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5143500" cx="9144000"/>
  <p:notesSz cx="6858000" cy="9144000"/>
  <p:embeddedFontLst>
    <p:embeddedFont>
      <p:font typeface="Roboto"/>
      <p:regular r:id="rId49"/>
      <p:bold r:id="rId50"/>
      <p:italic r:id="rId51"/>
      <p:boldItalic r:id="rId52"/>
    </p:embeddedFont>
    <p:embeddedFont>
      <p:font typeface="Century Gothic"/>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9F2C8D-47DA-482F-BF5C-B3DC894D4D5C}">
  <a:tblStyle styleId="{539F2C8D-47DA-482F-BF5C-B3DC894D4D5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069F0FF-BA55-4911-99E0-BE2D7B6B84E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2.xml"/><Relationship Id="rId26" Type="http://schemas.openxmlformats.org/officeDocument/2006/relationships/slide" Target="slides/slide19.xml"/><Relationship Id="rId13" Type="http://schemas.openxmlformats.org/officeDocument/2006/relationships/slide" Target="slides/slide6.xml"/><Relationship Id="rId18" Type="http://schemas.openxmlformats.org/officeDocument/2006/relationships/slide" Target="slides/slide11.xml"/><Relationship Id="rId42" Type="http://schemas.openxmlformats.org/officeDocument/2006/relationships/slide" Target="slides/slide35.xml"/><Relationship Id="rId47" Type="http://schemas.openxmlformats.org/officeDocument/2006/relationships/slide" Target="slides/slide40.xml"/><Relationship Id="rId34" Type="http://schemas.openxmlformats.org/officeDocument/2006/relationships/slide" Target="slides/slide27.xml"/><Relationship Id="rId21" Type="http://schemas.openxmlformats.org/officeDocument/2006/relationships/slide" Target="slides/slide14.xml"/><Relationship Id="rId50" Type="http://schemas.openxmlformats.org/officeDocument/2006/relationships/font" Target="fonts/Roboto-bold.fntdata"/><Relationship Id="rId55" Type="http://schemas.openxmlformats.org/officeDocument/2006/relationships/font" Target="fonts/CenturyGothic-italic.fntdata"/><Relationship Id="rId7" Type="http://schemas.openxmlformats.org/officeDocument/2006/relationships/notesMaster" Target="notesMasters/notesMaster1.xml"/><Relationship Id="rId2"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40" Type="http://schemas.openxmlformats.org/officeDocument/2006/relationships/slide" Target="slides/slide33.xml"/><Relationship Id="rId45" Type="http://schemas.openxmlformats.org/officeDocument/2006/relationships/slide" Target="slides/slide38.xml"/><Relationship Id="rId32" Type="http://schemas.openxmlformats.org/officeDocument/2006/relationships/slide" Target="slides/slide25.xml"/><Relationship Id="rId37" Type="http://schemas.openxmlformats.org/officeDocument/2006/relationships/slide" Target="slides/slide30.xml"/><Relationship Id="rId24" Type="http://schemas.openxmlformats.org/officeDocument/2006/relationships/slide" Target="slides/slide17.xml"/><Relationship Id="rId53" Type="http://schemas.openxmlformats.org/officeDocument/2006/relationships/font" Target="fonts/CenturyGothic-regular.fntdata"/><Relationship Id="rId11" Type="http://schemas.openxmlformats.org/officeDocument/2006/relationships/slide" Target="slides/slide4.xml"/><Relationship Id="rId58" Type="http://schemas.openxmlformats.org/officeDocument/2006/relationships/customXml" Target="../customXml/item2.xml"/><Relationship Id="rId5" Type="http://schemas.openxmlformats.org/officeDocument/2006/relationships/slideMaster" Target="slideMasters/slideMaster1.xml"/><Relationship Id="rId19" Type="http://schemas.openxmlformats.org/officeDocument/2006/relationships/slide" Target="slides/slide12.xml"/><Relationship Id="rId43" Type="http://schemas.openxmlformats.org/officeDocument/2006/relationships/slide" Target="slides/slide36.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30" Type="http://schemas.openxmlformats.org/officeDocument/2006/relationships/slide" Target="slides/slide23.xml"/><Relationship Id="rId35" Type="http://schemas.openxmlformats.org/officeDocument/2006/relationships/slide" Target="slides/slide28.xml"/><Relationship Id="rId22" Type="http://schemas.openxmlformats.org/officeDocument/2006/relationships/slide" Target="slides/slide15.xml"/><Relationship Id="rId27" Type="http://schemas.openxmlformats.org/officeDocument/2006/relationships/slide" Target="slides/slide20.xml"/><Relationship Id="rId56" Type="http://schemas.openxmlformats.org/officeDocument/2006/relationships/font" Target="fonts/CenturyGothic-boldItalic.fntdata"/><Relationship Id="rId14" Type="http://schemas.openxmlformats.org/officeDocument/2006/relationships/slide" Target="slides/slide7.xml"/><Relationship Id="rId8" Type="http://schemas.openxmlformats.org/officeDocument/2006/relationships/slide" Target="slides/slide1.xml"/><Relationship Id="rId51" Type="http://schemas.openxmlformats.org/officeDocument/2006/relationships/font" Target="fonts/Roboto-italic.fntdata"/><Relationship Id="rId3" Type="http://schemas.openxmlformats.org/officeDocument/2006/relationships/presProps" Target="presProps.xml"/><Relationship Id="rId46" Type="http://schemas.openxmlformats.org/officeDocument/2006/relationships/slide" Target="slides/slide39.xml"/><Relationship Id="rId33" Type="http://schemas.openxmlformats.org/officeDocument/2006/relationships/slide" Target="slides/slide26.xml"/><Relationship Id="rId38" Type="http://schemas.openxmlformats.org/officeDocument/2006/relationships/slide" Target="slides/slide31.xml"/><Relationship Id="rId25" Type="http://schemas.openxmlformats.org/officeDocument/2006/relationships/slide" Target="slides/slide18.xml"/><Relationship Id="rId12" Type="http://schemas.openxmlformats.org/officeDocument/2006/relationships/slide" Target="slides/slide5.xml"/><Relationship Id="rId17" Type="http://schemas.openxmlformats.org/officeDocument/2006/relationships/slide" Target="slides/slide10.xml"/><Relationship Id="rId59" Type="http://schemas.openxmlformats.org/officeDocument/2006/relationships/customXml" Target="../customXml/item3.xml"/><Relationship Id="rId41" Type="http://schemas.openxmlformats.org/officeDocument/2006/relationships/slide" Target="slides/slide34.xml"/><Relationship Id="rId20" Type="http://schemas.openxmlformats.org/officeDocument/2006/relationships/slide" Target="slides/slide13.xml"/><Relationship Id="rId54" Type="http://schemas.openxmlformats.org/officeDocument/2006/relationships/font" Target="fonts/CenturyGothic-bold.fntdata"/><Relationship Id="rId1" Type="http://schemas.openxmlformats.org/officeDocument/2006/relationships/theme" Target="theme/theme1.xml"/><Relationship Id="rId6" Type="http://schemas.openxmlformats.org/officeDocument/2006/relationships/slideMaster" Target="slideMasters/slideMaster2.xml"/><Relationship Id="rId49" Type="http://schemas.openxmlformats.org/officeDocument/2006/relationships/font" Target="fonts/Roboto-regular.fntdata"/><Relationship Id="rId36" Type="http://schemas.openxmlformats.org/officeDocument/2006/relationships/slide" Target="slides/slide29.xml"/><Relationship Id="rId23" Type="http://schemas.openxmlformats.org/officeDocument/2006/relationships/slide" Target="slides/slide16.xml"/><Relationship Id="rId28" Type="http://schemas.openxmlformats.org/officeDocument/2006/relationships/slide" Target="slides/slide21.xml"/><Relationship Id="rId15" Type="http://schemas.openxmlformats.org/officeDocument/2006/relationships/slide" Target="slides/slide8.xml"/><Relationship Id="rId57" Type="http://schemas.openxmlformats.org/officeDocument/2006/relationships/customXml" Target="../customXml/item1.xml"/><Relationship Id="rId44" Type="http://schemas.openxmlformats.org/officeDocument/2006/relationships/slide" Target="slides/slide37.xml"/><Relationship Id="rId31" Type="http://schemas.openxmlformats.org/officeDocument/2006/relationships/slide" Target="slides/slide24.xml"/><Relationship Id="rId52" Type="http://schemas.openxmlformats.org/officeDocument/2006/relationships/font" Target="fonts/Roboto-boldItalic.fntdata"/><Relationship Id="rId10"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eab2976d8_0_2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aeab2976d8_0_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79f84a1a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9f84a1a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f44485fc7_0_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af44485fc7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f44485fc7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af44485fc7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af44485fc7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79f1a4035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a79f1a4035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a79f1a4035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a79f1a4035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a79f1a4035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a79f1a4035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b1e7092b0e_0_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b1e7092b0e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aed0eb3e0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aed0eb3e0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aed0eb3e0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aed0eb3e0a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aed0eb3e0a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Pie chart by ggplot, insert the source within the visual as a caption, applicable to all visuals, always highlight date in the caption and number of observation (n = 432) should be in title or the subtitle.</a:t>
            </a:r>
            <a:endParaRPr/>
          </a:p>
        </p:txBody>
      </p:sp>
      <p:sp>
        <p:nvSpPr>
          <p:cNvPr id="342" name="Google Shape;342;gaed0eb3e0a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aed0eb3e0a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aed0eb3e0a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aed0eb3e0a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b1e7092b0e_0_1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b1e7092b0e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f44485fc7_0_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af44485fc7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aeab2976d8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aeab2976d8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aeab2976d8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efe71da05_2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aefe71da05_2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Revise caption</a:t>
            </a:r>
            <a:endParaRPr/>
          </a:p>
        </p:txBody>
      </p:sp>
      <p:sp>
        <p:nvSpPr>
          <p:cNvPr id="400" name="Google Shape;400;gaefe71da05_2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aed0eb3e0a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aed0eb3e0a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aed0eb3e0a_0_1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aed0eb3e0a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gaed0eb3e0a_0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Lollipop chart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4" name="Google Shape;434;gaed0eb3e0a_0_1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aed0eb3e0a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gaed0eb3e0a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aed0eb3e0a_0_1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aed0eb3e0a_0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aed0eb3e0a_0_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aed0eb3e0a_0_1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aeab2976d8_0_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aeab2976d8_0_4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Insert caption directly in the visuals</a:t>
            </a:r>
            <a:endParaRPr/>
          </a:p>
        </p:txBody>
      </p:sp>
      <p:sp>
        <p:nvSpPr>
          <p:cNvPr id="478" name="Google Shape;478;gaeab2976d8_0_4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a7c43dd11e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a7c43dd11e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Insert caption into the visual</a:t>
            </a:r>
            <a:endParaRPr/>
          </a:p>
        </p:txBody>
      </p:sp>
      <p:sp>
        <p:nvSpPr>
          <p:cNvPr id="495" name="Google Shape;495;ga7c43dd11e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aed0eb3e0a_0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gaed0eb3e0a_0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gaed0eb3e0a_0_2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aef00de0b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gaef00de0b9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gaef00de0b9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aeab2976d8_0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aeab2976d8_0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aeab2976d8_0_1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a79f1a3e8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a79f1a3e8e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ga79f1a3e8e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a7c43dd11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ga7c43dd11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ga7c43dd11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aef00de0b9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aef00de0b9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gaef00de0b9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ab9da82a33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gab9da82a33_1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gab9da82a33_1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aefe71da05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gaefe71da05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gaefe71da05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b1e7092b0e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gb1e7092b0e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Meet basic needs: buy clothing, buy food, shelter</a:t>
            </a:r>
            <a:endParaRPr/>
          </a:p>
          <a:p>
            <a:pPr indent="0" lvl="0" marL="0" rtl="0" algn="l">
              <a:spcBef>
                <a:spcPts val="0"/>
              </a:spcBef>
              <a:spcAft>
                <a:spcPts val="0"/>
              </a:spcAft>
              <a:buNone/>
            </a:pPr>
            <a:r>
              <a:rPr lang="en"/>
              <a:t>Education: shool fees</a:t>
            </a:r>
            <a:endParaRPr/>
          </a:p>
          <a:p>
            <a:pPr indent="0" lvl="0" marL="0" rtl="0" algn="l">
              <a:spcBef>
                <a:spcPts val="0"/>
              </a:spcBef>
              <a:spcAft>
                <a:spcPts val="0"/>
              </a:spcAft>
              <a:buNone/>
            </a:pPr>
            <a:r>
              <a:rPr lang="en"/>
              <a:t>Health: medical fee</a:t>
            </a:r>
            <a:endParaRPr/>
          </a:p>
          <a:p>
            <a:pPr indent="0" lvl="0" marL="0" rtl="0" algn="l">
              <a:spcBef>
                <a:spcPts val="0"/>
              </a:spcBef>
              <a:spcAft>
                <a:spcPts val="0"/>
              </a:spcAft>
              <a:buNone/>
            </a:pPr>
            <a:r>
              <a:rPr lang="en"/>
              <a:t>Investment into productive assets: buy farm inputs, buy livestock, invest into small business</a:t>
            </a:r>
            <a:endParaRPr/>
          </a:p>
          <a:p>
            <a:pPr indent="0" lvl="0" marL="0" rtl="0" algn="l">
              <a:spcBef>
                <a:spcPts val="0"/>
              </a:spcBef>
              <a:spcAft>
                <a:spcPts val="0"/>
              </a:spcAft>
              <a:buNone/>
            </a:pPr>
            <a:r>
              <a:rPr lang="en"/>
              <a:t>Other: all remaining</a:t>
            </a:r>
            <a:endParaRPr/>
          </a:p>
          <a:p>
            <a:pPr indent="0" lvl="0" marL="0" rtl="0" algn="l">
              <a:spcBef>
                <a:spcPts val="0"/>
              </a:spcBef>
              <a:spcAft>
                <a:spcPts val="0"/>
              </a:spcAft>
              <a:buNone/>
            </a:pPr>
            <a:r>
              <a:t/>
            </a:r>
            <a:endParaRPr/>
          </a:p>
        </p:txBody>
      </p:sp>
      <p:sp>
        <p:nvSpPr>
          <p:cNvPr id="623" name="Google Shape;623;gb1e7092b0e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aefe71da05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aefe71da05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gaefe71da05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aefe71da05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gaefe71da05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gaefe71da05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aefe71da05_2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1" name="Google Shape;661;gaefe71da05_2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Highlight percentages only, add action and add color</a:t>
            </a:r>
            <a:endParaRPr/>
          </a:p>
        </p:txBody>
      </p:sp>
      <p:sp>
        <p:nvSpPr>
          <p:cNvPr id="662" name="Google Shape;662;gaefe71da05_2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aef00de0b9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gaef00de0b9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Revise caption</a:t>
            </a:r>
            <a:endParaRPr/>
          </a:p>
        </p:txBody>
      </p:sp>
      <p:sp>
        <p:nvSpPr>
          <p:cNvPr id="674" name="Google Shape;674;gaef00de0b9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1e7092b0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b1e7092b0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b1e7092b0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aefe71da05_2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gaefe71da05_2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Add caption, keep % only and add color</a:t>
            </a:r>
            <a:endParaRPr/>
          </a:p>
        </p:txBody>
      </p:sp>
      <p:sp>
        <p:nvSpPr>
          <p:cNvPr id="691" name="Google Shape;691;gaefe71da05_2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aefe71da05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gaefe71da05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Add caption and revise legend to make it more </a:t>
            </a:r>
            <a:r>
              <a:rPr lang="en"/>
              <a:t>readable</a:t>
            </a:r>
            <a:endParaRPr/>
          </a:p>
        </p:txBody>
      </p:sp>
      <p:sp>
        <p:nvSpPr>
          <p:cNvPr id="706" name="Google Shape;706;gaefe71da05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beff2322f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cbeff2322f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cbeff2322f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beff2322f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cbeff2322f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cbeff2322f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b1e7092b0e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b1e7092b0e_1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b1e7092b0e_1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cbeff2322f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cbeff2322f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cbeff2322f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b9da82a33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ab9da82a33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sz="1050">
                <a:solidFill>
                  <a:schemeClr val="dk1"/>
                </a:solidFill>
              </a:rPr>
              <a:t>Questions from FCDO:</a:t>
            </a:r>
            <a:endParaRPr sz="1050">
              <a:solidFill>
                <a:schemeClr val="dk1"/>
              </a:solidFill>
            </a:endParaRPr>
          </a:p>
          <a:p>
            <a:pPr indent="0" lvl="0" marL="0" rtl="0" algn="l">
              <a:spcBef>
                <a:spcPts val="0"/>
              </a:spcBef>
              <a:spcAft>
                <a:spcPts val="0"/>
              </a:spcAft>
              <a:buClr>
                <a:schemeClr val="dk1"/>
              </a:buClr>
              <a:buSzPts val="1100"/>
              <a:buFont typeface="Arial"/>
              <a:buNone/>
            </a:pPr>
            <a:r>
              <a:rPr lang="en" sz="1050">
                <a:solidFill>
                  <a:schemeClr val="dk1"/>
                </a:solidFill>
              </a:rPr>
              <a:t>do we think the different gender dynamics could be influencing how loans are used between the two groups?</a:t>
            </a:r>
            <a:endParaRPr sz="1050">
              <a:solidFill>
                <a:schemeClr val="dk1"/>
              </a:solidFill>
            </a:endParaRPr>
          </a:p>
          <a:p>
            <a:pPr indent="0" lvl="0" marL="0" rtl="0" algn="l">
              <a:spcBef>
                <a:spcPts val="0"/>
              </a:spcBef>
              <a:spcAft>
                <a:spcPts val="0"/>
              </a:spcAft>
              <a:buSzPts val="1100"/>
              <a:buNone/>
            </a:pPr>
            <a:r>
              <a:rPr lang="en" sz="1050">
                <a:solidFill>
                  <a:schemeClr val="dk1"/>
                </a:solidFill>
              </a:rPr>
              <a:t>do we have both types of groups in some communities? Should we have?</a:t>
            </a:r>
            <a:endParaRPr sz="1050">
              <a:solidFill>
                <a:schemeClr val="dk1"/>
              </a:solidFill>
            </a:endParaRPr>
          </a:p>
          <a:p>
            <a:pPr indent="0" lvl="0" marL="0" rtl="0" algn="l">
              <a:spcBef>
                <a:spcPts val="0"/>
              </a:spcBef>
              <a:spcAft>
                <a:spcPts val="0"/>
              </a:spcAft>
              <a:buSzPts val="1100"/>
              <a:buNone/>
            </a:pPr>
            <a:r>
              <a:rPr lang="en" sz="1050">
                <a:solidFill>
                  <a:schemeClr val="dk1"/>
                </a:solidFill>
              </a:rPr>
              <a:t>2. Any plans of influencing to improve representation in male dominated groups</a:t>
            </a:r>
            <a:endParaRPr sz="1050">
              <a:solidFill>
                <a:schemeClr val="dk1"/>
              </a:solidFill>
            </a:endParaRPr>
          </a:p>
          <a:p>
            <a:pPr indent="0" lvl="0" marL="0" rtl="0" algn="l">
              <a:spcBef>
                <a:spcPts val="0"/>
              </a:spcBef>
              <a:spcAft>
                <a:spcPts val="0"/>
              </a:spcAft>
              <a:buClr>
                <a:schemeClr val="dk1"/>
              </a:buClr>
              <a:buSzPts val="1100"/>
              <a:buFont typeface="Arial"/>
              <a:buNone/>
            </a:pPr>
            <a:r>
              <a:rPr lang="en" sz="1050">
                <a:solidFill>
                  <a:schemeClr val="dk1"/>
                </a:solidFill>
              </a:rPr>
              <a:t>Based on the findings, do we expect a possible shift towards one of the approaches (VSLA vs SHG) in future or keep the status quo</a:t>
            </a:r>
            <a:endParaRPr sz="1050">
              <a:solidFill>
                <a:schemeClr val="dk1"/>
              </a:solidFill>
            </a:endParaRPr>
          </a:p>
          <a:p>
            <a:pPr indent="0" lvl="0" marL="0" rtl="0" algn="l">
              <a:spcBef>
                <a:spcPts val="0"/>
              </a:spcBef>
              <a:spcAft>
                <a:spcPts val="0"/>
              </a:spcAft>
              <a:buClr>
                <a:schemeClr val="dk1"/>
              </a:buClr>
              <a:buSzPts val="1100"/>
              <a:buFont typeface="Arial"/>
              <a:buNone/>
            </a:pPr>
            <a:r>
              <a:rPr lang="en" sz="1050">
                <a:solidFill>
                  <a:schemeClr val="dk1"/>
                </a:solidFill>
              </a:rPr>
              <a:t>Plans on how to combine savings group and IGA - layering with skills-building activities</a:t>
            </a:r>
            <a:endParaRPr sz="1050">
              <a:solidFill>
                <a:schemeClr val="dk1"/>
              </a:solidFill>
            </a:endParaRPr>
          </a:p>
          <a:p>
            <a:pPr indent="0" lvl="0" marL="0" rtl="0" algn="l">
              <a:spcBef>
                <a:spcPts val="0"/>
              </a:spcBef>
              <a:spcAft>
                <a:spcPts val="0"/>
              </a:spcAft>
              <a:buClr>
                <a:schemeClr val="dk1"/>
              </a:buClr>
              <a:buSzPts val="1100"/>
              <a:buFont typeface="Arial"/>
              <a:buNone/>
            </a:pPr>
            <a:r>
              <a:rPr lang="en" sz="1050">
                <a:solidFill>
                  <a:schemeClr val="dk1"/>
                </a:solidFill>
              </a:rPr>
              <a:t>how we can we use these groups to build community resilience?</a:t>
            </a:r>
            <a:endParaRPr sz="1050">
              <a:solidFill>
                <a:schemeClr val="dk1"/>
              </a:solidFill>
            </a:endParaRPr>
          </a:p>
          <a:p>
            <a:pPr indent="0" lvl="0" marL="0" rtl="0" algn="l">
              <a:spcBef>
                <a:spcPts val="0"/>
              </a:spcBef>
              <a:spcAft>
                <a:spcPts val="0"/>
              </a:spcAft>
              <a:buSzPts val="1100"/>
              <a:buNone/>
            </a:pPr>
            <a:r>
              <a:t/>
            </a:r>
            <a:endParaRPr sz="1050">
              <a:solidFill>
                <a:schemeClr val="dk1"/>
              </a:solidFill>
            </a:endParaRPr>
          </a:p>
          <a:p>
            <a:pPr indent="0" lvl="0" marL="0" rtl="0" algn="l">
              <a:spcBef>
                <a:spcPts val="0"/>
              </a:spcBef>
              <a:spcAft>
                <a:spcPts val="0"/>
              </a:spcAft>
              <a:buSzPts val="1100"/>
              <a:buNone/>
            </a:pPr>
            <a:r>
              <a:t/>
            </a:r>
            <a:endParaRPr sz="1050">
              <a:solidFill>
                <a:schemeClr val="dk1"/>
              </a:solidFill>
            </a:endParaRPr>
          </a:p>
          <a:p>
            <a:pPr indent="0" lvl="0" marL="0" rtl="0" algn="l">
              <a:spcBef>
                <a:spcPts val="0"/>
              </a:spcBef>
              <a:spcAft>
                <a:spcPts val="0"/>
              </a:spcAft>
              <a:buSzPts val="1100"/>
              <a:buNone/>
            </a:pPr>
            <a:r>
              <a:rPr lang="en" sz="1050">
                <a:solidFill>
                  <a:schemeClr val="dk1"/>
                </a:solidFill>
              </a:rPr>
              <a:t>Paz: </a:t>
            </a:r>
            <a:endParaRPr sz="1050">
              <a:solidFill>
                <a:schemeClr val="dk1"/>
              </a:solidFill>
            </a:endParaRPr>
          </a:p>
          <a:p>
            <a:pPr indent="0" lvl="0" marL="0" rtl="0" algn="l">
              <a:spcBef>
                <a:spcPts val="0"/>
              </a:spcBef>
              <a:spcAft>
                <a:spcPts val="0"/>
              </a:spcAft>
              <a:buSzPts val="1100"/>
              <a:buNone/>
            </a:pPr>
            <a:r>
              <a:t/>
            </a:r>
            <a:endParaRPr sz="1050">
              <a:solidFill>
                <a:schemeClr val="dk1"/>
              </a:solidFill>
            </a:endParaRPr>
          </a:p>
          <a:p>
            <a:pPr indent="0" lvl="0" marL="0" rtl="0" algn="l">
              <a:spcBef>
                <a:spcPts val="0"/>
              </a:spcBef>
              <a:spcAft>
                <a:spcPts val="0"/>
              </a:spcAft>
              <a:buSzPts val="1100"/>
              <a:buNone/>
            </a:pPr>
            <a:r>
              <a:rPr lang="en" sz="1050">
                <a:solidFill>
                  <a:schemeClr val="dk1"/>
                </a:solidFill>
              </a:rPr>
              <a:t>sorry I had a power cut and lost connection temporarily. Just wanted to add that we are also seeing SHG impact enhanced when introducing group cash injections to mature groups to develop business loan revolving funds and when SHG groups federate to mutualise their capital, increasing their capacity to provide loans to women which are otherwise excluded from formal and often informal microfinance services </a:t>
            </a:r>
            <a:endParaRPr sz="1050">
              <a:solidFill>
                <a:schemeClr val="dk1"/>
              </a:solidFill>
            </a:endParaRPr>
          </a:p>
          <a:p>
            <a:pPr indent="0" lvl="0" marL="0" rtl="0" algn="l">
              <a:spcBef>
                <a:spcPts val="0"/>
              </a:spcBef>
              <a:spcAft>
                <a:spcPts val="0"/>
              </a:spcAft>
              <a:buSzPts val="1100"/>
              <a:buNone/>
            </a:pPr>
            <a:r>
              <a:rPr lang="en" sz="1050">
                <a:solidFill>
                  <a:schemeClr val="dk1"/>
                </a:solidFill>
              </a:rPr>
              <a:t>Based on the findings, do we expect a possible shift towards one of the approaches (VSLA vs SHG) in future or keep the status quo</a:t>
            </a:r>
            <a:endParaRPr sz="1050">
              <a:solidFill>
                <a:schemeClr val="dk1"/>
              </a:solidFill>
            </a:endParaRPr>
          </a:p>
          <a:p>
            <a:pPr indent="0" lvl="0" marL="0" rtl="0" algn="l">
              <a:spcBef>
                <a:spcPts val="0"/>
              </a:spcBef>
              <a:spcAft>
                <a:spcPts val="0"/>
              </a:spcAft>
              <a:buSzPts val="1100"/>
              <a:buNone/>
            </a:pPr>
            <a:r>
              <a:rPr lang="en" sz="1050">
                <a:solidFill>
                  <a:schemeClr val="dk1"/>
                </a:solidFill>
              </a:rPr>
              <a:t>Plans on how to combine savings group and IGA - layering with skills-building activities</a:t>
            </a:r>
            <a:endParaRPr sz="1050">
              <a:solidFill>
                <a:schemeClr val="dk1"/>
              </a:solidFill>
            </a:endParaRPr>
          </a:p>
          <a:p>
            <a:pPr indent="0" lvl="0" marL="0" rtl="0" algn="l">
              <a:spcBef>
                <a:spcPts val="0"/>
              </a:spcBef>
              <a:spcAft>
                <a:spcPts val="0"/>
              </a:spcAft>
              <a:buSzPts val="1100"/>
              <a:buNone/>
            </a:pPr>
            <a:r>
              <a:rPr lang="en" sz="1050">
                <a:solidFill>
                  <a:schemeClr val="dk1"/>
                </a:solidFill>
              </a:rPr>
              <a:t>how we can we use these groups to build community resilience?</a:t>
            </a:r>
            <a:endParaRPr sz="1050">
              <a:solidFill>
                <a:schemeClr val="dk1"/>
              </a:solidFill>
            </a:endParaRPr>
          </a:p>
          <a:p>
            <a:pPr indent="0" lvl="0" marL="0" rtl="0" algn="l">
              <a:spcBef>
                <a:spcPts val="0"/>
              </a:spcBef>
              <a:spcAft>
                <a:spcPts val="0"/>
              </a:spcAft>
              <a:buSzPts val="1100"/>
              <a:buNone/>
            </a:pPr>
            <a:r>
              <a:t/>
            </a:r>
            <a:endParaRPr sz="1050">
              <a:solidFill>
                <a:schemeClr val="dk1"/>
              </a:solidFill>
            </a:endParaRPr>
          </a:p>
          <a:p>
            <a:pPr indent="0" lvl="0" marL="0" rtl="0" algn="l">
              <a:spcBef>
                <a:spcPts val="0"/>
              </a:spcBef>
              <a:spcAft>
                <a:spcPts val="0"/>
              </a:spcAft>
              <a:buSzPts val="1100"/>
              <a:buNone/>
            </a:pPr>
            <a:r>
              <a:t/>
            </a:r>
            <a:endParaRPr sz="1050">
              <a:solidFill>
                <a:schemeClr val="dk1"/>
              </a:solidFill>
            </a:endParaRPr>
          </a:p>
          <a:p>
            <a:pPr indent="0" lvl="0" marL="0" rtl="0" algn="l">
              <a:spcBef>
                <a:spcPts val="0"/>
              </a:spcBef>
              <a:spcAft>
                <a:spcPts val="0"/>
              </a:spcAft>
              <a:buClr>
                <a:schemeClr val="dk1"/>
              </a:buClr>
              <a:buSzPts val="1100"/>
              <a:buFont typeface="Arial"/>
              <a:buNone/>
            </a:pPr>
            <a:r>
              <a:t/>
            </a:r>
            <a:endParaRPr sz="1050">
              <a:solidFill>
                <a:schemeClr val="dk1"/>
              </a:solidFill>
            </a:endParaRPr>
          </a:p>
          <a:p>
            <a:pPr indent="0" lvl="0" marL="0" rtl="0" algn="l">
              <a:spcBef>
                <a:spcPts val="0"/>
              </a:spcBef>
              <a:spcAft>
                <a:spcPts val="0"/>
              </a:spcAft>
              <a:buNone/>
            </a:pPr>
            <a:r>
              <a:t/>
            </a:r>
            <a:endParaRPr/>
          </a:p>
        </p:txBody>
      </p:sp>
      <p:sp>
        <p:nvSpPr>
          <p:cNvPr id="223" name="Google Shape;223;gab9da82a33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2"/>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hyperlink" Target="https://www.prismaweb.org/nl/wp-content/uploads/2017/07/An-Overview-of-Savings-and-Self-Help-Groups-Their-Contributions-to-Improved-Food-Security-and-How-to-Improve-their-Function%E2%94%82Entz-Karsgaard-Salomons%E2%94%82November-2016.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hyperlink" Target="https://www.povertyactionlab.org/sites/default/files/research-paper/Impact-of-savings-group-on-the-lives-of-the-poor_Dean-et-al_February2017.pdf" TargetMode="External"/><Relationship Id="rId5" Type="http://schemas.openxmlformats.org/officeDocument/2006/relationships/hyperlink" Target="https://resourcecentre.savethechildren.net/sites/default/files/documents/new_generation_final_report_05312013.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30.png"/><Relationship Id="rId6"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11.png"/><Relationship Id="rId6"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33.png"/><Relationship Id="rId6"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27.png"/><Relationship Id="rId6"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26.png"/><Relationship Id="rId6"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23.png"/><Relationship Id="rId6" Type="http://schemas.openxmlformats.org/officeDocument/2006/relationships/image" Target="../media/image18.png"/><Relationship Id="rId7"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1.jp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1.jp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1.jp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38.png"/><Relationship Id="rId6"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44.png"/><Relationship Id="rId6"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41.png"/><Relationship Id="rId6"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p:nvPr/>
        </p:nvSpPr>
        <p:spPr>
          <a:xfrm>
            <a:off x="-1" y="861366"/>
            <a:ext cx="91440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0" name="Google Shape;130;p25"/>
          <p:cNvSpPr txBox="1"/>
          <p:nvPr>
            <p:ph type="ctrTitle"/>
          </p:nvPr>
        </p:nvSpPr>
        <p:spPr>
          <a:xfrm>
            <a:off x="783775" y="1421800"/>
            <a:ext cx="7721700" cy="22389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3600"/>
              <a:buFont typeface="Century Gothic"/>
              <a:buNone/>
            </a:pPr>
            <a:br>
              <a:rPr lang="en" sz="3600">
                <a:latin typeface="Century Gothic"/>
                <a:ea typeface="Century Gothic"/>
                <a:cs typeface="Century Gothic"/>
                <a:sym typeface="Century Gothic"/>
              </a:rPr>
            </a:br>
            <a:br>
              <a:rPr lang="en" sz="3600">
                <a:latin typeface="Century Gothic"/>
                <a:ea typeface="Century Gothic"/>
                <a:cs typeface="Century Gothic"/>
                <a:sym typeface="Century Gothic"/>
              </a:rPr>
            </a:br>
            <a:r>
              <a:rPr lang="en" sz="3600">
                <a:solidFill>
                  <a:schemeClr val="lt1"/>
                </a:solidFill>
                <a:latin typeface="Century Gothic"/>
                <a:ea typeface="Century Gothic"/>
                <a:cs typeface="Century Gothic"/>
                <a:sym typeface="Century Gothic"/>
              </a:rPr>
              <a:t>Resilience-Building through Savings Groups</a:t>
            </a:r>
            <a:endParaRPr sz="3600">
              <a:solidFill>
                <a:schemeClr val="lt1"/>
              </a:solidFill>
              <a:latin typeface="Century Gothic"/>
              <a:ea typeface="Century Gothic"/>
              <a:cs typeface="Century Gothic"/>
              <a:sym typeface="Century Gothic"/>
            </a:endParaRPr>
          </a:p>
          <a:p>
            <a:pPr indent="0" lvl="0" marL="0" rtl="0" algn="ctr">
              <a:lnSpc>
                <a:spcPct val="90000"/>
              </a:lnSpc>
              <a:spcBef>
                <a:spcPts val="0"/>
              </a:spcBef>
              <a:spcAft>
                <a:spcPts val="0"/>
              </a:spcAft>
              <a:buClr>
                <a:schemeClr val="dk1"/>
              </a:buClr>
              <a:buSzPts val="3600"/>
              <a:buFont typeface="Century Gothic"/>
              <a:buNone/>
            </a:pPr>
            <a:r>
              <a:rPr lang="en" sz="3600">
                <a:solidFill>
                  <a:schemeClr val="lt1"/>
                </a:solidFill>
                <a:latin typeface="Century Gothic"/>
                <a:ea typeface="Century Gothic"/>
                <a:cs typeface="Century Gothic"/>
                <a:sym typeface="Century Gothic"/>
              </a:rPr>
              <a:t> </a:t>
            </a:r>
            <a:endParaRPr sz="3600">
              <a:solidFill>
                <a:schemeClr val="lt1"/>
              </a:solidFill>
              <a:latin typeface="Century Gothic"/>
              <a:ea typeface="Century Gothic"/>
              <a:cs typeface="Century Gothic"/>
              <a:sym typeface="Century Gothic"/>
            </a:endParaRPr>
          </a:p>
          <a:p>
            <a:pPr indent="0" lvl="0" marL="0" rtl="0" algn="ctr">
              <a:lnSpc>
                <a:spcPct val="90000"/>
              </a:lnSpc>
              <a:spcBef>
                <a:spcPts val="0"/>
              </a:spcBef>
              <a:spcAft>
                <a:spcPts val="0"/>
              </a:spcAft>
              <a:buClr>
                <a:schemeClr val="dk1"/>
              </a:buClr>
              <a:buSzPts val="3600"/>
              <a:buFont typeface="Century Gothic"/>
              <a:buNone/>
            </a:pPr>
            <a:r>
              <a:rPr lang="en" sz="3600">
                <a:solidFill>
                  <a:schemeClr val="lt1"/>
                </a:solidFill>
                <a:latin typeface="Century Gothic"/>
                <a:ea typeface="Century Gothic"/>
                <a:cs typeface="Century Gothic"/>
                <a:sym typeface="Century Gothic"/>
              </a:rPr>
              <a:t>Preliminary Survey Findings</a:t>
            </a:r>
            <a:endParaRPr sz="3600">
              <a:solidFill>
                <a:schemeClr val="lt1"/>
              </a:solidFill>
              <a:latin typeface="Century Gothic"/>
              <a:ea typeface="Century Gothic"/>
              <a:cs typeface="Century Gothic"/>
              <a:sym typeface="Century Gothic"/>
            </a:endParaRPr>
          </a:p>
          <a:p>
            <a:pPr indent="0" lvl="0" marL="0" rtl="0" algn="ctr">
              <a:lnSpc>
                <a:spcPct val="90000"/>
              </a:lnSpc>
              <a:spcBef>
                <a:spcPts val="0"/>
              </a:spcBef>
              <a:spcAft>
                <a:spcPts val="0"/>
              </a:spcAft>
              <a:buClr>
                <a:schemeClr val="dk1"/>
              </a:buClr>
              <a:buSzPts val="3600"/>
              <a:buFont typeface="Century Gothic"/>
              <a:buNone/>
            </a:pPr>
            <a:r>
              <a:t/>
            </a:r>
            <a:endParaRPr sz="2400">
              <a:solidFill>
                <a:schemeClr val="lt1"/>
              </a:solidFill>
              <a:latin typeface="Century Gothic"/>
              <a:ea typeface="Century Gothic"/>
              <a:cs typeface="Century Gothic"/>
              <a:sym typeface="Century Gothic"/>
            </a:endParaRPr>
          </a:p>
          <a:p>
            <a:pPr indent="0" lvl="0" marL="0" rtl="0" algn="ctr">
              <a:lnSpc>
                <a:spcPct val="90000"/>
              </a:lnSpc>
              <a:spcBef>
                <a:spcPts val="0"/>
              </a:spcBef>
              <a:spcAft>
                <a:spcPts val="0"/>
              </a:spcAft>
              <a:buClr>
                <a:schemeClr val="dk1"/>
              </a:buClr>
              <a:buSzPts val="3600"/>
              <a:buFont typeface="Century Gothic"/>
              <a:buNone/>
            </a:pPr>
            <a:r>
              <a:rPr lang="en" sz="1800">
                <a:solidFill>
                  <a:schemeClr val="lt1"/>
                </a:solidFill>
                <a:latin typeface="Century Gothic"/>
                <a:ea typeface="Century Gothic"/>
                <a:cs typeface="Century Gothic"/>
                <a:sym typeface="Century Gothic"/>
              </a:rPr>
              <a:t>Prepared by the BRCiS Evidence and Learning Team</a:t>
            </a:r>
            <a:endParaRPr sz="1800">
              <a:solidFill>
                <a:schemeClr val="lt1"/>
              </a:solidFill>
              <a:latin typeface="Century Gothic"/>
              <a:ea typeface="Century Gothic"/>
              <a:cs typeface="Century Gothic"/>
              <a:sym typeface="Century Gothic"/>
            </a:endParaRPr>
          </a:p>
        </p:txBody>
      </p:sp>
      <p:pic>
        <p:nvPicPr>
          <p:cNvPr id="131" name="Google Shape;131;p25"/>
          <p:cNvPicPr preferRelativeResize="0"/>
          <p:nvPr/>
        </p:nvPicPr>
        <p:blipFill rotWithShape="1">
          <a:blip r:embed="rId3">
            <a:alphaModFix/>
          </a:blip>
          <a:srcRect b="0" l="0" r="0" t="0"/>
          <a:stretch/>
        </p:blipFill>
        <p:spPr>
          <a:xfrm>
            <a:off x="6347949" y="3938839"/>
            <a:ext cx="2362580" cy="749237"/>
          </a:xfrm>
          <a:prstGeom prst="rect">
            <a:avLst/>
          </a:prstGeom>
          <a:noFill/>
          <a:ln>
            <a:noFill/>
          </a:ln>
        </p:spPr>
      </p:pic>
      <p:pic>
        <p:nvPicPr>
          <p:cNvPr id="132" name="Google Shape;132;p25"/>
          <p:cNvPicPr preferRelativeResize="0"/>
          <p:nvPr/>
        </p:nvPicPr>
        <p:blipFill rotWithShape="1">
          <a:blip r:embed="rId4">
            <a:alphaModFix/>
          </a:blip>
          <a:srcRect b="0" l="0" r="0" t="0"/>
          <a:stretch/>
        </p:blipFill>
        <p:spPr>
          <a:xfrm>
            <a:off x="605736" y="3787660"/>
            <a:ext cx="1074527" cy="1137303"/>
          </a:xfrm>
          <a:prstGeom prst="rect">
            <a:avLst/>
          </a:prstGeom>
          <a:noFill/>
          <a:ln>
            <a:noFill/>
          </a:ln>
        </p:spPr>
      </p:pic>
      <p:sp>
        <p:nvSpPr>
          <p:cNvPr id="133" name="Google Shape;133;p25"/>
          <p:cNvSpPr txBox="1"/>
          <p:nvPr>
            <p:ph idx="12" type="sldNum"/>
          </p:nvPr>
        </p:nvSpPr>
        <p:spPr>
          <a:xfrm>
            <a:off x="4843463" y="3575447"/>
            <a:ext cx="15429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Strategic Questions from FCDO</a:t>
            </a:r>
            <a:endParaRPr/>
          </a:p>
        </p:txBody>
      </p:sp>
      <p:sp>
        <p:nvSpPr>
          <p:cNvPr id="240" name="Google Shape;240;p34"/>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27025" lvl="0" marL="457200" rtl="0" algn="l">
              <a:lnSpc>
                <a:spcPct val="100000"/>
              </a:lnSpc>
              <a:spcBef>
                <a:spcPts val="0"/>
              </a:spcBef>
              <a:spcAft>
                <a:spcPts val="0"/>
              </a:spcAft>
              <a:buSzPts val="1550"/>
              <a:buFont typeface="Arial"/>
              <a:buAutoNum type="arabicParenR"/>
            </a:pPr>
            <a:r>
              <a:rPr lang="en" sz="1550">
                <a:latin typeface="Arial"/>
                <a:ea typeface="Arial"/>
                <a:cs typeface="Arial"/>
                <a:sym typeface="Arial"/>
              </a:rPr>
              <a:t>D</a:t>
            </a:r>
            <a:r>
              <a:rPr lang="en" sz="1550">
                <a:latin typeface="Arial"/>
                <a:ea typeface="Arial"/>
                <a:cs typeface="Arial"/>
                <a:sym typeface="Arial"/>
              </a:rPr>
              <a:t>o we think the different gender dynamics could be influencing how loans are used between the two groups?</a:t>
            </a:r>
            <a:endParaRPr sz="1550">
              <a:latin typeface="Arial"/>
              <a:ea typeface="Arial"/>
              <a:cs typeface="Arial"/>
              <a:sym typeface="Arial"/>
            </a:endParaRPr>
          </a:p>
          <a:p>
            <a:pPr indent="-327025" lvl="0" marL="457200" rtl="0" algn="l">
              <a:lnSpc>
                <a:spcPct val="100000"/>
              </a:lnSpc>
              <a:spcBef>
                <a:spcPts val="0"/>
              </a:spcBef>
              <a:spcAft>
                <a:spcPts val="0"/>
              </a:spcAft>
              <a:buSzPts val="1550"/>
              <a:buFont typeface="Arial"/>
              <a:buAutoNum type="arabicParenR"/>
            </a:pPr>
            <a:r>
              <a:rPr lang="en" sz="1550">
                <a:latin typeface="Arial"/>
                <a:ea typeface="Arial"/>
                <a:cs typeface="Arial"/>
                <a:sym typeface="Arial"/>
              </a:rPr>
              <a:t>Do we have both types of groups in some communities? Should we have?</a:t>
            </a:r>
            <a:endParaRPr sz="1550">
              <a:latin typeface="Arial"/>
              <a:ea typeface="Arial"/>
              <a:cs typeface="Arial"/>
              <a:sym typeface="Arial"/>
            </a:endParaRPr>
          </a:p>
          <a:p>
            <a:pPr indent="-327025" lvl="0" marL="457200" rtl="0" algn="l">
              <a:lnSpc>
                <a:spcPct val="100000"/>
              </a:lnSpc>
              <a:spcBef>
                <a:spcPts val="0"/>
              </a:spcBef>
              <a:spcAft>
                <a:spcPts val="0"/>
              </a:spcAft>
              <a:buSzPts val="1550"/>
              <a:buFont typeface="Arial"/>
              <a:buAutoNum type="arabicParenR"/>
            </a:pPr>
            <a:r>
              <a:rPr lang="en" sz="1550">
                <a:latin typeface="Arial"/>
                <a:ea typeface="Arial"/>
                <a:cs typeface="Arial"/>
                <a:sym typeface="Arial"/>
              </a:rPr>
              <a:t>Any plans of influencing to improve representation in male dominated groups (for AHH?)</a:t>
            </a:r>
            <a:endParaRPr sz="1550">
              <a:latin typeface="Arial"/>
              <a:ea typeface="Arial"/>
              <a:cs typeface="Arial"/>
              <a:sym typeface="Arial"/>
            </a:endParaRPr>
          </a:p>
          <a:p>
            <a:pPr indent="-327025" lvl="0" marL="457200" rtl="0" algn="l">
              <a:lnSpc>
                <a:spcPct val="100000"/>
              </a:lnSpc>
              <a:spcBef>
                <a:spcPts val="0"/>
              </a:spcBef>
              <a:spcAft>
                <a:spcPts val="0"/>
              </a:spcAft>
              <a:buSzPts val="1550"/>
              <a:buFont typeface="Arial"/>
              <a:buAutoNum type="arabicParenR"/>
            </a:pPr>
            <a:r>
              <a:rPr lang="en" sz="1550">
                <a:latin typeface="Arial"/>
                <a:ea typeface="Arial"/>
                <a:cs typeface="Arial"/>
                <a:sym typeface="Arial"/>
              </a:rPr>
              <a:t>Based on the findings, do we expect a possible shift towards one of the approaches (VSLA vs SHG) in future or keep the status quo</a:t>
            </a:r>
            <a:endParaRPr sz="1550">
              <a:latin typeface="Arial"/>
              <a:ea typeface="Arial"/>
              <a:cs typeface="Arial"/>
              <a:sym typeface="Arial"/>
            </a:endParaRPr>
          </a:p>
          <a:p>
            <a:pPr indent="-327025" lvl="0" marL="457200" rtl="0" algn="l">
              <a:lnSpc>
                <a:spcPct val="100000"/>
              </a:lnSpc>
              <a:spcBef>
                <a:spcPts val="0"/>
              </a:spcBef>
              <a:spcAft>
                <a:spcPts val="0"/>
              </a:spcAft>
              <a:buSzPts val="1550"/>
              <a:buFont typeface="Arial"/>
              <a:buAutoNum type="arabicParenR"/>
            </a:pPr>
            <a:r>
              <a:rPr lang="en" sz="1550">
                <a:latin typeface="Arial"/>
                <a:ea typeface="Arial"/>
                <a:cs typeface="Arial"/>
                <a:sym typeface="Arial"/>
              </a:rPr>
              <a:t>Plans on how to combine savings group and IGA - layering with skills-building activities</a:t>
            </a:r>
            <a:endParaRPr sz="1550">
              <a:latin typeface="Arial"/>
              <a:ea typeface="Arial"/>
              <a:cs typeface="Arial"/>
              <a:sym typeface="Arial"/>
            </a:endParaRPr>
          </a:p>
          <a:p>
            <a:pPr indent="-327025" lvl="0" marL="457200" rtl="0" algn="l">
              <a:lnSpc>
                <a:spcPct val="100000"/>
              </a:lnSpc>
              <a:spcBef>
                <a:spcPts val="0"/>
              </a:spcBef>
              <a:spcAft>
                <a:spcPts val="0"/>
              </a:spcAft>
              <a:buSzPts val="1550"/>
              <a:buFont typeface="Arial"/>
              <a:buAutoNum type="arabicParenR"/>
            </a:pPr>
            <a:r>
              <a:rPr lang="en" sz="1550">
                <a:latin typeface="Arial"/>
                <a:ea typeface="Arial"/>
                <a:cs typeface="Arial"/>
                <a:sym typeface="Arial"/>
              </a:rPr>
              <a:t>how we can we use these groups to build community resilience?</a:t>
            </a:r>
            <a:endParaRPr sz="1550">
              <a:latin typeface="Arial"/>
              <a:ea typeface="Arial"/>
              <a:cs typeface="Arial"/>
              <a:sym typeface="Arial"/>
            </a:endParaRPr>
          </a:p>
          <a:p>
            <a:pPr indent="0" lvl="0" marL="0" rtl="0" algn="l">
              <a:spcBef>
                <a:spcPts val="800"/>
              </a:spcBef>
              <a:spcAft>
                <a:spcPts val="0"/>
              </a:spcAft>
              <a:buNone/>
            </a:pPr>
            <a:r>
              <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p:nvPr/>
        </p:nvSpPr>
        <p:spPr>
          <a:xfrm>
            <a:off x="0" y="458725"/>
            <a:ext cx="9144000" cy="43950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46" name="Google Shape;246;p35"/>
          <p:cNvSpPr txBox="1"/>
          <p:nvPr>
            <p:ph type="ctrTitle"/>
          </p:nvPr>
        </p:nvSpPr>
        <p:spPr>
          <a:xfrm>
            <a:off x="659397" y="781774"/>
            <a:ext cx="2733900" cy="7152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1"/>
              </a:buClr>
              <a:buSzPts val="3600"/>
              <a:buFont typeface="Century Gothic"/>
              <a:buNone/>
            </a:pPr>
            <a:r>
              <a:rPr lang="en" sz="3600">
                <a:solidFill>
                  <a:schemeClr val="lt1"/>
                </a:solidFill>
                <a:latin typeface="Century Gothic"/>
                <a:ea typeface="Century Gothic"/>
                <a:cs typeface="Century Gothic"/>
                <a:sym typeface="Century Gothic"/>
              </a:rPr>
              <a:t>CONTENTS</a:t>
            </a:r>
            <a:endParaRPr sz="3600">
              <a:solidFill>
                <a:schemeClr val="lt1"/>
              </a:solidFill>
              <a:latin typeface="Century Gothic"/>
              <a:ea typeface="Century Gothic"/>
              <a:cs typeface="Century Gothic"/>
              <a:sym typeface="Century Gothic"/>
            </a:endParaRPr>
          </a:p>
        </p:txBody>
      </p:sp>
      <p:sp>
        <p:nvSpPr>
          <p:cNvPr id="247" name="Google Shape;247;p35"/>
          <p:cNvSpPr txBox="1"/>
          <p:nvPr/>
        </p:nvSpPr>
        <p:spPr>
          <a:xfrm>
            <a:off x="294100" y="1776675"/>
            <a:ext cx="3588900" cy="2114400"/>
          </a:xfrm>
          <a:prstGeom prst="rect">
            <a:avLst/>
          </a:prstGeom>
          <a:noFill/>
          <a:ln>
            <a:noFill/>
          </a:ln>
        </p:spPr>
        <p:txBody>
          <a:bodyPr anchorCtr="0" anchor="t" bIns="91425" lIns="91425" spcFirstLastPara="1" rIns="91425" wrap="square" tIns="91425">
            <a:noAutofit/>
          </a:bodyPr>
          <a:lstStyle/>
          <a:p>
            <a:pPr indent="0" lvl="1" marL="342900" rtl="0" algn="l">
              <a:lnSpc>
                <a:spcPct val="150000"/>
              </a:lnSpc>
              <a:spcBef>
                <a:spcPts val="400"/>
              </a:spcBef>
              <a:spcAft>
                <a:spcPts val="0"/>
              </a:spcAft>
              <a:buClr>
                <a:schemeClr val="dk1"/>
              </a:buClr>
              <a:buFont typeface="Arial"/>
              <a:buNone/>
            </a:pPr>
            <a:r>
              <a:rPr i="1" lang="en" sz="2100">
                <a:solidFill>
                  <a:schemeClr val="lt1"/>
                </a:solidFill>
                <a:latin typeface="Century Gothic"/>
                <a:ea typeface="Century Gothic"/>
                <a:cs typeface="Century Gothic"/>
                <a:sym typeface="Century Gothic"/>
              </a:rPr>
              <a:t>Review of Evidence </a:t>
            </a:r>
            <a:endParaRPr i="1" sz="2100">
              <a:solidFill>
                <a:schemeClr val="lt1"/>
              </a:solidFill>
              <a:latin typeface="Century Gothic"/>
              <a:ea typeface="Century Gothic"/>
              <a:cs typeface="Century Gothic"/>
              <a:sym typeface="Century Gothic"/>
            </a:endParaRPr>
          </a:p>
          <a:p>
            <a:pPr indent="0" lvl="1" marL="342900" rtl="0" algn="l">
              <a:lnSpc>
                <a:spcPct val="150000"/>
              </a:lnSpc>
              <a:spcBef>
                <a:spcPts val="400"/>
              </a:spcBef>
              <a:spcAft>
                <a:spcPts val="0"/>
              </a:spcAft>
              <a:buClr>
                <a:schemeClr val="dk1"/>
              </a:buClr>
              <a:buFont typeface="Arial"/>
              <a:buNone/>
            </a:pPr>
            <a:r>
              <a:rPr i="1" lang="en" sz="2100">
                <a:latin typeface="Century Gothic"/>
                <a:ea typeface="Century Gothic"/>
                <a:cs typeface="Century Gothic"/>
                <a:sym typeface="Century Gothic"/>
              </a:rPr>
              <a:t>Intervention Details</a:t>
            </a:r>
            <a:endParaRPr i="1" sz="2100">
              <a:latin typeface="Century Gothic"/>
              <a:ea typeface="Century Gothic"/>
              <a:cs typeface="Century Gothic"/>
              <a:sym typeface="Century Gothic"/>
            </a:endParaRPr>
          </a:p>
          <a:p>
            <a:pPr indent="0" lvl="1" marL="342900" rtl="0" algn="l">
              <a:lnSpc>
                <a:spcPct val="150000"/>
              </a:lnSpc>
              <a:spcBef>
                <a:spcPts val="400"/>
              </a:spcBef>
              <a:spcAft>
                <a:spcPts val="0"/>
              </a:spcAft>
              <a:buNone/>
            </a:pPr>
            <a:r>
              <a:rPr i="1" lang="en" sz="2100">
                <a:latin typeface="Century Gothic"/>
                <a:ea typeface="Century Gothic"/>
                <a:cs typeface="Century Gothic"/>
                <a:sym typeface="Century Gothic"/>
              </a:rPr>
              <a:t>Survey Findings</a:t>
            </a:r>
            <a:endParaRPr i="1" sz="2100">
              <a:latin typeface="Century Gothic"/>
              <a:ea typeface="Century Gothic"/>
              <a:cs typeface="Century Gothic"/>
              <a:sym typeface="Century Gothic"/>
            </a:endParaRPr>
          </a:p>
          <a:p>
            <a:pPr indent="0" lvl="1" marL="342900" rtl="0" algn="l">
              <a:lnSpc>
                <a:spcPct val="150000"/>
              </a:lnSpc>
              <a:spcBef>
                <a:spcPts val="400"/>
              </a:spcBef>
              <a:spcAft>
                <a:spcPts val="0"/>
              </a:spcAft>
              <a:buClr>
                <a:schemeClr val="dk1"/>
              </a:buClr>
              <a:buFont typeface="Arial"/>
              <a:buNone/>
            </a:pPr>
            <a:r>
              <a:t/>
            </a:r>
            <a:endParaRPr i="1" sz="2100">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txBox="1"/>
          <p:nvPr>
            <p:ph type="title"/>
          </p:nvPr>
        </p:nvSpPr>
        <p:spPr>
          <a:xfrm>
            <a:off x="3351125" y="82425"/>
            <a:ext cx="28113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Review of Evidence</a:t>
            </a:r>
            <a:endParaRPr>
              <a:latin typeface="Century Gothic"/>
              <a:ea typeface="Century Gothic"/>
              <a:cs typeface="Century Gothic"/>
              <a:sym typeface="Century Gothic"/>
            </a:endParaRPr>
          </a:p>
        </p:txBody>
      </p:sp>
      <p:sp>
        <p:nvSpPr>
          <p:cNvPr id="254" name="Google Shape;254;p36"/>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5" name="Google Shape;255;p36"/>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6" name="Google Shape;256;p36"/>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7" name="Google Shape;257;p36"/>
          <p:cNvSpPr txBox="1"/>
          <p:nvPr/>
        </p:nvSpPr>
        <p:spPr>
          <a:xfrm>
            <a:off x="776525" y="1538134"/>
            <a:ext cx="7960500" cy="698100"/>
          </a:xfrm>
          <a:prstGeom prst="rect">
            <a:avLst/>
          </a:prstGeom>
          <a:noFill/>
          <a:ln>
            <a:noFill/>
          </a:ln>
          <a:effectLst>
            <a:outerShdw blurRad="149987" algn="ctr" dir="8460000" dist="250190">
              <a:srgbClr val="000000">
                <a:alpha val="27840"/>
              </a:srgbClr>
            </a:outerShdw>
          </a:effectLst>
        </p:spPr>
        <p:txBody>
          <a:bodyPr anchorCtr="0" anchor="t" bIns="34275" lIns="68575" spcFirstLastPara="1" rIns="68575" wrap="square" tIns="34275">
            <a:noAutofit/>
          </a:bodyPr>
          <a:lstStyle/>
          <a:p>
            <a:pPr indent="-114300" lvl="1" marL="558800" marR="0" rtl="0" algn="l">
              <a:lnSpc>
                <a:spcPct val="150000"/>
              </a:lnSpc>
              <a:spcBef>
                <a:spcPts val="400"/>
              </a:spcBef>
              <a:spcAft>
                <a:spcPts val="0"/>
              </a:spcAft>
              <a:buClr>
                <a:schemeClr val="dk1"/>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pic>
        <p:nvPicPr>
          <p:cNvPr id="258" name="Google Shape;258;p36"/>
          <p:cNvPicPr preferRelativeResize="0"/>
          <p:nvPr/>
        </p:nvPicPr>
        <p:blipFill rotWithShape="1">
          <a:blip r:embed="rId3">
            <a:alphaModFix/>
          </a:blip>
          <a:srcRect b="0" l="0" r="0" t="0"/>
          <a:stretch/>
        </p:blipFill>
        <p:spPr>
          <a:xfrm>
            <a:off x="8034991" y="98716"/>
            <a:ext cx="1015153" cy="321931"/>
          </a:xfrm>
          <a:prstGeom prst="rect">
            <a:avLst/>
          </a:prstGeom>
          <a:noFill/>
          <a:ln>
            <a:noFill/>
          </a:ln>
        </p:spPr>
      </p:pic>
      <p:sp>
        <p:nvSpPr>
          <p:cNvPr id="259" name="Google Shape;259;p36"/>
          <p:cNvSpPr txBox="1"/>
          <p:nvPr>
            <p:ph type="title"/>
          </p:nvPr>
        </p:nvSpPr>
        <p:spPr>
          <a:xfrm>
            <a:off x="269450" y="625850"/>
            <a:ext cx="83217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Growing body of evidence on the positive impacts of SHG and VSLA on resilience and food security</a:t>
            </a:r>
            <a:endParaRPr b="1" sz="1700">
              <a:latin typeface="Century Gothic"/>
              <a:ea typeface="Century Gothic"/>
              <a:cs typeface="Century Gothic"/>
              <a:sym typeface="Century Gothic"/>
            </a:endParaRPr>
          </a:p>
        </p:txBody>
      </p:sp>
      <p:sp>
        <p:nvSpPr>
          <p:cNvPr id="260" name="Google Shape;260;p36"/>
          <p:cNvSpPr txBox="1"/>
          <p:nvPr/>
        </p:nvSpPr>
        <p:spPr>
          <a:xfrm>
            <a:off x="597150" y="1169275"/>
            <a:ext cx="5395800" cy="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rgbClr val="980000"/>
                </a:solidFill>
                <a:latin typeface="Century Gothic"/>
                <a:ea typeface="Century Gothic"/>
                <a:cs typeface="Century Gothic"/>
                <a:sym typeface="Century Gothic"/>
              </a:rPr>
              <a:t>Six</a:t>
            </a:r>
            <a:r>
              <a:rPr b="1" i="1" lang="en">
                <a:solidFill>
                  <a:srgbClr val="980000"/>
                </a:solidFill>
                <a:latin typeface="Century Gothic"/>
                <a:ea typeface="Century Gothic"/>
                <a:cs typeface="Century Gothic"/>
                <a:sym typeface="Century Gothic"/>
              </a:rPr>
              <a:t> Strategic Insights Based on Latest Global Knowledge</a:t>
            </a:r>
            <a:endParaRPr b="1" i="1">
              <a:solidFill>
                <a:srgbClr val="980000"/>
              </a:solidFill>
              <a:latin typeface="Century Gothic"/>
              <a:ea typeface="Century Gothic"/>
              <a:cs typeface="Century Gothic"/>
              <a:sym typeface="Century Gothic"/>
            </a:endParaRPr>
          </a:p>
        </p:txBody>
      </p:sp>
      <p:sp>
        <p:nvSpPr>
          <p:cNvPr id="261" name="Google Shape;261;p36"/>
          <p:cNvSpPr/>
          <p:nvPr/>
        </p:nvSpPr>
        <p:spPr>
          <a:xfrm>
            <a:off x="636088" y="1928235"/>
            <a:ext cx="389400" cy="278100"/>
          </a:xfrm>
          <a:prstGeom prst="ellipse">
            <a:avLst/>
          </a:prstGeom>
          <a:solidFill>
            <a:srgbClr val="980000"/>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400">
                <a:solidFill>
                  <a:srgbClr val="FFFFFF"/>
                </a:solidFill>
                <a:latin typeface="Calibri"/>
                <a:ea typeface="Calibri"/>
                <a:cs typeface="Calibri"/>
                <a:sym typeface="Calibri"/>
              </a:rPr>
              <a:t>1</a:t>
            </a:r>
            <a:endParaRPr/>
          </a:p>
        </p:txBody>
      </p:sp>
      <p:sp>
        <p:nvSpPr>
          <p:cNvPr id="262" name="Google Shape;262;p36"/>
          <p:cNvSpPr txBox="1"/>
          <p:nvPr/>
        </p:nvSpPr>
        <p:spPr>
          <a:xfrm>
            <a:off x="1146000" y="2144950"/>
            <a:ext cx="3252900" cy="4617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sz="1800">
              <a:solidFill>
                <a:srgbClr val="000000"/>
              </a:solidFill>
            </a:endParaRPr>
          </a:p>
        </p:txBody>
      </p:sp>
      <p:sp>
        <p:nvSpPr>
          <p:cNvPr id="263" name="Google Shape;263;p36"/>
          <p:cNvSpPr txBox="1"/>
          <p:nvPr/>
        </p:nvSpPr>
        <p:spPr>
          <a:xfrm>
            <a:off x="776525" y="4616550"/>
            <a:ext cx="74709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t>Highlighted findings were adopted based on a 2016 review of 18 studies covering academic articles and reports in the grey literature. </a:t>
            </a:r>
            <a:r>
              <a:rPr lang="en" sz="1200" u="sng">
                <a:solidFill>
                  <a:schemeClr val="hlink"/>
                </a:solidFill>
                <a:hlinkClick r:id="rId4"/>
              </a:rPr>
              <a:t>Source at this link. </a:t>
            </a:r>
            <a:endParaRPr sz="1800">
              <a:solidFill>
                <a:srgbClr val="000000"/>
              </a:solidFill>
            </a:endParaRPr>
          </a:p>
        </p:txBody>
      </p:sp>
      <p:sp>
        <p:nvSpPr>
          <p:cNvPr id="264" name="Google Shape;264;p36"/>
          <p:cNvSpPr/>
          <p:nvPr/>
        </p:nvSpPr>
        <p:spPr>
          <a:xfrm>
            <a:off x="636088" y="2937685"/>
            <a:ext cx="389400" cy="278100"/>
          </a:xfrm>
          <a:prstGeom prst="ellipse">
            <a:avLst/>
          </a:prstGeom>
          <a:solidFill>
            <a:srgbClr val="980000"/>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a:solidFill>
                  <a:srgbClr val="FFFFFF"/>
                </a:solidFill>
                <a:latin typeface="Calibri"/>
                <a:ea typeface="Calibri"/>
                <a:cs typeface="Calibri"/>
                <a:sym typeface="Calibri"/>
              </a:rPr>
              <a:t>2</a:t>
            </a:r>
            <a:endParaRPr/>
          </a:p>
        </p:txBody>
      </p:sp>
      <p:sp>
        <p:nvSpPr>
          <p:cNvPr id="265" name="Google Shape;265;p36"/>
          <p:cNvSpPr txBox="1"/>
          <p:nvPr/>
        </p:nvSpPr>
        <p:spPr>
          <a:xfrm>
            <a:off x="1057175" y="2799463"/>
            <a:ext cx="3252900" cy="4617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Font typeface="Arial"/>
              <a:buNone/>
            </a:pPr>
            <a:r>
              <a:rPr lang="en" sz="1200">
                <a:solidFill>
                  <a:schemeClr val="dk1"/>
                </a:solidFill>
              </a:rPr>
              <a:t>Improvement in food security and resilience to shocks through increased profits and assets building - but depends on the context</a:t>
            </a:r>
            <a:endParaRPr sz="1800">
              <a:solidFill>
                <a:srgbClr val="000000"/>
              </a:solidFill>
            </a:endParaRPr>
          </a:p>
        </p:txBody>
      </p:sp>
      <p:sp>
        <p:nvSpPr>
          <p:cNvPr id="266" name="Google Shape;266;p36"/>
          <p:cNvSpPr/>
          <p:nvPr/>
        </p:nvSpPr>
        <p:spPr>
          <a:xfrm>
            <a:off x="636088" y="3875685"/>
            <a:ext cx="389400" cy="278100"/>
          </a:xfrm>
          <a:prstGeom prst="ellipse">
            <a:avLst/>
          </a:prstGeom>
          <a:solidFill>
            <a:srgbClr val="980000"/>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a:solidFill>
                  <a:srgbClr val="FFFFFF"/>
                </a:solidFill>
                <a:latin typeface="Calibri"/>
                <a:ea typeface="Calibri"/>
                <a:cs typeface="Calibri"/>
                <a:sym typeface="Calibri"/>
              </a:rPr>
              <a:t>3</a:t>
            </a:r>
            <a:endParaRPr/>
          </a:p>
        </p:txBody>
      </p:sp>
      <p:sp>
        <p:nvSpPr>
          <p:cNvPr id="267" name="Google Shape;267;p36"/>
          <p:cNvSpPr txBox="1"/>
          <p:nvPr/>
        </p:nvSpPr>
        <p:spPr>
          <a:xfrm>
            <a:off x="1057175" y="3737463"/>
            <a:ext cx="3252900" cy="4617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 sz="1200"/>
              <a:t>Impacts on education and </a:t>
            </a:r>
            <a:r>
              <a:rPr lang="en" sz="1200"/>
              <a:t>health</a:t>
            </a:r>
            <a:r>
              <a:rPr lang="en" sz="1200"/>
              <a:t> spending are less clear and somewhat more common for SHGs compared to VSLAs</a:t>
            </a:r>
            <a:endParaRPr sz="1800">
              <a:solidFill>
                <a:srgbClr val="000000"/>
              </a:solidFill>
            </a:endParaRPr>
          </a:p>
        </p:txBody>
      </p:sp>
      <p:sp>
        <p:nvSpPr>
          <p:cNvPr id="268" name="Google Shape;268;p36"/>
          <p:cNvSpPr txBox="1"/>
          <p:nvPr/>
        </p:nvSpPr>
        <p:spPr>
          <a:xfrm>
            <a:off x="1094100" y="1861475"/>
            <a:ext cx="3252900" cy="4617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 sz="1200">
                <a:solidFill>
                  <a:schemeClr val="dk1"/>
                </a:solidFill>
              </a:rPr>
              <a:t>Strong evidence on the effect on business outcomes and female empowerment; though, programme design matters to a great extent</a:t>
            </a:r>
            <a:endParaRPr sz="1800">
              <a:solidFill>
                <a:srgbClr val="000000"/>
              </a:solidFill>
            </a:endParaRPr>
          </a:p>
        </p:txBody>
      </p:sp>
      <p:sp>
        <p:nvSpPr>
          <p:cNvPr id="269" name="Google Shape;269;p36"/>
          <p:cNvSpPr/>
          <p:nvPr/>
        </p:nvSpPr>
        <p:spPr>
          <a:xfrm>
            <a:off x="4880238" y="1994985"/>
            <a:ext cx="389400" cy="278100"/>
          </a:xfrm>
          <a:prstGeom prst="ellipse">
            <a:avLst/>
          </a:prstGeom>
          <a:solidFill>
            <a:srgbClr val="980000"/>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
                <a:solidFill>
                  <a:srgbClr val="FFFFFF"/>
                </a:solidFill>
                <a:latin typeface="Calibri"/>
                <a:ea typeface="Calibri"/>
                <a:cs typeface="Calibri"/>
                <a:sym typeface="Calibri"/>
              </a:rPr>
              <a:t>4</a:t>
            </a:r>
            <a:endParaRPr/>
          </a:p>
        </p:txBody>
      </p:sp>
      <p:sp>
        <p:nvSpPr>
          <p:cNvPr id="270" name="Google Shape;270;p36"/>
          <p:cNvSpPr txBox="1"/>
          <p:nvPr/>
        </p:nvSpPr>
        <p:spPr>
          <a:xfrm>
            <a:off x="5338250" y="1928225"/>
            <a:ext cx="3252900" cy="4617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 sz="1200">
                <a:solidFill>
                  <a:schemeClr val="dk1"/>
                </a:solidFill>
              </a:rPr>
              <a:t>Both VSLA and SHGs were found to be continuing after NGO facilitation ended</a:t>
            </a:r>
            <a:endParaRPr sz="1800">
              <a:solidFill>
                <a:srgbClr val="000000"/>
              </a:solidFill>
            </a:endParaRPr>
          </a:p>
        </p:txBody>
      </p:sp>
      <p:sp>
        <p:nvSpPr>
          <p:cNvPr id="271" name="Google Shape;271;p36"/>
          <p:cNvSpPr/>
          <p:nvPr/>
        </p:nvSpPr>
        <p:spPr>
          <a:xfrm>
            <a:off x="4880238" y="2889772"/>
            <a:ext cx="389400" cy="278100"/>
          </a:xfrm>
          <a:prstGeom prst="ellipse">
            <a:avLst/>
          </a:prstGeom>
          <a:solidFill>
            <a:srgbClr val="980000"/>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
                <a:solidFill>
                  <a:srgbClr val="FFFFFF"/>
                </a:solidFill>
                <a:latin typeface="Calibri"/>
                <a:ea typeface="Calibri"/>
                <a:cs typeface="Calibri"/>
                <a:sym typeface="Calibri"/>
              </a:rPr>
              <a:t>5</a:t>
            </a:r>
            <a:endParaRPr/>
          </a:p>
        </p:txBody>
      </p:sp>
      <p:sp>
        <p:nvSpPr>
          <p:cNvPr id="272" name="Google Shape;272;p36"/>
          <p:cNvSpPr txBox="1"/>
          <p:nvPr/>
        </p:nvSpPr>
        <p:spPr>
          <a:xfrm>
            <a:off x="5338250" y="3783863"/>
            <a:ext cx="3252900" cy="4617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 sz="1200">
                <a:solidFill>
                  <a:schemeClr val="dk1"/>
                </a:solidFill>
              </a:rPr>
              <a:t>Greater sustainability results if groups are larger with a flexible mandate and processes and when linked to financial services</a:t>
            </a:r>
            <a:endParaRPr sz="1800">
              <a:solidFill>
                <a:srgbClr val="000000"/>
              </a:solidFill>
            </a:endParaRPr>
          </a:p>
        </p:txBody>
      </p:sp>
      <p:sp>
        <p:nvSpPr>
          <p:cNvPr id="273" name="Google Shape;273;p36"/>
          <p:cNvSpPr/>
          <p:nvPr/>
        </p:nvSpPr>
        <p:spPr>
          <a:xfrm>
            <a:off x="4880238" y="3786535"/>
            <a:ext cx="389400" cy="278100"/>
          </a:xfrm>
          <a:prstGeom prst="ellipse">
            <a:avLst/>
          </a:prstGeom>
          <a:solidFill>
            <a:srgbClr val="980000"/>
          </a:solidFill>
          <a:ln cap="flat" cmpd="sng" w="127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
                <a:solidFill>
                  <a:srgbClr val="FFFFFF"/>
                </a:solidFill>
                <a:latin typeface="Calibri"/>
                <a:ea typeface="Calibri"/>
                <a:cs typeface="Calibri"/>
                <a:sym typeface="Calibri"/>
              </a:rPr>
              <a:t>6</a:t>
            </a:r>
            <a:endParaRPr/>
          </a:p>
        </p:txBody>
      </p:sp>
      <p:sp>
        <p:nvSpPr>
          <p:cNvPr id="274" name="Google Shape;274;p36"/>
          <p:cNvSpPr txBox="1"/>
          <p:nvPr/>
        </p:nvSpPr>
        <p:spPr>
          <a:xfrm>
            <a:off x="5269650" y="2926788"/>
            <a:ext cx="3252900" cy="4617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 sz="1200">
                <a:solidFill>
                  <a:schemeClr val="dk1"/>
                </a:solidFill>
              </a:rPr>
              <a:t>The impacts are shown over the first 3-5 of years of group membership</a:t>
            </a:r>
            <a:endParaRPr sz="18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3351125" y="82425"/>
            <a:ext cx="28113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Review of Evidence</a:t>
            </a:r>
            <a:endParaRPr>
              <a:latin typeface="Century Gothic"/>
              <a:ea typeface="Century Gothic"/>
              <a:cs typeface="Century Gothic"/>
              <a:sym typeface="Century Gothic"/>
            </a:endParaRPr>
          </a:p>
        </p:txBody>
      </p:sp>
      <p:sp>
        <p:nvSpPr>
          <p:cNvPr id="281" name="Google Shape;281;p37"/>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2" name="Google Shape;282;p37"/>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3" name="Google Shape;283;p37"/>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4" name="Google Shape;284;p37"/>
          <p:cNvSpPr txBox="1"/>
          <p:nvPr/>
        </p:nvSpPr>
        <p:spPr>
          <a:xfrm>
            <a:off x="671525" y="1654809"/>
            <a:ext cx="7960500" cy="698100"/>
          </a:xfrm>
          <a:prstGeom prst="rect">
            <a:avLst/>
          </a:prstGeom>
          <a:noFill/>
          <a:ln>
            <a:noFill/>
          </a:ln>
          <a:effectLst>
            <a:outerShdw blurRad="149987" algn="ctr" dir="8460000" dist="250190">
              <a:srgbClr val="000000">
                <a:alpha val="27840"/>
              </a:srgbClr>
            </a:outerShdw>
          </a:effectLst>
        </p:spPr>
        <p:txBody>
          <a:bodyPr anchorCtr="0" anchor="t" bIns="34275" lIns="68575" spcFirstLastPara="1" rIns="68575" wrap="square" tIns="34275">
            <a:noAutofit/>
          </a:bodyPr>
          <a:lstStyle/>
          <a:p>
            <a:pPr indent="-114300" lvl="1" marL="558800" marR="0" rtl="0" algn="l">
              <a:lnSpc>
                <a:spcPct val="150000"/>
              </a:lnSpc>
              <a:spcBef>
                <a:spcPts val="400"/>
              </a:spcBef>
              <a:spcAft>
                <a:spcPts val="0"/>
              </a:spcAft>
              <a:buClr>
                <a:schemeClr val="dk1"/>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pic>
        <p:nvPicPr>
          <p:cNvPr id="285" name="Google Shape;285;p37"/>
          <p:cNvPicPr preferRelativeResize="0"/>
          <p:nvPr/>
        </p:nvPicPr>
        <p:blipFill rotWithShape="1">
          <a:blip r:embed="rId3">
            <a:alphaModFix/>
          </a:blip>
          <a:srcRect b="0" l="0" r="0" t="0"/>
          <a:stretch/>
        </p:blipFill>
        <p:spPr>
          <a:xfrm>
            <a:off x="8034991" y="98716"/>
            <a:ext cx="1015153" cy="321931"/>
          </a:xfrm>
          <a:prstGeom prst="rect">
            <a:avLst/>
          </a:prstGeom>
          <a:noFill/>
          <a:ln>
            <a:noFill/>
          </a:ln>
        </p:spPr>
      </p:pic>
      <p:sp>
        <p:nvSpPr>
          <p:cNvPr id="286" name="Google Shape;286;p37"/>
          <p:cNvSpPr txBox="1"/>
          <p:nvPr>
            <p:ph type="title"/>
          </p:nvPr>
        </p:nvSpPr>
        <p:spPr>
          <a:xfrm>
            <a:off x="269450" y="625850"/>
            <a:ext cx="83217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In contrast, studies applying </a:t>
            </a:r>
            <a:r>
              <a:rPr b="1" lang="en" sz="1700">
                <a:solidFill>
                  <a:schemeClr val="dk1"/>
                </a:solidFill>
                <a:latin typeface="Century Gothic"/>
                <a:ea typeface="Century Gothic"/>
                <a:cs typeface="Century Gothic"/>
                <a:sym typeface="Century Gothic"/>
              </a:rPr>
              <a:t>rigorous</a:t>
            </a:r>
            <a:r>
              <a:rPr b="1" lang="en" sz="1700">
                <a:solidFill>
                  <a:schemeClr val="dk1"/>
                </a:solidFill>
                <a:latin typeface="Century Gothic"/>
                <a:ea typeface="Century Gothic"/>
                <a:cs typeface="Century Gothic"/>
                <a:sym typeface="Century Gothic"/>
              </a:rPr>
              <a:t> methodologies showed more modest and context-specific results</a:t>
            </a:r>
            <a:endParaRPr b="1" sz="1700">
              <a:latin typeface="Century Gothic"/>
              <a:ea typeface="Century Gothic"/>
              <a:cs typeface="Century Gothic"/>
              <a:sym typeface="Century Gothic"/>
            </a:endParaRPr>
          </a:p>
        </p:txBody>
      </p:sp>
      <p:sp>
        <p:nvSpPr>
          <p:cNvPr id="287" name="Google Shape;287;p37"/>
          <p:cNvSpPr txBox="1"/>
          <p:nvPr/>
        </p:nvSpPr>
        <p:spPr>
          <a:xfrm>
            <a:off x="597150" y="1169275"/>
            <a:ext cx="7504500" cy="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rgbClr val="980000"/>
                </a:solidFill>
                <a:latin typeface="Century Gothic"/>
                <a:ea typeface="Century Gothic"/>
                <a:cs typeface="Century Gothic"/>
                <a:sym typeface="Century Gothic"/>
              </a:rPr>
              <a:t>Research using Randomized Control Trials (RCT) </a:t>
            </a:r>
            <a:r>
              <a:rPr b="1" i="1" lang="en">
                <a:solidFill>
                  <a:srgbClr val="980000"/>
                </a:solidFill>
                <a:latin typeface="Century Gothic"/>
                <a:ea typeface="Century Gothic"/>
                <a:cs typeface="Century Gothic"/>
                <a:sym typeface="Century Gothic"/>
              </a:rPr>
              <a:t>identified more modest positive impacts</a:t>
            </a:r>
            <a:endParaRPr b="1" i="1">
              <a:solidFill>
                <a:srgbClr val="980000"/>
              </a:solidFill>
              <a:latin typeface="Century Gothic"/>
              <a:ea typeface="Century Gothic"/>
              <a:cs typeface="Century Gothic"/>
              <a:sym typeface="Century Gothic"/>
            </a:endParaRPr>
          </a:p>
        </p:txBody>
      </p:sp>
      <p:graphicFrame>
        <p:nvGraphicFramePr>
          <p:cNvPr id="288" name="Google Shape;288;p37"/>
          <p:cNvGraphicFramePr/>
          <p:nvPr/>
        </p:nvGraphicFramePr>
        <p:xfrm>
          <a:off x="597150" y="1993900"/>
          <a:ext cx="3000000" cy="3000000"/>
        </p:xfrm>
        <a:graphic>
          <a:graphicData uri="http://schemas.openxmlformats.org/drawingml/2006/table">
            <a:tbl>
              <a:tblPr>
                <a:noFill/>
                <a:tableStyleId>{539F2C8D-47DA-482F-BF5C-B3DC894D4D5C}</a:tableStyleId>
              </a:tblPr>
              <a:tblGrid>
                <a:gridCol w="521850"/>
                <a:gridCol w="802350"/>
                <a:gridCol w="612050"/>
                <a:gridCol w="590850"/>
                <a:gridCol w="1744250"/>
                <a:gridCol w="1954700"/>
                <a:gridCol w="825825"/>
                <a:gridCol w="723525"/>
              </a:tblGrid>
              <a:tr h="381025">
                <a:tc>
                  <a:txBody>
                    <a:bodyPr/>
                    <a:lstStyle/>
                    <a:p>
                      <a:pPr indent="0" lvl="0" marL="0" rtl="0" algn="l">
                        <a:spcBef>
                          <a:spcPts val="0"/>
                        </a:spcBef>
                        <a:spcAft>
                          <a:spcPts val="0"/>
                        </a:spcAft>
                        <a:buNone/>
                      </a:pPr>
                      <a:r>
                        <a:rPr b="1" lang="en" sz="1000"/>
                        <a:t>Year</a:t>
                      </a:r>
                      <a:endParaRPr b="1" sz="1000"/>
                    </a:p>
                  </a:txBody>
                  <a:tcPr marT="91425" marB="91425" marR="91425" marL="91425"/>
                </a:tc>
                <a:tc>
                  <a:txBody>
                    <a:bodyPr/>
                    <a:lstStyle/>
                    <a:p>
                      <a:pPr indent="0" lvl="0" marL="0" rtl="0" algn="l">
                        <a:spcBef>
                          <a:spcPts val="0"/>
                        </a:spcBef>
                        <a:spcAft>
                          <a:spcPts val="0"/>
                        </a:spcAft>
                        <a:buNone/>
                      </a:pPr>
                      <a:r>
                        <a:rPr b="1" lang="en" sz="1000"/>
                        <a:t>Countries</a:t>
                      </a:r>
                      <a:endParaRPr b="1" sz="1000"/>
                    </a:p>
                  </a:txBody>
                  <a:tcPr marT="91425" marB="91425" marR="91425" marL="91425"/>
                </a:tc>
                <a:tc>
                  <a:txBody>
                    <a:bodyPr/>
                    <a:lstStyle/>
                    <a:p>
                      <a:pPr indent="0" lvl="0" marL="0" rtl="0" algn="l">
                        <a:spcBef>
                          <a:spcPts val="0"/>
                        </a:spcBef>
                        <a:spcAft>
                          <a:spcPts val="0"/>
                        </a:spcAft>
                        <a:buNone/>
                      </a:pPr>
                      <a:r>
                        <a:rPr b="1" lang="en" sz="1000"/>
                        <a:t>Method</a:t>
                      </a:r>
                      <a:endParaRPr b="1" sz="1000"/>
                    </a:p>
                  </a:txBody>
                  <a:tcPr marT="91425" marB="91425" marR="91425" marL="91425"/>
                </a:tc>
                <a:tc>
                  <a:txBody>
                    <a:bodyPr/>
                    <a:lstStyle/>
                    <a:p>
                      <a:pPr indent="0" lvl="0" marL="0" rtl="0" algn="l">
                        <a:spcBef>
                          <a:spcPts val="0"/>
                        </a:spcBef>
                        <a:spcAft>
                          <a:spcPts val="0"/>
                        </a:spcAft>
                        <a:buNone/>
                      </a:pPr>
                      <a:r>
                        <a:rPr b="1" lang="en" sz="1000"/>
                        <a:t>Interv.</a:t>
                      </a:r>
                      <a:endParaRPr b="1" sz="1000"/>
                    </a:p>
                  </a:txBody>
                  <a:tcPr marT="91425" marB="91425" marR="91425" marL="91425"/>
                </a:tc>
                <a:tc>
                  <a:txBody>
                    <a:bodyPr/>
                    <a:lstStyle/>
                    <a:p>
                      <a:pPr indent="0" lvl="0" marL="0" rtl="0" algn="l">
                        <a:spcBef>
                          <a:spcPts val="0"/>
                        </a:spcBef>
                        <a:spcAft>
                          <a:spcPts val="0"/>
                        </a:spcAft>
                        <a:buNone/>
                      </a:pPr>
                      <a:r>
                        <a:rPr b="1" lang="en" sz="1000"/>
                        <a:t>+ Impacts</a:t>
                      </a:r>
                      <a:endParaRPr b="1" sz="1000"/>
                    </a:p>
                  </a:txBody>
                  <a:tcPr marT="91425" marB="91425" marR="91425" marL="91425"/>
                </a:tc>
                <a:tc>
                  <a:txBody>
                    <a:bodyPr/>
                    <a:lstStyle/>
                    <a:p>
                      <a:pPr indent="0" lvl="0" marL="0" rtl="0" algn="l">
                        <a:spcBef>
                          <a:spcPts val="0"/>
                        </a:spcBef>
                        <a:spcAft>
                          <a:spcPts val="0"/>
                        </a:spcAft>
                        <a:buNone/>
                      </a:pPr>
                      <a:r>
                        <a:rPr b="1" lang="en" sz="1000"/>
                        <a:t>0 Impacts</a:t>
                      </a:r>
                      <a:endParaRPr b="1" sz="1000"/>
                    </a:p>
                  </a:txBody>
                  <a:tcPr marT="91425" marB="91425" marR="91425" marL="91425"/>
                </a:tc>
                <a:tc>
                  <a:txBody>
                    <a:bodyPr/>
                    <a:lstStyle/>
                    <a:p>
                      <a:pPr indent="0" lvl="0" marL="0" rtl="0" algn="l">
                        <a:spcBef>
                          <a:spcPts val="0"/>
                        </a:spcBef>
                        <a:spcAft>
                          <a:spcPts val="0"/>
                        </a:spcAft>
                        <a:buNone/>
                      </a:pPr>
                      <a:r>
                        <a:rPr b="1" lang="en" sz="1000"/>
                        <a:t>VfM </a:t>
                      </a:r>
                      <a:endParaRPr b="1" sz="1000"/>
                    </a:p>
                  </a:txBody>
                  <a:tcPr marT="91425" marB="91425" marR="91425" marL="91425"/>
                </a:tc>
                <a:tc>
                  <a:txBody>
                    <a:bodyPr/>
                    <a:lstStyle/>
                    <a:p>
                      <a:pPr indent="0" lvl="0" marL="0" rtl="0" algn="l">
                        <a:spcBef>
                          <a:spcPts val="0"/>
                        </a:spcBef>
                        <a:spcAft>
                          <a:spcPts val="0"/>
                        </a:spcAft>
                        <a:buNone/>
                      </a:pPr>
                      <a:r>
                        <a:rPr b="1" lang="en" sz="1000"/>
                        <a:t>Source</a:t>
                      </a:r>
                      <a:endParaRPr b="1" sz="1000"/>
                    </a:p>
                  </a:txBody>
                  <a:tcPr marT="91425" marB="91425" marR="91425" marL="91425"/>
                </a:tc>
              </a:tr>
              <a:tr h="381000">
                <a:tc>
                  <a:txBody>
                    <a:bodyPr/>
                    <a:lstStyle/>
                    <a:p>
                      <a:pPr indent="0" lvl="0" marL="0" rtl="0" algn="l">
                        <a:spcBef>
                          <a:spcPts val="0"/>
                        </a:spcBef>
                        <a:spcAft>
                          <a:spcPts val="0"/>
                        </a:spcAft>
                        <a:buNone/>
                      </a:pPr>
                      <a:r>
                        <a:rPr lang="en" sz="1000"/>
                        <a:t>2016</a:t>
                      </a:r>
                      <a:endParaRPr sz="1000"/>
                    </a:p>
                  </a:txBody>
                  <a:tcPr marT="91425" marB="91425" marR="91425" marL="91425"/>
                </a:tc>
                <a:tc>
                  <a:txBody>
                    <a:bodyPr/>
                    <a:lstStyle/>
                    <a:p>
                      <a:pPr indent="0" lvl="0" marL="0" rtl="0" algn="l">
                        <a:spcBef>
                          <a:spcPts val="0"/>
                        </a:spcBef>
                        <a:spcAft>
                          <a:spcPts val="0"/>
                        </a:spcAft>
                        <a:buClr>
                          <a:schemeClr val="dk1"/>
                        </a:buClr>
                        <a:buFont typeface="Arial"/>
                        <a:buNone/>
                      </a:pPr>
                      <a:r>
                        <a:rPr lang="en" sz="1000"/>
                        <a:t>Malawi Uganda</a:t>
                      </a:r>
                      <a:endParaRPr sz="1000"/>
                    </a:p>
                  </a:txBody>
                  <a:tcPr marT="91425" marB="91425" marR="91425" marL="91425"/>
                </a:tc>
                <a:tc>
                  <a:txBody>
                    <a:bodyPr/>
                    <a:lstStyle/>
                    <a:p>
                      <a:pPr indent="0" lvl="0" marL="0" rtl="0" algn="l">
                        <a:spcBef>
                          <a:spcPts val="0"/>
                        </a:spcBef>
                        <a:spcAft>
                          <a:spcPts val="0"/>
                        </a:spcAft>
                        <a:buNone/>
                      </a:pPr>
                      <a:r>
                        <a:rPr lang="en" sz="1000"/>
                        <a:t>RCT</a:t>
                      </a:r>
                      <a:endParaRPr sz="1000"/>
                    </a:p>
                  </a:txBody>
                  <a:tcPr marT="91425" marB="91425" marR="91425" marL="91425"/>
                </a:tc>
                <a:tc>
                  <a:txBody>
                    <a:bodyPr/>
                    <a:lstStyle/>
                    <a:p>
                      <a:pPr indent="0" lvl="0" marL="0" rtl="0" algn="l">
                        <a:spcBef>
                          <a:spcPts val="0"/>
                        </a:spcBef>
                        <a:spcAft>
                          <a:spcPts val="0"/>
                        </a:spcAft>
                        <a:buNone/>
                      </a:pPr>
                      <a:r>
                        <a:rPr lang="en" sz="1000"/>
                        <a:t>VSLA</a:t>
                      </a:r>
                      <a:endParaRPr sz="1000"/>
                    </a:p>
                  </a:txBody>
                  <a:tcPr marT="91425" marB="91425" marR="91425" marL="91425"/>
                </a:tc>
                <a:tc>
                  <a:txBody>
                    <a:bodyPr/>
                    <a:lstStyle/>
                    <a:p>
                      <a:pPr indent="0" lvl="0" marL="0" rtl="0" algn="l">
                        <a:spcBef>
                          <a:spcPts val="0"/>
                        </a:spcBef>
                        <a:spcAft>
                          <a:spcPts val="0"/>
                        </a:spcAft>
                        <a:buNone/>
                      </a:pPr>
                      <a:r>
                        <a:rPr lang="en" sz="1000"/>
                        <a:t>Business outcomes; Empowerment; Improved food security and income during drought</a:t>
                      </a:r>
                      <a:endParaRPr sz="1000"/>
                    </a:p>
                  </a:txBody>
                  <a:tcPr marT="91425" marB="91425" marR="91425" marL="91425"/>
                </a:tc>
                <a:tc>
                  <a:txBody>
                    <a:bodyPr/>
                    <a:lstStyle/>
                    <a:p>
                      <a:pPr indent="0" lvl="0" marL="0" rtl="0" algn="l">
                        <a:spcBef>
                          <a:spcPts val="0"/>
                        </a:spcBef>
                        <a:spcAft>
                          <a:spcPts val="0"/>
                        </a:spcAft>
                        <a:buNone/>
                      </a:pPr>
                      <a:r>
                        <a:rPr lang="en" sz="1000"/>
                        <a:t>HH income; Consumption; Food security; Asset ownership</a:t>
                      </a:r>
                      <a:endParaRPr sz="1000"/>
                    </a:p>
                  </a:txBody>
                  <a:tcPr marT="91425" marB="91425" marR="91425" marL="91425"/>
                </a:tc>
                <a:tc>
                  <a:txBody>
                    <a:bodyPr/>
                    <a:lstStyle/>
                    <a:p>
                      <a:pPr indent="0" lvl="0" marL="0" rtl="0" algn="l">
                        <a:spcBef>
                          <a:spcPts val="0"/>
                        </a:spcBef>
                        <a:spcAft>
                          <a:spcPts val="0"/>
                        </a:spcAft>
                        <a:buNone/>
                      </a:pPr>
                      <a:r>
                        <a:rPr lang="en" sz="1000"/>
                        <a:t>Av. cost per HH was 7-11 USD .</a:t>
                      </a:r>
                      <a:endParaRPr sz="1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u="sng">
                          <a:solidFill>
                            <a:schemeClr val="hlink"/>
                          </a:solidFill>
                          <a:hlinkClick r:id="rId4"/>
                        </a:rPr>
                        <a:t>Link</a:t>
                      </a:r>
                      <a:endParaRPr sz="1000"/>
                    </a:p>
                  </a:txBody>
                  <a:tcPr marT="91425" marB="91425" marR="91425" marL="91425"/>
                </a:tc>
              </a:tr>
              <a:tr h="381000">
                <a:tc>
                  <a:txBody>
                    <a:bodyPr/>
                    <a:lstStyle/>
                    <a:p>
                      <a:pPr indent="0" lvl="0" marL="0" rtl="0" algn="l">
                        <a:spcBef>
                          <a:spcPts val="0"/>
                        </a:spcBef>
                        <a:spcAft>
                          <a:spcPts val="0"/>
                        </a:spcAft>
                        <a:buNone/>
                      </a:pPr>
                      <a:r>
                        <a:rPr lang="en" sz="1000"/>
                        <a:t>2013</a:t>
                      </a:r>
                      <a:endParaRPr sz="1000"/>
                    </a:p>
                  </a:txBody>
                  <a:tcPr marT="91425" marB="91425" marR="91425" marL="91425"/>
                </a:tc>
                <a:tc>
                  <a:txBody>
                    <a:bodyPr/>
                    <a:lstStyle/>
                    <a:p>
                      <a:pPr indent="0" lvl="0" marL="0" rtl="0" algn="l">
                        <a:spcBef>
                          <a:spcPts val="0"/>
                        </a:spcBef>
                        <a:spcAft>
                          <a:spcPts val="0"/>
                        </a:spcAft>
                        <a:buNone/>
                      </a:pPr>
                      <a:r>
                        <a:rPr lang="en" sz="1000"/>
                        <a:t>Mali</a:t>
                      </a:r>
                      <a:endParaRPr sz="1000"/>
                    </a:p>
                  </a:txBody>
                  <a:tcPr marT="91425" marB="91425" marR="91425" marL="91425"/>
                </a:tc>
                <a:tc>
                  <a:txBody>
                    <a:bodyPr/>
                    <a:lstStyle/>
                    <a:p>
                      <a:pPr indent="0" lvl="0" marL="0" rtl="0" algn="l">
                        <a:spcBef>
                          <a:spcPts val="0"/>
                        </a:spcBef>
                        <a:spcAft>
                          <a:spcPts val="0"/>
                        </a:spcAft>
                        <a:buNone/>
                      </a:pPr>
                      <a:r>
                        <a:rPr lang="en" sz="1000"/>
                        <a:t>RCT</a:t>
                      </a:r>
                      <a:endParaRPr sz="1000"/>
                    </a:p>
                  </a:txBody>
                  <a:tcPr marT="91425" marB="91425" marR="91425" marL="91425"/>
                </a:tc>
                <a:tc>
                  <a:txBody>
                    <a:bodyPr/>
                    <a:lstStyle/>
                    <a:p>
                      <a:pPr indent="0" lvl="0" marL="0" rtl="0" algn="l">
                        <a:spcBef>
                          <a:spcPts val="0"/>
                        </a:spcBef>
                        <a:spcAft>
                          <a:spcPts val="0"/>
                        </a:spcAft>
                        <a:buNone/>
                      </a:pPr>
                      <a:r>
                        <a:rPr lang="en" sz="1000"/>
                        <a:t>VSLA</a:t>
                      </a:r>
                      <a:endParaRPr sz="1000"/>
                    </a:p>
                  </a:txBody>
                  <a:tcPr marT="91425" marB="91425" marR="91425" marL="91425"/>
                </a:tc>
                <a:tc>
                  <a:txBody>
                    <a:bodyPr/>
                    <a:lstStyle/>
                    <a:p>
                      <a:pPr indent="0" lvl="0" marL="0" rtl="0" algn="l">
                        <a:spcBef>
                          <a:spcPts val="0"/>
                        </a:spcBef>
                        <a:spcAft>
                          <a:spcPts val="0"/>
                        </a:spcAft>
                        <a:buNone/>
                      </a:pPr>
                      <a:r>
                        <a:rPr lang="en" sz="1000"/>
                        <a:t>Improved food security (more connected women more likely to participate)</a:t>
                      </a:r>
                      <a:endParaRPr sz="1000"/>
                    </a:p>
                  </a:txBody>
                  <a:tcPr marT="91425" marB="91425" marR="91425" marL="91425"/>
                </a:tc>
                <a:tc>
                  <a:txBody>
                    <a:bodyPr/>
                    <a:lstStyle/>
                    <a:p>
                      <a:pPr indent="0" lvl="0" marL="0" rtl="0" algn="l">
                        <a:spcBef>
                          <a:spcPts val="0"/>
                        </a:spcBef>
                        <a:spcAft>
                          <a:spcPts val="0"/>
                        </a:spcAft>
                        <a:buNone/>
                      </a:pPr>
                      <a:r>
                        <a:rPr lang="en" sz="1000"/>
                        <a:t>Business activities; investments in agriculture; health, education, social capital</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r>
              <a:tr h="381000">
                <a:tc>
                  <a:txBody>
                    <a:bodyPr/>
                    <a:lstStyle/>
                    <a:p>
                      <a:pPr indent="0" lvl="0" marL="0" rtl="0" algn="l">
                        <a:spcBef>
                          <a:spcPts val="0"/>
                        </a:spcBef>
                        <a:spcAft>
                          <a:spcPts val="0"/>
                        </a:spcAft>
                        <a:buNone/>
                      </a:pPr>
                      <a:r>
                        <a:rPr lang="en" sz="1000"/>
                        <a:t>2013</a:t>
                      </a:r>
                      <a:endParaRPr sz="1000"/>
                    </a:p>
                  </a:txBody>
                  <a:tcPr marT="91425" marB="91425" marR="91425" marL="91425"/>
                </a:tc>
                <a:tc>
                  <a:txBody>
                    <a:bodyPr/>
                    <a:lstStyle/>
                    <a:p>
                      <a:pPr indent="0" lvl="0" marL="0" rtl="0" algn="l">
                        <a:spcBef>
                          <a:spcPts val="0"/>
                        </a:spcBef>
                        <a:spcAft>
                          <a:spcPts val="0"/>
                        </a:spcAft>
                        <a:buNone/>
                      </a:pPr>
                      <a:r>
                        <a:rPr lang="en" sz="1000"/>
                        <a:t>Burundi (IRC)</a:t>
                      </a:r>
                      <a:endParaRPr sz="1000"/>
                    </a:p>
                  </a:txBody>
                  <a:tcPr marT="91425" marB="91425" marR="91425" marL="91425"/>
                </a:tc>
                <a:tc>
                  <a:txBody>
                    <a:bodyPr/>
                    <a:lstStyle/>
                    <a:p>
                      <a:pPr indent="0" lvl="0" marL="0" rtl="0" algn="l">
                        <a:spcBef>
                          <a:spcPts val="0"/>
                        </a:spcBef>
                        <a:spcAft>
                          <a:spcPts val="0"/>
                        </a:spcAft>
                        <a:buNone/>
                      </a:pPr>
                      <a:r>
                        <a:rPr lang="en" sz="1000"/>
                        <a:t>RCT</a:t>
                      </a:r>
                      <a:endParaRPr sz="1000"/>
                    </a:p>
                  </a:txBody>
                  <a:tcPr marT="91425" marB="91425" marR="91425" marL="91425"/>
                </a:tc>
                <a:tc>
                  <a:txBody>
                    <a:bodyPr/>
                    <a:lstStyle/>
                    <a:p>
                      <a:pPr indent="0" lvl="0" marL="0" rtl="0" algn="l">
                        <a:spcBef>
                          <a:spcPts val="0"/>
                        </a:spcBef>
                        <a:spcAft>
                          <a:spcPts val="0"/>
                        </a:spcAft>
                        <a:buNone/>
                      </a:pPr>
                      <a:r>
                        <a:rPr lang="en" sz="1000"/>
                        <a:t>VSLA</a:t>
                      </a:r>
                      <a:endParaRPr sz="1000"/>
                    </a:p>
                  </a:txBody>
                  <a:tcPr marT="91425" marB="91425" marR="91425" marL="91425"/>
                </a:tc>
                <a:tc>
                  <a:txBody>
                    <a:bodyPr/>
                    <a:lstStyle/>
                    <a:p>
                      <a:pPr indent="0" lvl="0" marL="0" rtl="0" algn="l">
                        <a:spcBef>
                          <a:spcPts val="0"/>
                        </a:spcBef>
                        <a:spcAft>
                          <a:spcPts val="0"/>
                        </a:spcAft>
                        <a:buNone/>
                      </a:pPr>
                      <a:r>
                        <a:rPr lang="en" sz="1000"/>
                        <a:t>23% growth in consumption</a:t>
                      </a:r>
                      <a:endParaRPr sz="1000"/>
                    </a:p>
                    <a:p>
                      <a:pPr indent="0" lvl="0" marL="0" rtl="0" algn="l">
                        <a:spcBef>
                          <a:spcPts val="0"/>
                        </a:spcBef>
                        <a:spcAft>
                          <a:spcPts val="0"/>
                        </a:spcAft>
                        <a:buNone/>
                      </a:pPr>
                      <a:r>
                        <a:rPr lang="en" sz="1000"/>
                        <a:t>Large increases in HH assets</a:t>
                      </a:r>
                      <a:endParaRPr sz="1000"/>
                    </a:p>
                    <a:p>
                      <a:pPr indent="0" lvl="0" marL="0" rtl="0" algn="l">
                        <a:spcBef>
                          <a:spcPts val="0"/>
                        </a:spcBef>
                        <a:spcAft>
                          <a:spcPts val="0"/>
                        </a:spcAft>
                        <a:buNone/>
                      </a:pPr>
                      <a:r>
                        <a:rPr lang="en" sz="1000"/>
                        <a:t>More spending on education</a:t>
                      </a:r>
                      <a:endParaRPr sz="1000"/>
                    </a:p>
                  </a:txBody>
                  <a:tcPr marT="91425" marB="91425" marR="91425" marL="91425"/>
                </a:tc>
                <a:tc>
                  <a:txBody>
                    <a:bodyPr/>
                    <a:lstStyle/>
                    <a:p>
                      <a:pPr indent="0" lvl="0" marL="0" rtl="0" algn="l">
                        <a:spcBef>
                          <a:spcPts val="0"/>
                        </a:spcBef>
                        <a:spcAft>
                          <a:spcPts val="0"/>
                        </a:spcAft>
                        <a:buNone/>
                      </a:pPr>
                      <a:r>
                        <a:rPr lang="en" sz="1000"/>
                        <a:t>VSLA alone did not have an impact on child wellbeing</a:t>
                      </a:r>
                      <a:endParaRPr sz="1000"/>
                    </a:p>
                    <a:p>
                      <a:pPr indent="0" lvl="0" marL="0" rtl="0" algn="l">
                        <a:spcBef>
                          <a:spcPts val="0"/>
                        </a:spcBef>
                        <a:spcAft>
                          <a:spcPts val="0"/>
                        </a:spcAft>
                        <a:buNone/>
                      </a:pPr>
                      <a:r>
                        <a:rPr lang="en" sz="1000"/>
                        <a:t>No impact on health spending</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rPr lang="en" sz="1000" u="sng">
                          <a:solidFill>
                            <a:schemeClr val="hlink"/>
                          </a:solidFill>
                          <a:hlinkClick r:id="rId5"/>
                        </a:rPr>
                        <a:t>Link</a:t>
                      </a:r>
                      <a:endParaRPr sz="1000"/>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3246125" y="96975"/>
            <a:ext cx="28113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Review of Evidence</a:t>
            </a:r>
            <a:endParaRPr>
              <a:latin typeface="Century Gothic"/>
              <a:ea typeface="Century Gothic"/>
              <a:cs typeface="Century Gothic"/>
              <a:sym typeface="Century Gothic"/>
            </a:endParaRPr>
          </a:p>
        </p:txBody>
      </p:sp>
      <p:sp>
        <p:nvSpPr>
          <p:cNvPr id="295" name="Google Shape;295;p38"/>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6" name="Google Shape;296;p38"/>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7" name="Google Shape;297;p38"/>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8" name="Google Shape;298;p38"/>
          <p:cNvSpPr txBox="1"/>
          <p:nvPr/>
        </p:nvSpPr>
        <p:spPr>
          <a:xfrm>
            <a:off x="671525" y="1778984"/>
            <a:ext cx="7960500" cy="698100"/>
          </a:xfrm>
          <a:prstGeom prst="rect">
            <a:avLst/>
          </a:prstGeom>
          <a:noFill/>
          <a:ln>
            <a:noFill/>
          </a:ln>
          <a:effectLst>
            <a:outerShdw blurRad="149987" algn="ctr" dir="8460000" dist="250190">
              <a:srgbClr val="000000">
                <a:alpha val="27840"/>
              </a:srgbClr>
            </a:outerShdw>
          </a:effectLst>
        </p:spPr>
        <p:txBody>
          <a:bodyPr anchorCtr="0" anchor="t" bIns="34275" lIns="68575" spcFirstLastPara="1" rIns="68575" wrap="square" tIns="34275">
            <a:noAutofit/>
          </a:bodyPr>
          <a:lstStyle/>
          <a:p>
            <a:pPr indent="-114300" lvl="1" marL="558800" marR="0" rtl="0" algn="l">
              <a:lnSpc>
                <a:spcPct val="150000"/>
              </a:lnSpc>
              <a:spcBef>
                <a:spcPts val="400"/>
              </a:spcBef>
              <a:spcAft>
                <a:spcPts val="0"/>
              </a:spcAft>
              <a:buClr>
                <a:schemeClr val="dk1"/>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299" name="Google Shape;299;p38"/>
          <p:cNvSpPr txBox="1"/>
          <p:nvPr>
            <p:ph type="title"/>
          </p:nvPr>
        </p:nvSpPr>
        <p:spPr>
          <a:xfrm>
            <a:off x="130625" y="581025"/>
            <a:ext cx="72291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The state of evidence on saving groups in Somalia is still nascent</a:t>
            </a:r>
            <a:endParaRPr b="1" sz="1700">
              <a:latin typeface="Century Gothic"/>
              <a:ea typeface="Century Gothic"/>
              <a:cs typeface="Century Gothic"/>
              <a:sym typeface="Century Gothic"/>
            </a:endParaRPr>
          </a:p>
        </p:txBody>
      </p:sp>
      <p:sp>
        <p:nvSpPr>
          <p:cNvPr id="300" name="Google Shape;300;p38"/>
          <p:cNvSpPr txBox="1"/>
          <p:nvPr/>
        </p:nvSpPr>
        <p:spPr>
          <a:xfrm>
            <a:off x="490925" y="949150"/>
            <a:ext cx="7229100" cy="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Most evaluations are qualitative in nature, rarely backed up with rigorous operational data </a:t>
            </a:r>
            <a:endParaRPr sz="1200">
              <a:latin typeface="Century Gothic"/>
              <a:ea typeface="Century Gothic"/>
              <a:cs typeface="Century Gothic"/>
              <a:sym typeface="Century Gothic"/>
            </a:endParaRPr>
          </a:p>
        </p:txBody>
      </p:sp>
      <p:graphicFrame>
        <p:nvGraphicFramePr>
          <p:cNvPr id="301" name="Google Shape;301;p38"/>
          <p:cNvGraphicFramePr/>
          <p:nvPr/>
        </p:nvGraphicFramePr>
        <p:xfrm>
          <a:off x="588625" y="1548810"/>
          <a:ext cx="3000000" cy="3000000"/>
        </p:xfrm>
        <a:graphic>
          <a:graphicData uri="http://schemas.openxmlformats.org/drawingml/2006/table">
            <a:tbl>
              <a:tblPr>
                <a:noFill/>
                <a:tableStyleId>{539F2C8D-47DA-482F-BF5C-B3DC894D4D5C}</a:tableStyleId>
              </a:tblPr>
              <a:tblGrid>
                <a:gridCol w="776425"/>
                <a:gridCol w="761425"/>
                <a:gridCol w="729350"/>
                <a:gridCol w="1292675"/>
                <a:gridCol w="4027525"/>
              </a:tblGrid>
              <a:tr h="315550">
                <a:tc>
                  <a:txBody>
                    <a:bodyPr/>
                    <a:lstStyle/>
                    <a:p>
                      <a:pPr indent="0" lvl="0" marL="0" rtl="0" algn="ctr">
                        <a:spcBef>
                          <a:spcPts val="0"/>
                        </a:spcBef>
                        <a:spcAft>
                          <a:spcPts val="0"/>
                        </a:spcAft>
                        <a:buNone/>
                      </a:pPr>
                      <a:r>
                        <a:rPr b="1" i="1" lang="en" sz="800"/>
                        <a:t>Year</a:t>
                      </a:r>
                      <a:endParaRPr b="1" i="1" sz="800"/>
                    </a:p>
                  </a:txBody>
                  <a:tcPr marT="91425" marB="91425" marR="91425" marL="91425" anchor="ctr"/>
                </a:tc>
                <a:tc>
                  <a:txBody>
                    <a:bodyPr/>
                    <a:lstStyle/>
                    <a:p>
                      <a:pPr indent="0" lvl="0" marL="0" rtl="0" algn="ctr">
                        <a:spcBef>
                          <a:spcPts val="0"/>
                        </a:spcBef>
                        <a:spcAft>
                          <a:spcPts val="0"/>
                        </a:spcAft>
                        <a:buNone/>
                      </a:pPr>
                      <a:r>
                        <a:rPr b="1" i="1" lang="en" sz="800"/>
                        <a:t>Author</a:t>
                      </a:r>
                      <a:endParaRPr b="1" i="1" sz="800"/>
                    </a:p>
                  </a:txBody>
                  <a:tcPr marT="91425" marB="91425" marR="91425" marL="91425" anchor="ctr"/>
                </a:tc>
                <a:tc>
                  <a:txBody>
                    <a:bodyPr/>
                    <a:lstStyle/>
                    <a:p>
                      <a:pPr indent="0" lvl="0" marL="0" rtl="0" algn="ctr">
                        <a:spcBef>
                          <a:spcPts val="0"/>
                        </a:spcBef>
                        <a:spcAft>
                          <a:spcPts val="0"/>
                        </a:spcAft>
                        <a:buNone/>
                      </a:pPr>
                      <a:r>
                        <a:rPr b="1" i="1" lang="en" sz="800"/>
                        <a:t>Interv.</a:t>
                      </a:r>
                      <a:endParaRPr b="1" i="1" sz="800"/>
                    </a:p>
                  </a:txBody>
                  <a:tcPr marT="91425" marB="91425" marR="91425" marL="91425" anchor="ctr"/>
                </a:tc>
                <a:tc>
                  <a:txBody>
                    <a:bodyPr/>
                    <a:lstStyle/>
                    <a:p>
                      <a:pPr indent="0" lvl="0" marL="0" rtl="0" algn="ctr">
                        <a:spcBef>
                          <a:spcPts val="0"/>
                        </a:spcBef>
                        <a:spcAft>
                          <a:spcPts val="0"/>
                        </a:spcAft>
                        <a:buNone/>
                      </a:pPr>
                      <a:r>
                        <a:rPr b="1" i="1" lang="en" sz="800"/>
                        <a:t>Methodology</a:t>
                      </a:r>
                      <a:endParaRPr b="1" i="1" sz="800"/>
                    </a:p>
                  </a:txBody>
                  <a:tcPr marT="91425" marB="91425" marR="91425" marL="91425" anchor="ctr"/>
                </a:tc>
                <a:tc>
                  <a:txBody>
                    <a:bodyPr/>
                    <a:lstStyle/>
                    <a:p>
                      <a:pPr indent="0" lvl="0" marL="0" rtl="0" algn="ctr">
                        <a:spcBef>
                          <a:spcPts val="0"/>
                        </a:spcBef>
                        <a:spcAft>
                          <a:spcPts val="0"/>
                        </a:spcAft>
                        <a:buNone/>
                      </a:pPr>
                      <a:r>
                        <a:rPr b="1" i="1" lang="en" sz="800"/>
                        <a:t>Findings</a:t>
                      </a:r>
                      <a:endParaRPr b="1" i="1" sz="800"/>
                    </a:p>
                  </a:txBody>
                  <a:tcPr marT="91425" marB="91425" marR="91425" marL="91425" anchor="ctr"/>
                </a:tc>
              </a:tr>
              <a:tr h="451825">
                <a:tc>
                  <a:txBody>
                    <a:bodyPr/>
                    <a:lstStyle/>
                    <a:p>
                      <a:pPr indent="0" lvl="0" marL="0" rtl="0" algn="ctr">
                        <a:spcBef>
                          <a:spcPts val="0"/>
                        </a:spcBef>
                        <a:spcAft>
                          <a:spcPts val="0"/>
                        </a:spcAft>
                        <a:buNone/>
                      </a:pPr>
                      <a:r>
                        <a:rPr lang="en" sz="800"/>
                        <a:t>2020</a:t>
                      </a:r>
                      <a:endParaRPr sz="800"/>
                    </a:p>
                  </a:txBody>
                  <a:tcPr marT="91425" marB="91425" marR="91425" marL="91425" anchor="ctr"/>
                </a:tc>
                <a:tc>
                  <a:txBody>
                    <a:bodyPr/>
                    <a:lstStyle/>
                    <a:p>
                      <a:pPr indent="0" lvl="0" marL="0" rtl="0" algn="ctr">
                        <a:spcBef>
                          <a:spcPts val="0"/>
                        </a:spcBef>
                        <a:spcAft>
                          <a:spcPts val="0"/>
                        </a:spcAft>
                        <a:buNone/>
                      </a:pPr>
                      <a:r>
                        <a:rPr lang="en" sz="800"/>
                        <a:t>KAALO</a:t>
                      </a:r>
                      <a:endParaRPr sz="800"/>
                    </a:p>
                  </a:txBody>
                  <a:tcPr marT="91425" marB="91425" marR="91425" marL="91425" anchor="ctr"/>
                </a:tc>
                <a:tc>
                  <a:txBody>
                    <a:bodyPr/>
                    <a:lstStyle/>
                    <a:p>
                      <a:pPr indent="0" lvl="0" marL="0" rtl="0" algn="ctr">
                        <a:spcBef>
                          <a:spcPts val="0"/>
                        </a:spcBef>
                        <a:spcAft>
                          <a:spcPts val="0"/>
                        </a:spcAft>
                        <a:buNone/>
                      </a:pPr>
                      <a:r>
                        <a:rPr lang="en" sz="800"/>
                        <a:t>VSLA</a:t>
                      </a:r>
                      <a:endParaRPr sz="800"/>
                    </a:p>
                  </a:txBody>
                  <a:tcPr marT="91425" marB="91425" marR="91425" marL="91425" anchor="ctr"/>
                </a:tc>
                <a:tc>
                  <a:txBody>
                    <a:bodyPr/>
                    <a:lstStyle/>
                    <a:p>
                      <a:pPr indent="0" lvl="0" marL="0" rtl="0" algn="ctr">
                        <a:spcBef>
                          <a:spcPts val="0"/>
                        </a:spcBef>
                        <a:spcAft>
                          <a:spcPts val="0"/>
                        </a:spcAft>
                        <a:buNone/>
                      </a:pPr>
                      <a:r>
                        <a:rPr lang="en" sz="800"/>
                        <a:t>Mixed method</a:t>
                      </a:r>
                      <a:endParaRPr sz="800"/>
                    </a:p>
                  </a:txBody>
                  <a:tcPr marT="91425" marB="91425" marR="91425" marL="91425" anchor="ctr"/>
                </a:tc>
                <a:tc>
                  <a:txBody>
                    <a:bodyPr/>
                    <a:lstStyle/>
                    <a:p>
                      <a:pPr indent="0" lvl="0" marL="0" rtl="0" algn="ctr">
                        <a:spcBef>
                          <a:spcPts val="0"/>
                        </a:spcBef>
                        <a:spcAft>
                          <a:spcPts val="0"/>
                        </a:spcAft>
                        <a:buNone/>
                      </a:pPr>
                      <a:r>
                        <a:rPr lang="en" sz="800">
                          <a:solidFill>
                            <a:schemeClr val="dk1"/>
                          </a:solidFill>
                        </a:rPr>
                        <a:t>- </a:t>
                      </a:r>
                      <a:r>
                        <a:rPr lang="en" sz="800">
                          <a:solidFill>
                            <a:schemeClr val="dk1"/>
                          </a:solidFill>
                        </a:rPr>
                        <a:t>Positive impacts on 1) a</a:t>
                      </a:r>
                      <a:r>
                        <a:rPr lang="en" sz="800">
                          <a:solidFill>
                            <a:schemeClr val="dk1"/>
                          </a:solidFill>
                        </a:rPr>
                        <a:t>ccess to credit from MFIs, 2) training 3) trust 4) women empowerment 5) spending on education</a:t>
                      </a:r>
                      <a:endParaRPr sz="800">
                        <a:solidFill>
                          <a:schemeClr val="dk1"/>
                        </a:solidFill>
                      </a:endParaRPr>
                    </a:p>
                  </a:txBody>
                  <a:tcPr marT="91425" marB="91425" marR="91425" marL="91425" anchor="ctr"/>
                </a:tc>
              </a:tr>
              <a:tr h="605500">
                <a:tc>
                  <a:txBody>
                    <a:bodyPr/>
                    <a:lstStyle/>
                    <a:p>
                      <a:pPr indent="0" lvl="0" marL="0" rtl="0" algn="ctr">
                        <a:spcBef>
                          <a:spcPts val="0"/>
                        </a:spcBef>
                        <a:spcAft>
                          <a:spcPts val="0"/>
                        </a:spcAft>
                        <a:buNone/>
                      </a:pPr>
                      <a:r>
                        <a:rPr lang="en" sz="800"/>
                        <a:t>2019</a:t>
                      </a:r>
                      <a:endParaRPr sz="800"/>
                    </a:p>
                  </a:txBody>
                  <a:tcPr marT="91425" marB="91425" marR="91425" marL="91425" anchor="ctr"/>
                </a:tc>
                <a:tc>
                  <a:txBody>
                    <a:bodyPr/>
                    <a:lstStyle/>
                    <a:p>
                      <a:pPr indent="0" lvl="0" marL="0" rtl="0" algn="ctr">
                        <a:spcBef>
                          <a:spcPts val="0"/>
                        </a:spcBef>
                        <a:spcAft>
                          <a:spcPts val="0"/>
                        </a:spcAft>
                        <a:buNone/>
                      </a:pPr>
                      <a:r>
                        <a:rPr lang="en" sz="800"/>
                        <a:t>ShareTrust</a:t>
                      </a:r>
                      <a:endParaRPr sz="800"/>
                    </a:p>
                    <a:p>
                      <a:pPr indent="0" lvl="0" marL="0" rtl="0" algn="ctr">
                        <a:spcBef>
                          <a:spcPts val="0"/>
                        </a:spcBef>
                        <a:spcAft>
                          <a:spcPts val="0"/>
                        </a:spcAft>
                        <a:buNone/>
                      </a:pPr>
                      <a:r>
                        <a:rPr lang="en" sz="800"/>
                        <a:t>BRCiS</a:t>
                      </a:r>
                      <a:endParaRPr sz="800"/>
                    </a:p>
                  </a:txBody>
                  <a:tcPr marT="91425" marB="91425" marR="91425" marL="91425" anchor="ctr"/>
                </a:tc>
                <a:tc>
                  <a:txBody>
                    <a:bodyPr/>
                    <a:lstStyle/>
                    <a:p>
                      <a:pPr indent="0" lvl="0" marL="0" rtl="0" algn="ctr">
                        <a:spcBef>
                          <a:spcPts val="0"/>
                        </a:spcBef>
                        <a:spcAft>
                          <a:spcPts val="0"/>
                        </a:spcAft>
                        <a:buNone/>
                      </a:pPr>
                      <a:r>
                        <a:rPr lang="en" sz="800"/>
                        <a:t>SHGs</a:t>
                      </a:r>
                      <a:endParaRPr sz="800"/>
                    </a:p>
                  </a:txBody>
                  <a:tcPr marT="91425" marB="91425" marR="91425" marL="91425" anchor="ctr"/>
                </a:tc>
                <a:tc>
                  <a:txBody>
                    <a:bodyPr/>
                    <a:lstStyle/>
                    <a:p>
                      <a:pPr indent="0" lvl="0" marL="0" rtl="0" algn="ctr">
                        <a:spcBef>
                          <a:spcPts val="0"/>
                        </a:spcBef>
                        <a:spcAft>
                          <a:spcPts val="0"/>
                        </a:spcAft>
                        <a:buNone/>
                      </a:pPr>
                      <a:r>
                        <a:rPr lang="en" sz="800"/>
                        <a:t>Ecosystem mapping</a:t>
                      </a:r>
                      <a:endParaRPr sz="800"/>
                    </a:p>
                  </a:txBody>
                  <a:tcPr marT="91425" marB="91425" marR="91425" marL="91425" anchor="ctr"/>
                </a:tc>
                <a:tc>
                  <a:txBody>
                    <a:bodyPr/>
                    <a:lstStyle/>
                    <a:p>
                      <a:pPr indent="0" lvl="0" marL="0" rtl="0" algn="ctr">
                        <a:spcBef>
                          <a:spcPts val="0"/>
                        </a:spcBef>
                        <a:spcAft>
                          <a:spcPts val="0"/>
                        </a:spcAft>
                        <a:buNone/>
                      </a:pPr>
                      <a:r>
                        <a:rPr lang="en" sz="800"/>
                        <a:t>- Areas that require further investments in SL context include access to government services and links to micro-finance institutions</a:t>
                      </a:r>
                      <a:endParaRPr sz="800"/>
                    </a:p>
                    <a:p>
                      <a:pPr indent="0" lvl="0" marL="0" rtl="0" algn="ctr">
                        <a:spcBef>
                          <a:spcPts val="0"/>
                        </a:spcBef>
                        <a:spcAft>
                          <a:spcPts val="0"/>
                        </a:spcAft>
                        <a:buNone/>
                      </a:pPr>
                      <a:r>
                        <a:rPr lang="en" sz="800"/>
                        <a:t>- Evidence is limited but growing, making evidence building a key priority</a:t>
                      </a:r>
                      <a:endParaRPr sz="800"/>
                    </a:p>
                  </a:txBody>
                  <a:tcPr marT="91425" marB="91425" marR="91425" marL="91425" anchor="ctr"/>
                </a:tc>
              </a:tr>
              <a:tr h="427850">
                <a:tc>
                  <a:txBody>
                    <a:bodyPr/>
                    <a:lstStyle/>
                    <a:p>
                      <a:pPr indent="0" lvl="0" marL="0" rtl="0" algn="ctr">
                        <a:spcBef>
                          <a:spcPts val="0"/>
                        </a:spcBef>
                        <a:spcAft>
                          <a:spcPts val="0"/>
                        </a:spcAft>
                        <a:buNone/>
                      </a:pPr>
                      <a:r>
                        <a:rPr lang="en" sz="800"/>
                        <a:t>2018</a:t>
                      </a:r>
                      <a:endParaRPr sz="8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800"/>
                        <a:t>SOMREP, </a:t>
                      </a:r>
                      <a:endParaRPr sz="800"/>
                    </a:p>
                    <a:p>
                      <a:pPr indent="0" lvl="0" marL="0" rtl="0" algn="ctr">
                        <a:spcBef>
                          <a:spcPts val="0"/>
                        </a:spcBef>
                        <a:spcAft>
                          <a:spcPts val="0"/>
                        </a:spcAft>
                        <a:buNone/>
                      </a:pPr>
                      <a:r>
                        <a:rPr lang="en" sz="800"/>
                        <a:t>Somalia</a:t>
                      </a:r>
                      <a:endParaRPr sz="8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800"/>
                        <a:t>VSLA</a:t>
                      </a:r>
                      <a:endParaRPr sz="8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800"/>
                        <a:t>Positive Deviance</a:t>
                      </a:r>
                      <a:endParaRPr sz="8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800"/>
                        <a:t>Positive impacts on 1)</a:t>
                      </a:r>
                      <a:r>
                        <a:rPr lang="en" sz="800"/>
                        <a:t> f</a:t>
                      </a:r>
                      <a:r>
                        <a:rPr lang="en" sz="800"/>
                        <a:t>ood security 2) bridging social capital 3) self-esteem</a:t>
                      </a:r>
                      <a:endParaRPr sz="800"/>
                    </a:p>
                  </a:txBody>
                  <a:tcPr marT="91425" marB="91425" marR="91425" marL="91425" anchor="ctr">
                    <a:lnB cap="flat" cmpd="sng" w="9525">
                      <a:solidFill>
                        <a:srgbClr val="9E9E9E"/>
                      </a:solidFill>
                      <a:prstDash val="solid"/>
                      <a:round/>
                      <a:headEnd len="sm" w="sm" type="none"/>
                      <a:tailEnd len="sm" w="sm" type="none"/>
                    </a:lnB>
                  </a:tcPr>
                </a:tc>
              </a:tr>
              <a:tr h="374825">
                <a:tc>
                  <a:txBody>
                    <a:bodyPr/>
                    <a:lstStyle/>
                    <a:p>
                      <a:pPr indent="0" lvl="0" marL="0" rtl="0" algn="ctr">
                        <a:spcBef>
                          <a:spcPts val="0"/>
                        </a:spcBef>
                        <a:spcAft>
                          <a:spcPts val="0"/>
                        </a:spcAft>
                        <a:buNone/>
                      </a:pPr>
                      <a:r>
                        <a:rPr lang="en" sz="800"/>
                        <a:t>2016</a:t>
                      </a:r>
                      <a:endParaRPr sz="8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800"/>
                        <a:t>CARE, Puntland</a:t>
                      </a:r>
                      <a:endParaRPr sz="8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800"/>
                        <a:t>VSLA</a:t>
                      </a:r>
                      <a:endParaRPr sz="8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800"/>
                        <a:t>Qualitative</a:t>
                      </a:r>
                      <a:endParaRPr sz="8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800"/>
                        <a:t>- Largely positive perception across most outcomes</a:t>
                      </a:r>
                      <a:endParaRPr sz="800"/>
                    </a:p>
                    <a:p>
                      <a:pPr indent="0" lvl="0" marL="0" rtl="0" algn="ctr">
                        <a:spcBef>
                          <a:spcPts val="0"/>
                        </a:spcBef>
                        <a:spcAft>
                          <a:spcPts val="0"/>
                        </a:spcAft>
                        <a:buNone/>
                      </a:pPr>
                      <a:r>
                        <a:rPr lang="en" sz="800"/>
                        <a:t>- Difficulties around operating VSLA in IDP settings due to mobility and community dynamics</a:t>
                      </a:r>
                      <a:endParaRPr sz="8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63350">
                <a:tc>
                  <a:txBody>
                    <a:bodyPr/>
                    <a:lstStyle/>
                    <a:p>
                      <a:pPr indent="0" lvl="0" marL="0" rtl="0" algn="ctr">
                        <a:spcBef>
                          <a:spcPts val="0"/>
                        </a:spcBef>
                        <a:spcAft>
                          <a:spcPts val="0"/>
                        </a:spcAft>
                        <a:buNone/>
                      </a:pPr>
                      <a:r>
                        <a:rPr lang="en" sz="800"/>
                        <a:t>2015</a:t>
                      </a:r>
                      <a:endParaRPr sz="800"/>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800"/>
                        <a:t>Somaliland</a:t>
                      </a:r>
                      <a:endParaRPr sz="800"/>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800"/>
                        <a:t>SHGs</a:t>
                      </a:r>
                      <a:endParaRPr sz="8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800"/>
                        <a:t>Qualitative</a:t>
                      </a:r>
                      <a:endParaRPr sz="8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800"/>
                        <a:t>- Anecdotal evidence on social support to poor household member</a:t>
                      </a:r>
                      <a:endParaRPr sz="800"/>
                    </a:p>
                    <a:p>
                      <a:pPr indent="0" lvl="0" marL="0" rtl="0" algn="ctr">
                        <a:spcBef>
                          <a:spcPts val="0"/>
                        </a:spcBef>
                        <a:spcAft>
                          <a:spcPts val="0"/>
                        </a:spcAft>
                        <a:buNone/>
                      </a:pPr>
                      <a:r>
                        <a:rPr lang="en" sz="800"/>
                        <a:t>- Increase in financial and social capital</a:t>
                      </a:r>
                      <a:endParaRPr sz="800"/>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r>
              <a:tr h="461325">
                <a:tc>
                  <a:txBody>
                    <a:bodyPr/>
                    <a:lstStyle/>
                    <a:p>
                      <a:pPr indent="0" lvl="0" marL="0" rtl="0" algn="ctr">
                        <a:spcBef>
                          <a:spcPts val="0"/>
                        </a:spcBef>
                        <a:spcAft>
                          <a:spcPts val="0"/>
                        </a:spcAft>
                        <a:buNone/>
                      </a:pPr>
                      <a:r>
                        <a:rPr lang="en" sz="800"/>
                        <a:t>2013</a:t>
                      </a:r>
                      <a:endParaRPr sz="800"/>
                    </a:p>
                  </a:txBody>
                  <a:tcPr marT="91425" marB="91425" marR="91425" marL="91425" anchor="ctr"/>
                </a:tc>
                <a:tc>
                  <a:txBody>
                    <a:bodyPr/>
                    <a:lstStyle/>
                    <a:p>
                      <a:pPr indent="0" lvl="0" marL="0" rtl="0" algn="ctr">
                        <a:spcBef>
                          <a:spcPts val="0"/>
                        </a:spcBef>
                        <a:spcAft>
                          <a:spcPts val="0"/>
                        </a:spcAft>
                        <a:buNone/>
                      </a:pPr>
                      <a:r>
                        <a:rPr lang="en" sz="800"/>
                        <a:t>USAID,</a:t>
                      </a:r>
                      <a:endParaRPr sz="800"/>
                    </a:p>
                    <a:p>
                      <a:pPr indent="0" lvl="0" marL="0" rtl="0" algn="ctr">
                        <a:spcBef>
                          <a:spcPts val="0"/>
                        </a:spcBef>
                        <a:spcAft>
                          <a:spcPts val="0"/>
                        </a:spcAft>
                        <a:buNone/>
                      </a:pPr>
                      <a:r>
                        <a:rPr lang="en" sz="800"/>
                        <a:t>Ethiopia</a:t>
                      </a:r>
                      <a:endParaRPr sz="800"/>
                    </a:p>
                  </a:txBody>
                  <a:tcPr marT="91425" marB="91425" marR="91425" marL="91425" anchor="ctr"/>
                </a:tc>
                <a:tc>
                  <a:txBody>
                    <a:bodyPr/>
                    <a:lstStyle/>
                    <a:p>
                      <a:pPr indent="0" lvl="0" marL="0" rtl="0" algn="ctr">
                        <a:spcBef>
                          <a:spcPts val="0"/>
                        </a:spcBef>
                        <a:spcAft>
                          <a:spcPts val="0"/>
                        </a:spcAft>
                        <a:buNone/>
                      </a:pPr>
                      <a:r>
                        <a:rPr lang="en" sz="800"/>
                        <a:t>SHGs</a:t>
                      </a:r>
                      <a:endParaRPr sz="800"/>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800"/>
                        <a:t>VfM</a:t>
                      </a:r>
                      <a:endParaRPr sz="800"/>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800"/>
                        <a:t>- High impacts and low costs with a benefit to cost ratio ranging from 58:1 to 173:1</a:t>
                      </a:r>
                      <a:endParaRPr sz="800"/>
                    </a:p>
                  </a:txBody>
                  <a:tcPr marT="91425" marB="91425" marR="91425" marL="91425" anchor="ctr"/>
                </a:tc>
              </a:tr>
            </a:tbl>
          </a:graphicData>
        </a:graphic>
      </p:graphicFrame>
      <p:pic>
        <p:nvPicPr>
          <p:cNvPr id="302" name="Google Shape;302;p38"/>
          <p:cNvPicPr preferRelativeResize="0"/>
          <p:nvPr/>
        </p:nvPicPr>
        <p:blipFill rotWithShape="1">
          <a:blip r:embed="rId3">
            <a:alphaModFix/>
          </a:blip>
          <a:srcRect b="0" l="0" r="0" t="0"/>
          <a:stretch/>
        </p:blipFill>
        <p:spPr>
          <a:xfrm>
            <a:off x="8008341" y="125916"/>
            <a:ext cx="1015153" cy="3219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p:nvPr/>
        </p:nvSpPr>
        <p:spPr>
          <a:xfrm>
            <a:off x="0" y="458725"/>
            <a:ext cx="9144000" cy="43950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08" name="Google Shape;308;p39"/>
          <p:cNvSpPr txBox="1"/>
          <p:nvPr>
            <p:ph type="ctrTitle"/>
          </p:nvPr>
        </p:nvSpPr>
        <p:spPr>
          <a:xfrm>
            <a:off x="659397" y="781774"/>
            <a:ext cx="2733900" cy="7152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1"/>
              </a:buClr>
              <a:buSzPts val="3600"/>
              <a:buFont typeface="Century Gothic"/>
              <a:buNone/>
            </a:pPr>
            <a:r>
              <a:rPr lang="en" sz="3600">
                <a:solidFill>
                  <a:schemeClr val="lt1"/>
                </a:solidFill>
                <a:latin typeface="Century Gothic"/>
                <a:ea typeface="Century Gothic"/>
                <a:cs typeface="Century Gothic"/>
                <a:sym typeface="Century Gothic"/>
              </a:rPr>
              <a:t>CONTENTS</a:t>
            </a:r>
            <a:endParaRPr sz="3600">
              <a:solidFill>
                <a:schemeClr val="lt1"/>
              </a:solidFill>
              <a:latin typeface="Century Gothic"/>
              <a:ea typeface="Century Gothic"/>
              <a:cs typeface="Century Gothic"/>
              <a:sym typeface="Century Gothic"/>
            </a:endParaRPr>
          </a:p>
        </p:txBody>
      </p:sp>
      <p:sp>
        <p:nvSpPr>
          <p:cNvPr id="309" name="Google Shape;309;p39"/>
          <p:cNvSpPr txBox="1"/>
          <p:nvPr/>
        </p:nvSpPr>
        <p:spPr>
          <a:xfrm>
            <a:off x="294100" y="1776675"/>
            <a:ext cx="3588900" cy="2114400"/>
          </a:xfrm>
          <a:prstGeom prst="rect">
            <a:avLst/>
          </a:prstGeom>
          <a:noFill/>
          <a:ln>
            <a:noFill/>
          </a:ln>
        </p:spPr>
        <p:txBody>
          <a:bodyPr anchorCtr="0" anchor="t" bIns="91425" lIns="91425" spcFirstLastPara="1" rIns="91425" wrap="square" tIns="91425">
            <a:noAutofit/>
          </a:bodyPr>
          <a:lstStyle/>
          <a:p>
            <a:pPr indent="0" lvl="1" marL="342900" rtl="0" algn="l">
              <a:lnSpc>
                <a:spcPct val="150000"/>
              </a:lnSpc>
              <a:spcBef>
                <a:spcPts val="400"/>
              </a:spcBef>
              <a:spcAft>
                <a:spcPts val="0"/>
              </a:spcAft>
              <a:buClr>
                <a:schemeClr val="dk1"/>
              </a:buClr>
              <a:buFont typeface="Arial"/>
              <a:buNone/>
            </a:pPr>
            <a:r>
              <a:rPr i="1" lang="en" sz="2100">
                <a:latin typeface="Century Gothic"/>
                <a:ea typeface="Century Gothic"/>
                <a:cs typeface="Century Gothic"/>
                <a:sym typeface="Century Gothic"/>
              </a:rPr>
              <a:t>Review of Evidence </a:t>
            </a:r>
            <a:endParaRPr i="1" sz="2100">
              <a:latin typeface="Century Gothic"/>
              <a:ea typeface="Century Gothic"/>
              <a:cs typeface="Century Gothic"/>
              <a:sym typeface="Century Gothic"/>
            </a:endParaRPr>
          </a:p>
          <a:p>
            <a:pPr indent="0" lvl="1" marL="342900" rtl="0" algn="l">
              <a:lnSpc>
                <a:spcPct val="150000"/>
              </a:lnSpc>
              <a:spcBef>
                <a:spcPts val="400"/>
              </a:spcBef>
              <a:spcAft>
                <a:spcPts val="0"/>
              </a:spcAft>
              <a:buClr>
                <a:schemeClr val="dk1"/>
              </a:buClr>
              <a:buFont typeface="Arial"/>
              <a:buNone/>
            </a:pPr>
            <a:r>
              <a:rPr i="1" lang="en" sz="2100">
                <a:solidFill>
                  <a:schemeClr val="lt1"/>
                </a:solidFill>
                <a:latin typeface="Century Gothic"/>
                <a:ea typeface="Century Gothic"/>
                <a:cs typeface="Century Gothic"/>
                <a:sym typeface="Century Gothic"/>
              </a:rPr>
              <a:t>Intervention Details</a:t>
            </a:r>
            <a:endParaRPr i="1" sz="2100">
              <a:solidFill>
                <a:schemeClr val="lt1"/>
              </a:solidFill>
              <a:latin typeface="Century Gothic"/>
              <a:ea typeface="Century Gothic"/>
              <a:cs typeface="Century Gothic"/>
              <a:sym typeface="Century Gothic"/>
            </a:endParaRPr>
          </a:p>
          <a:p>
            <a:pPr indent="0" lvl="1" marL="342900" rtl="0" algn="l">
              <a:lnSpc>
                <a:spcPct val="150000"/>
              </a:lnSpc>
              <a:spcBef>
                <a:spcPts val="400"/>
              </a:spcBef>
              <a:spcAft>
                <a:spcPts val="0"/>
              </a:spcAft>
              <a:buNone/>
            </a:pPr>
            <a:r>
              <a:rPr i="1" lang="en" sz="2100">
                <a:latin typeface="Century Gothic"/>
                <a:ea typeface="Century Gothic"/>
                <a:cs typeface="Century Gothic"/>
                <a:sym typeface="Century Gothic"/>
              </a:rPr>
              <a:t>Survey Findings</a:t>
            </a:r>
            <a:endParaRPr i="1" sz="2100">
              <a:latin typeface="Century Gothic"/>
              <a:ea typeface="Century Gothic"/>
              <a:cs typeface="Century Gothic"/>
              <a:sym typeface="Century Gothic"/>
            </a:endParaRPr>
          </a:p>
          <a:p>
            <a:pPr indent="0" lvl="1" marL="342900" rtl="0" algn="l">
              <a:lnSpc>
                <a:spcPct val="150000"/>
              </a:lnSpc>
              <a:spcBef>
                <a:spcPts val="400"/>
              </a:spcBef>
              <a:spcAft>
                <a:spcPts val="0"/>
              </a:spcAft>
              <a:buClr>
                <a:schemeClr val="dk1"/>
              </a:buClr>
              <a:buFont typeface="Arial"/>
              <a:buNone/>
            </a:pPr>
            <a:r>
              <a:t/>
            </a:r>
            <a:endParaRPr i="1" sz="2100">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0"/>
          <p:cNvSpPr txBox="1"/>
          <p:nvPr>
            <p:ph type="title"/>
          </p:nvPr>
        </p:nvSpPr>
        <p:spPr>
          <a:xfrm>
            <a:off x="3102375" y="60900"/>
            <a:ext cx="28113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Intervention Details</a:t>
            </a:r>
            <a:endParaRPr>
              <a:latin typeface="Century Gothic"/>
              <a:ea typeface="Century Gothic"/>
              <a:cs typeface="Century Gothic"/>
              <a:sym typeface="Century Gothic"/>
            </a:endParaRPr>
          </a:p>
        </p:txBody>
      </p:sp>
      <p:sp>
        <p:nvSpPr>
          <p:cNvPr id="316" name="Google Shape;316;p40"/>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7" name="Google Shape;317;p40"/>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8" name="Google Shape;318;p40"/>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9" name="Google Shape;319;p40"/>
          <p:cNvSpPr txBox="1"/>
          <p:nvPr/>
        </p:nvSpPr>
        <p:spPr>
          <a:xfrm>
            <a:off x="370500" y="1859134"/>
            <a:ext cx="7960500" cy="698100"/>
          </a:xfrm>
          <a:prstGeom prst="rect">
            <a:avLst/>
          </a:prstGeom>
          <a:noFill/>
          <a:ln>
            <a:noFill/>
          </a:ln>
          <a:effectLst>
            <a:outerShdw blurRad="149987" algn="ctr" dir="8460000" dist="250190">
              <a:srgbClr val="000000">
                <a:alpha val="27840"/>
              </a:srgbClr>
            </a:outerShdw>
          </a:effectLst>
        </p:spPr>
        <p:txBody>
          <a:bodyPr anchorCtr="0" anchor="t" bIns="34275" lIns="68575" spcFirstLastPara="1" rIns="68575" wrap="square" tIns="34275">
            <a:noAutofit/>
          </a:bodyPr>
          <a:lstStyle/>
          <a:p>
            <a:pPr indent="-114300" lvl="1" marL="558800" marR="0" rtl="0" algn="l">
              <a:lnSpc>
                <a:spcPct val="150000"/>
              </a:lnSpc>
              <a:spcBef>
                <a:spcPts val="400"/>
              </a:spcBef>
              <a:spcAft>
                <a:spcPts val="0"/>
              </a:spcAft>
              <a:buClr>
                <a:schemeClr val="dk1"/>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pic>
        <p:nvPicPr>
          <p:cNvPr id="320" name="Google Shape;320;p40"/>
          <p:cNvPicPr preferRelativeResize="0"/>
          <p:nvPr/>
        </p:nvPicPr>
        <p:blipFill rotWithShape="1">
          <a:blip r:embed="rId3">
            <a:alphaModFix/>
          </a:blip>
          <a:srcRect b="0" l="0" r="0" t="0"/>
          <a:stretch/>
        </p:blipFill>
        <p:spPr>
          <a:xfrm>
            <a:off x="7955041" y="89841"/>
            <a:ext cx="1015153" cy="321931"/>
          </a:xfrm>
          <a:prstGeom prst="rect">
            <a:avLst/>
          </a:prstGeom>
          <a:noFill/>
          <a:ln>
            <a:noFill/>
          </a:ln>
        </p:spPr>
      </p:pic>
      <p:sp>
        <p:nvSpPr>
          <p:cNvPr id="321" name="Google Shape;321;p40"/>
          <p:cNvSpPr txBox="1"/>
          <p:nvPr>
            <p:ph type="title"/>
          </p:nvPr>
        </p:nvSpPr>
        <p:spPr>
          <a:xfrm>
            <a:off x="269450" y="625850"/>
            <a:ext cx="83217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BRCiS pilots two common savings groups modalities with ~ 2,500 participants in Phase 2 (2019-2022)</a:t>
            </a:r>
            <a:endParaRPr b="1" sz="1700">
              <a:latin typeface="Century Gothic"/>
              <a:ea typeface="Century Gothic"/>
              <a:cs typeface="Century Gothic"/>
              <a:sym typeface="Century Gothic"/>
            </a:endParaRPr>
          </a:p>
        </p:txBody>
      </p:sp>
      <p:grpSp>
        <p:nvGrpSpPr>
          <p:cNvPr id="322" name="Google Shape;322;p40"/>
          <p:cNvGrpSpPr/>
          <p:nvPr/>
        </p:nvGrpSpPr>
        <p:grpSpPr>
          <a:xfrm>
            <a:off x="2640488" y="1522782"/>
            <a:ext cx="3339000" cy="3339000"/>
            <a:chOff x="2902488" y="902232"/>
            <a:chExt cx="3339000" cy="3339000"/>
          </a:xfrm>
        </p:grpSpPr>
        <p:sp>
          <p:nvSpPr>
            <p:cNvPr id="323" name="Google Shape;323;p40"/>
            <p:cNvSpPr/>
            <p:nvPr/>
          </p:nvSpPr>
          <p:spPr>
            <a:xfrm rot="-5400000">
              <a:off x="2902488" y="902232"/>
              <a:ext cx="3339000" cy="3339000"/>
            </a:xfrm>
            <a:prstGeom prst="ellipse">
              <a:avLst/>
            </a:prstGeom>
            <a:noFill/>
            <a:ln cap="flat" cmpd="sng" w="19050">
              <a:solidFill>
                <a:srgbClr val="B02C2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0"/>
            <p:cNvSpPr/>
            <p:nvPr/>
          </p:nvSpPr>
          <p:spPr>
            <a:xfrm>
              <a:off x="3123875" y="1123625"/>
              <a:ext cx="2896500" cy="2896200"/>
            </a:xfrm>
            <a:prstGeom prst="pie">
              <a:avLst>
                <a:gd fmla="val 2689583" name="adj1"/>
                <a:gd fmla="val 13510993" name="adj2"/>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40"/>
          <p:cNvGrpSpPr/>
          <p:nvPr/>
        </p:nvGrpSpPr>
        <p:grpSpPr>
          <a:xfrm>
            <a:off x="3402088" y="2284332"/>
            <a:ext cx="1815900" cy="1815900"/>
            <a:chOff x="3664038" y="1663782"/>
            <a:chExt cx="1815900" cy="1815900"/>
          </a:xfrm>
        </p:grpSpPr>
        <p:sp>
          <p:nvSpPr>
            <p:cNvPr id="326" name="Google Shape;326;p40"/>
            <p:cNvSpPr/>
            <p:nvPr/>
          </p:nvSpPr>
          <p:spPr>
            <a:xfrm>
              <a:off x="3664038" y="1663782"/>
              <a:ext cx="1815900" cy="1815900"/>
            </a:xfrm>
            <a:prstGeom prst="ellipse">
              <a:avLst/>
            </a:prstGeom>
            <a:solidFill>
              <a:srgbClr val="A72A1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0"/>
            <p:cNvSpPr txBox="1"/>
            <p:nvPr/>
          </p:nvSpPr>
          <p:spPr>
            <a:xfrm>
              <a:off x="3792825" y="2000250"/>
              <a:ext cx="1548900" cy="984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latin typeface="Roboto"/>
                  <a:ea typeface="Roboto"/>
                  <a:cs typeface="Roboto"/>
                  <a:sym typeface="Roboto"/>
                </a:rPr>
                <a:t>- </a:t>
              </a:r>
              <a:r>
                <a:rPr lang="en" sz="1000">
                  <a:solidFill>
                    <a:srgbClr val="FFFFFF"/>
                  </a:solidFill>
                  <a:latin typeface="Roboto"/>
                  <a:ea typeface="Roboto"/>
                  <a:cs typeface="Roboto"/>
                  <a:sym typeface="Roboto"/>
                </a:rPr>
                <a:t>Community-based savings-led microfinance </a:t>
              </a:r>
              <a:endParaRPr sz="1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lang="en" sz="1000">
                  <a:solidFill>
                    <a:srgbClr val="FFFFFF"/>
                  </a:solidFill>
                  <a:latin typeface="Roboto"/>
                  <a:ea typeface="Roboto"/>
                  <a:cs typeface="Roboto"/>
                  <a:sym typeface="Roboto"/>
                </a:rPr>
                <a:t>- Regular meetings with pre-agreed contributions</a:t>
              </a:r>
              <a:endParaRPr sz="1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lang="en" sz="1000">
                  <a:solidFill>
                    <a:srgbClr val="FFFFFF"/>
                  </a:solidFill>
                  <a:latin typeface="Roboto"/>
                  <a:ea typeface="Roboto"/>
                  <a:cs typeface="Roboto"/>
                  <a:sym typeface="Roboto"/>
                </a:rPr>
                <a:t>- Economic and female empowerment</a:t>
              </a:r>
              <a:endParaRPr sz="1000">
                <a:solidFill>
                  <a:srgbClr val="FFFFFF"/>
                </a:solidFill>
                <a:latin typeface="Roboto"/>
                <a:ea typeface="Roboto"/>
                <a:cs typeface="Roboto"/>
                <a:sym typeface="Roboto"/>
              </a:endParaRPr>
            </a:p>
          </p:txBody>
        </p:sp>
      </p:grpSp>
      <p:grpSp>
        <p:nvGrpSpPr>
          <p:cNvPr id="328" name="Google Shape;328;p40"/>
          <p:cNvGrpSpPr/>
          <p:nvPr/>
        </p:nvGrpSpPr>
        <p:grpSpPr>
          <a:xfrm>
            <a:off x="2597873" y="1474521"/>
            <a:ext cx="1068600" cy="1068600"/>
            <a:chOff x="2859873" y="853971"/>
            <a:chExt cx="1068600" cy="1068600"/>
          </a:xfrm>
        </p:grpSpPr>
        <p:sp>
          <p:nvSpPr>
            <p:cNvPr id="329" name="Google Shape;329;p40"/>
            <p:cNvSpPr/>
            <p:nvPr/>
          </p:nvSpPr>
          <p:spPr>
            <a:xfrm>
              <a:off x="2859873" y="853971"/>
              <a:ext cx="1068600" cy="1068600"/>
            </a:xfrm>
            <a:prstGeom prst="ellipse">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0"/>
            <p:cNvSpPr txBox="1"/>
            <p:nvPr/>
          </p:nvSpPr>
          <p:spPr>
            <a:xfrm>
              <a:off x="2859875" y="952150"/>
              <a:ext cx="915600" cy="802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300">
                  <a:solidFill>
                    <a:srgbClr val="FFFFFF"/>
                  </a:solidFill>
                  <a:latin typeface="Roboto"/>
                  <a:ea typeface="Roboto"/>
                  <a:cs typeface="Roboto"/>
                  <a:sym typeface="Roboto"/>
                </a:rPr>
                <a:t>VSLAs</a:t>
              </a:r>
              <a:endParaRPr sz="1300">
                <a:solidFill>
                  <a:srgbClr val="FFFFFF"/>
                </a:solidFill>
                <a:latin typeface="Roboto"/>
                <a:ea typeface="Roboto"/>
                <a:cs typeface="Roboto"/>
                <a:sym typeface="Roboto"/>
              </a:endParaRPr>
            </a:p>
          </p:txBody>
        </p:sp>
      </p:grpSp>
      <p:grpSp>
        <p:nvGrpSpPr>
          <p:cNvPr id="331" name="Google Shape;331;p40"/>
          <p:cNvGrpSpPr/>
          <p:nvPr/>
        </p:nvGrpSpPr>
        <p:grpSpPr>
          <a:xfrm>
            <a:off x="4952448" y="3854828"/>
            <a:ext cx="1068600" cy="1068600"/>
            <a:chOff x="5214448" y="3234278"/>
            <a:chExt cx="1068600" cy="1068600"/>
          </a:xfrm>
        </p:grpSpPr>
        <p:sp>
          <p:nvSpPr>
            <p:cNvPr id="332" name="Google Shape;332;p40"/>
            <p:cNvSpPr/>
            <p:nvPr/>
          </p:nvSpPr>
          <p:spPr>
            <a:xfrm>
              <a:off x="5214448" y="3234278"/>
              <a:ext cx="1068600" cy="1068600"/>
            </a:xfrm>
            <a:prstGeom prst="ellipse">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0"/>
            <p:cNvSpPr txBox="1"/>
            <p:nvPr/>
          </p:nvSpPr>
          <p:spPr>
            <a:xfrm>
              <a:off x="5247450" y="3349775"/>
              <a:ext cx="959100" cy="837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300">
                  <a:solidFill>
                    <a:srgbClr val="FFFFFF"/>
                  </a:solidFill>
                  <a:latin typeface="Roboto"/>
                  <a:ea typeface="Roboto"/>
                  <a:cs typeface="Roboto"/>
                  <a:sym typeface="Roboto"/>
                </a:rPr>
                <a:t>SHGs</a:t>
              </a:r>
              <a:endParaRPr sz="1300">
                <a:solidFill>
                  <a:srgbClr val="FFFFFF"/>
                </a:solidFill>
                <a:latin typeface="Roboto"/>
                <a:ea typeface="Roboto"/>
                <a:cs typeface="Roboto"/>
                <a:sym typeface="Roboto"/>
              </a:endParaRPr>
            </a:p>
          </p:txBody>
        </p:sp>
      </p:grpSp>
      <p:sp>
        <p:nvSpPr>
          <p:cNvPr id="334" name="Google Shape;334;p40"/>
          <p:cNvSpPr txBox="1"/>
          <p:nvPr/>
        </p:nvSpPr>
        <p:spPr>
          <a:xfrm>
            <a:off x="631138" y="2097175"/>
            <a:ext cx="1815900" cy="2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 Open to both genders (15-25)</a:t>
            </a:r>
            <a:endParaRPr sz="10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  Members need to buy at least 1 share and upto 5 shares at every meeting</a:t>
            </a:r>
            <a:endParaRPr sz="1000">
              <a:latin typeface="Calibri"/>
              <a:ea typeface="Calibri"/>
              <a:cs typeface="Calibri"/>
              <a:sym typeface="Calibri"/>
            </a:endParaRPr>
          </a:p>
          <a:p>
            <a:pPr indent="0" lvl="0" marL="0" rtl="0" algn="l">
              <a:spcBef>
                <a:spcPts val="0"/>
              </a:spcBef>
              <a:spcAft>
                <a:spcPts val="0"/>
              </a:spcAft>
              <a:buNone/>
            </a:pPr>
            <a:r>
              <a:rPr lang="en" sz="1000">
                <a:solidFill>
                  <a:schemeClr val="dk1"/>
                </a:solidFill>
                <a:latin typeface="Calibri"/>
                <a:ea typeface="Calibri"/>
                <a:cs typeface="Calibri"/>
                <a:sym typeface="Calibri"/>
              </a:rPr>
              <a:t>- </a:t>
            </a:r>
            <a:r>
              <a:rPr lang="en" sz="1000">
                <a:latin typeface="Calibri"/>
                <a:ea typeface="Calibri"/>
                <a:cs typeface="Calibri"/>
                <a:sym typeface="Calibri"/>
              </a:rPr>
              <a:t> </a:t>
            </a:r>
            <a:r>
              <a:rPr lang="en" sz="1000">
                <a:latin typeface="Calibri"/>
                <a:ea typeface="Calibri"/>
                <a:cs typeface="Calibri"/>
                <a:sym typeface="Calibri"/>
              </a:rPr>
              <a:t>Annual </a:t>
            </a:r>
            <a:r>
              <a:rPr lang="en" sz="1000">
                <a:latin typeface="Calibri"/>
                <a:ea typeface="Calibri"/>
                <a:cs typeface="Calibri"/>
                <a:sym typeface="Calibri"/>
              </a:rPr>
              <a:t>sharouts</a:t>
            </a:r>
            <a:r>
              <a:rPr lang="en" sz="1000">
                <a:latin typeface="Calibri"/>
                <a:ea typeface="Calibri"/>
                <a:cs typeface="Calibri"/>
                <a:sym typeface="Calibri"/>
              </a:rPr>
              <a:t> of cash or when participants need it</a:t>
            </a:r>
            <a:endParaRPr sz="10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  Individual loans</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   New members can join at the end of each cycle</a:t>
            </a:r>
            <a:endParaRPr sz="1000">
              <a:solidFill>
                <a:schemeClr val="dk1"/>
              </a:solidFill>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 Social fund site aside</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335" name="Google Shape;335;p40"/>
          <p:cNvSpPr txBox="1"/>
          <p:nvPr/>
        </p:nvSpPr>
        <p:spPr>
          <a:xfrm>
            <a:off x="6435052" y="3632825"/>
            <a:ext cx="2156100" cy="2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 Women only (10-20)</a:t>
            </a:r>
            <a:endParaRPr sz="10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  Contribution at every meeting</a:t>
            </a:r>
            <a:endParaRPr sz="1000">
              <a:latin typeface="Calibri"/>
              <a:ea typeface="Calibri"/>
              <a:cs typeface="Calibri"/>
              <a:sym typeface="Calibri"/>
            </a:endParaRPr>
          </a:p>
          <a:p>
            <a:pPr indent="0" lvl="0" marL="0" rtl="0" algn="l">
              <a:spcBef>
                <a:spcPts val="0"/>
              </a:spcBef>
              <a:spcAft>
                <a:spcPts val="0"/>
              </a:spcAft>
              <a:buNone/>
            </a:pPr>
            <a:r>
              <a:rPr lang="en" sz="1000">
                <a:solidFill>
                  <a:schemeClr val="dk1"/>
                </a:solidFill>
                <a:latin typeface="Calibri"/>
                <a:ea typeface="Calibri"/>
                <a:cs typeface="Calibri"/>
                <a:sym typeface="Calibri"/>
              </a:rPr>
              <a:t>- </a:t>
            </a:r>
            <a:r>
              <a:rPr lang="en" sz="1000">
                <a:latin typeface="Calibri"/>
                <a:ea typeface="Calibri"/>
                <a:cs typeface="Calibri"/>
                <a:sym typeface="Calibri"/>
              </a:rPr>
              <a:t>No annual share-out but occasional </a:t>
            </a:r>
            <a:r>
              <a:rPr lang="en" sz="1000">
                <a:latin typeface="Calibri"/>
                <a:ea typeface="Calibri"/>
                <a:cs typeface="Calibri"/>
                <a:sym typeface="Calibri"/>
              </a:rPr>
              <a:t>dividend</a:t>
            </a:r>
            <a:r>
              <a:rPr lang="en" sz="1000">
                <a:latin typeface="Calibri"/>
                <a:ea typeface="Calibri"/>
                <a:cs typeface="Calibri"/>
                <a:sym typeface="Calibri"/>
              </a:rPr>
              <a:t> to members</a:t>
            </a:r>
            <a:endParaRPr sz="10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  Individual and group loans</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 where possible, linked to formal banking institution</a:t>
            </a:r>
            <a:endParaRPr sz="1000">
              <a:latin typeface="Calibri"/>
              <a:ea typeface="Calibri"/>
              <a:cs typeface="Calibri"/>
              <a:sym typeface="Calibri"/>
            </a:endParaRPr>
          </a:p>
        </p:txBody>
      </p:sp>
      <p:sp>
        <p:nvSpPr>
          <p:cNvPr id="336" name="Google Shape;336;p40"/>
          <p:cNvSpPr txBox="1"/>
          <p:nvPr/>
        </p:nvSpPr>
        <p:spPr>
          <a:xfrm>
            <a:off x="672838" y="1301150"/>
            <a:ext cx="1689900" cy="3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Distinct characteristics</a:t>
            </a:r>
            <a:endParaRPr>
              <a:latin typeface="Calibri"/>
              <a:ea typeface="Calibri"/>
              <a:cs typeface="Calibri"/>
              <a:sym typeface="Calibri"/>
            </a:endParaRPr>
          </a:p>
        </p:txBody>
      </p:sp>
      <p:sp>
        <p:nvSpPr>
          <p:cNvPr id="337" name="Google Shape;337;p40"/>
          <p:cNvSpPr txBox="1"/>
          <p:nvPr/>
        </p:nvSpPr>
        <p:spPr>
          <a:xfrm>
            <a:off x="6668150" y="2926800"/>
            <a:ext cx="1689900" cy="3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Distinct characteristics</a:t>
            </a:r>
            <a:endParaRPr>
              <a:latin typeface="Calibri"/>
              <a:ea typeface="Calibri"/>
              <a:cs typeface="Calibri"/>
              <a:sym typeface="Calibri"/>
            </a:endParaRPr>
          </a:p>
        </p:txBody>
      </p:sp>
      <p:sp>
        <p:nvSpPr>
          <p:cNvPr id="338" name="Google Shape;338;p40"/>
          <p:cNvSpPr txBox="1"/>
          <p:nvPr/>
        </p:nvSpPr>
        <p:spPr>
          <a:xfrm>
            <a:off x="3838600" y="1918550"/>
            <a:ext cx="1689900" cy="3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Commonalities</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1"/>
          <p:cNvSpPr txBox="1"/>
          <p:nvPr>
            <p:ph type="title"/>
          </p:nvPr>
        </p:nvSpPr>
        <p:spPr>
          <a:xfrm>
            <a:off x="3078500" y="52550"/>
            <a:ext cx="28113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Intervention Details</a:t>
            </a:r>
            <a:endParaRPr>
              <a:latin typeface="Century Gothic"/>
              <a:ea typeface="Century Gothic"/>
              <a:cs typeface="Century Gothic"/>
              <a:sym typeface="Century Gothic"/>
            </a:endParaRPr>
          </a:p>
        </p:txBody>
      </p:sp>
      <p:sp>
        <p:nvSpPr>
          <p:cNvPr id="345" name="Google Shape;345;p41"/>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46" name="Google Shape;346;p41"/>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47" name="Google Shape;347;p41"/>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48" name="Google Shape;348;p41"/>
          <p:cNvSpPr txBox="1"/>
          <p:nvPr/>
        </p:nvSpPr>
        <p:spPr>
          <a:xfrm>
            <a:off x="632500" y="1238584"/>
            <a:ext cx="7960500" cy="698100"/>
          </a:xfrm>
          <a:prstGeom prst="rect">
            <a:avLst/>
          </a:prstGeom>
          <a:noFill/>
          <a:ln>
            <a:noFill/>
          </a:ln>
          <a:effectLst>
            <a:outerShdw blurRad="149987" algn="ctr" dir="8460000" dist="250190">
              <a:srgbClr val="000000">
                <a:alpha val="27840"/>
              </a:srgbClr>
            </a:outerShdw>
          </a:effectLst>
        </p:spPr>
        <p:txBody>
          <a:bodyPr anchorCtr="0" anchor="t" bIns="34275" lIns="68575" spcFirstLastPara="1" rIns="68575" wrap="square" tIns="34275">
            <a:noAutofit/>
          </a:bodyPr>
          <a:lstStyle/>
          <a:p>
            <a:pPr indent="-114300" lvl="1" marL="558800" marR="0" rtl="0" algn="l">
              <a:lnSpc>
                <a:spcPct val="150000"/>
              </a:lnSpc>
              <a:spcBef>
                <a:spcPts val="400"/>
              </a:spcBef>
              <a:spcAft>
                <a:spcPts val="0"/>
              </a:spcAft>
              <a:buClr>
                <a:schemeClr val="dk1"/>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49" name="Google Shape;349;p41"/>
          <p:cNvSpPr txBox="1"/>
          <p:nvPr>
            <p:ph type="title"/>
          </p:nvPr>
        </p:nvSpPr>
        <p:spPr>
          <a:xfrm>
            <a:off x="241100"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Exploratory survey with the first cohort of</a:t>
            </a:r>
            <a:r>
              <a:rPr b="1" lang="en" sz="1700">
                <a:solidFill>
                  <a:schemeClr val="dk1"/>
                </a:solidFill>
                <a:latin typeface="Century Gothic"/>
                <a:ea typeface="Century Gothic"/>
                <a:cs typeface="Century Gothic"/>
                <a:sym typeface="Century Gothic"/>
              </a:rPr>
              <a:t> SHGs and VSLAs to learn more about group performance in different livelihoods settings</a:t>
            </a:r>
            <a:endParaRPr b="1" sz="1700">
              <a:latin typeface="Century Gothic"/>
              <a:ea typeface="Century Gothic"/>
              <a:cs typeface="Century Gothic"/>
              <a:sym typeface="Century Gothic"/>
            </a:endParaRPr>
          </a:p>
        </p:txBody>
      </p:sp>
      <p:sp>
        <p:nvSpPr>
          <p:cNvPr id="350" name="Google Shape;350;p41"/>
          <p:cNvSpPr txBox="1"/>
          <p:nvPr/>
        </p:nvSpPr>
        <p:spPr>
          <a:xfrm>
            <a:off x="581750" y="1277175"/>
            <a:ext cx="3975000" cy="496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100"/>
              <a:t>Main Survey Parameters</a:t>
            </a:r>
            <a:endParaRPr b="1" sz="1100"/>
          </a:p>
          <a:p>
            <a:pPr indent="-298450" lvl="0" marL="457200" rtl="0" algn="l">
              <a:lnSpc>
                <a:spcPct val="150000"/>
              </a:lnSpc>
              <a:spcBef>
                <a:spcPts val="0"/>
              </a:spcBef>
              <a:spcAft>
                <a:spcPts val="0"/>
              </a:spcAft>
              <a:buSzPts val="1100"/>
              <a:buFont typeface="Calibri"/>
              <a:buAutoNum type="arabicPeriod"/>
            </a:pPr>
            <a:r>
              <a:rPr lang="en" sz="1100"/>
              <a:t>Phone survey </a:t>
            </a:r>
            <a:r>
              <a:rPr b="1" i="1" lang="en" sz="1100">
                <a:solidFill>
                  <a:srgbClr val="980000"/>
                </a:solidFill>
              </a:rPr>
              <a:t>six months</a:t>
            </a:r>
            <a:r>
              <a:rPr lang="en" sz="1100"/>
              <a:t> after graduation between 9/11 &amp; 17/11 with a sample </a:t>
            </a:r>
            <a:r>
              <a:rPr lang="en" sz="1100"/>
              <a:t>of</a:t>
            </a:r>
            <a:r>
              <a:rPr lang="en" sz="1100"/>
              <a:t> </a:t>
            </a:r>
            <a:r>
              <a:rPr b="1" i="1" lang="en" sz="1100">
                <a:solidFill>
                  <a:srgbClr val="980000"/>
                </a:solidFill>
              </a:rPr>
              <a:t>432 respondents</a:t>
            </a:r>
            <a:endParaRPr sz="1100"/>
          </a:p>
          <a:p>
            <a:pPr indent="-298450" lvl="0" marL="457200" rtl="0" algn="l">
              <a:lnSpc>
                <a:spcPct val="150000"/>
              </a:lnSpc>
              <a:spcBef>
                <a:spcPts val="0"/>
              </a:spcBef>
              <a:spcAft>
                <a:spcPts val="0"/>
              </a:spcAft>
              <a:buSzPts val="1100"/>
              <a:buFont typeface="Calibri"/>
              <a:buAutoNum type="arabicPeriod"/>
            </a:pPr>
            <a:r>
              <a:rPr lang="en" sz="1100"/>
              <a:t>I</a:t>
            </a:r>
            <a:r>
              <a:rPr lang="en" sz="1100"/>
              <a:t>nvolving 3 Members CWW, IRC &amp; AHH with 180, 55 and 197 respondents, respectively, in 14 districts</a:t>
            </a:r>
            <a:endParaRPr sz="1100"/>
          </a:p>
          <a:p>
            <a:pPr indent="-298450" lvl="0" marL="457200" rtl="0" algn="l">
              <a:spcBef>
                <a:spcPts val="0"/>
              </a:spcBef>
              <a:spcAft>
                <a:spcPts val="0"/>
              </a:spcAft>
              <a:buSzPts val="1100"/>
              <a:buAutoNum type="arabicPeriod"/>
            </a:pPr>
            <a:r>
              <a:rPr b="1" i="1" lang="en" sz="1100">
                <a:solidFill>
                  <a:srgbClr val="980000"/>
                </a:solidFill>
              </a:rPr>
              <a:t>A</a:t>
            </a:r>
            <a:r>
              <a:rPr b="1" i="1" lang="en" sz="1100">
                <a:solidFill>
                  <a:srgbClr val="980000"/>
                </a:solidFill>
              </a:rPr>
              <a:t>bout 60%</a:t>
            </a:r>
            <a:r>
              <a:rPr lang="en" sz="1100"/>
              <a:t> are VSLA participant</a:t>
            </a:r>
            <a:endParaRPr b="1" i="1" sz="1100">
              <a:solidFill>
                <a:srgbClr val="980000"/>
              </a:solidFill>
            </a:endParaRPr>
          </a:p>
        </p:txBody>
      </p:sp>
      <p:sp>
        <p:nvSpPr>
          <p:cNvPr id="351" name="Google Shape;351;p41"/>
          <p:cNvSpPr txBox="1"/>
          <p:nvPr/>
        </p:nvSpPr>
        <p:spPr>
          <a:xfrm>
            <a:off x="678500" y="2430300"/>
            <a:ext cx="40578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cxnSp>
        <p:nvCxnSpPr>
          <p:cNvPr id="352" name="Google Shape;352;p41"/>
          <p:cNvCxnSpPr/>
          <p:nvPr/>
        </p:nvCxnSpPr>
        <p:spPr>
          <a:xfrm>
            <a:off x="4700800" y="1422025"/>
            <a:ext cx="5400" cy="3178800"/>
          </a:xfrm>
          <a:prstGeom prst="straightConnector1">
            <a:avLst/>
          </a:prstGeom>
          <a:noFill/>
          <a:ln cap="flat" cmpd="sng" w="9525">
            <a:solidFill>
              <a:schemeClr val="dk2"/>
            </a:solidFill>
            <a:prstDash val="lgDash"/>
            <a:round/>
            <a:headEnd len="med" w="med" type="none"/>
            <a:tailEnd len="med" w="med" type="none"/>
          </a:ln>
        </p:spPr>
      </p:cxnSp>
      <p:pic>
        <p:nvPicPr>
          <p:cNvPr id="353" name="Google Shape;353;p41"/>
          <p:cNvPicPr preferRelativeResize="0"/>
          <p:nvPr/>
        </p:nvPicPr>
        <p:blipFill>
          <a:blip r:embed="rId3">
            <a:alphaModFix/>
          </a:blip>
          <a:stretch>
            <a:fillRect/>
          </a:stretch>
        </p:blipFill>
        <p:spPr>
          <a:xfrm>
            <a:off x="1265550" y="2856025"/>
            <a:ext cx="2607400" cy="2169434"/>
          </a:xfrm>
          <a:prstGeom prst="rect">
            <a:avLst/>
          </a:prstGeom>
          <a:noFill/>
          <a:ln cap="flat" cmpd="sng" w="9525">
            <a:solidFill>
              <a:schemeClr val="dk2"/>
            </a:solidFill>
            <a:prstDash val="solid"/>
            <a:round/>
            <a:headEnd len="sm" w="sm" type="none"/>
            <a:tailEnd len="sm" w="sm" type="none"/>
          </a:ln>
        </p:spPr>
      </p:pic>
      <p:pic>
        <p:nvPicPr>
          <p:cNvPr id="354" name="Google Shape;354;p41"/>
          <p:cNvPicPr preferRelativeResize="0"/>
          <p:nvPr/>
        </p:nvPicPr>
        <p:blipFill>
          <a:blip r:embed="rId4">
            <a:alphaModFix/>
          </a:blip>
          <a:stretch>
            <a:fillRect/>
          </a:stretch>
        </p:blipFill>
        <p:spPr>
          <a:xfrm>
            <a:off x="5099752" y="1422023"/>
            <a:ext cx="2811301" cy="3428106"/>
          </a:xfrm>
          <a:prstGeom prst="rect">
            <a:avLst/>
          </a:prstGeom>
          <a:noFill/>
          <a:ln>
            <a:noFill/>
          </a:ln>
        </p:spPr>
      </p:pic>
      <p:pic>
        <p:nvPicPr>
          <p:cNvPr id="355" name="Google Shape;355;p41"/>
          <p:cNvPicPr preferRelativeResize="0"/>
          <p:nvPr/>
        </p:nvPicPr>
        <p:blipFill>
          <a:blip r:embed="rId5">
            <a:alphaModFix/>
          </a:blip>
          <a:stretch>
            <a:fillRect/>
          </a:stretch>
        </p:blipFill>
        <p:spPr>
          <a:xfrm>
            <a:off x="6136249" y="3957800"/>
            <a:ext cx="974999" cy="588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2"/>
          <p:cNvSpPr txBox="1"/>
          <p:nvPr>
            <p:ph type="title"/>
          </p:nvPr>
        </p:nvSpPr>
        <p:spPr>
          <a:xfrm>
            <a:off x="3078500" y="52550"/>
            <a:ext cx="28113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Intervention Details</a:t>
            </a:r>
            <a:endParaRPr>
              <a:latin typeface="Century Gothic"/>
              <a:ea typeface="Century Gothic"/>
              <a:cs typeface="Century Gothic"/>
              <a:sym typeface="Century Gothic"/>
            </a:endParaRPr>
          </a:p>
        </p:txBody>
      </p:sp>
      <p:sp>
        <p:nvSpPr>
          <p:cNvPr id="362" name="Google Shape;362;p42"/>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63" name="Google Shape;363;p42"/>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64" name="Google Shape;364;p42"/>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65" name="Google Shape;365;p42"/>
          <p:cNvSpPr txBox="1"/>
          <p:nvPr/>
        </p:nvSpPr>
        <p:spPr>
          <a:xfrm>
            <a:off x="591750" y="1268159"/>
            <a:ext cx="7960500" cy="698100"/>
          </a:xfrm>
          <a:prstGeom prst="rect">
            <a:avLst/>
          </a:prstGeom>
          <a:noFill/>
          <a:ln>
            <a:noFill/>
          </a:ln>
          <a:effectLst>
            <a:outerShdw blurRad="149987" algn="ctr" dir="8460000" dist="250190">
              <a:srgbClr val="000000">
                <a:alpha val="27840"/>
              </a:srgbClr>
            </a:outerShdw>
          </a:effectLst>
        </p:spPr>
        <p:txBody>
          <a:bodyPr anchorCtr="0" anchor="t" bIns="34275" lIns="68575" spcFirstLastPara="1" rIns="68575" wrap="square" tIns="34275">
            <a:noAutofit/>
          </a:bodyPr>
          <a:lstStyle/>
          <a:p>
            <a:pPr indent="-114300" lvl="1" marL="558800" marR="0" rtl="0" algn="l">
              <a:lnSpc>
                <a:spcPct val="150000"/>
              </a:lnSpc>
              <a:spcBef>
                <a:spcPts val="400"/>
              </a:spcBef>
              <a:spcAft>
                <a:spcPts val="0"/>
              </a:spcAft>
              <a:buClr>
                <a:schemeClr val="dk1"/>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
        <p:nvSpPr>
          <p:cNvPr id="366" name="Google Shape;366;p42"/>
          <p:cNvSpPr txBox="1"/>
          <p:nvPr>
            <p:ph type="title"/>
          </p:nvPr>
        </p:nvSpPr>
        <p:spPr>
          <a:xfrm>
            <a:off x="511375" y="558813"/>
            <a:ext cx="8587800" cy="379800"/>
          </a:xfrm>
          <a:prstGeom prst="rect">
            <a:avLst/>
          </a:prstGeom>
          <a:noFill/>
          <a:ln>
            <a:noFill/>
          </a:ln>
        </p:spPr>
        <p:txBody>
          <a:bodyPr anchorCtr="0" anchor="ctr" bIns="34275" lIns="68575" spcFirstLastPara="1" rIns="68575" wrap="square" tIns="34275">
            <a:noAutofit/>
          </a:bodyPr>
          <a:lstStyle/>
          <a:p>
            <a:pPr indent="0" lvl="1" marL="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SHGs and VSLAs are piloted across three dominant livelihoods contexts</a:t>
            </a:r>
            <a:endParaRPr b="1" sz="1700">
              <a:latin typeface="Century Gothic"/>
              <a:ea typeface="Century Gothic"/>
              <a:cs typeface="Century Gothic"/>
              <a:sym typeface="Century Gothic"/>
            </a:endParaRPr>
          </a:p>
        </p:txBody>
      </p:sp>
      <p:sp>
        <p:nvSpPr>
          <p:cNvPr id="367" name="Google Shape;367;p42"/>
          <p:cNvSpPr txBox="1"/>
          <p:nvPr/>
        </p:nvSpPr>
        <p:spPr>
          <a:xfrm>
            <a:off x="591238" y="2469725"/>
            <a:ext cx="40578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cxnSp>
        <p:nvCxnSpPr>
          <p:cNvPr id="368" name="Google Shape;368;p42"/>
          <p:cNvCxnSpPr/>
          <p:nvPr/>
        </p:nvCxnSpPr>
        <p:spPr>
          <a:xfrm>
            <a:off x="4802575" y="1430900"/>
            <a:ext cx="5400" cy="3178800"/>
          </a:xfrm>
          <a:prstGeom prst="straightConnector1">
            <a:avLst/>
          </a:prstGeom>
          <a:noFill/>
          <a:ln cap="flat" cmpd="sng" w="9525">
            <a:solidFill>
              <a:schemeClr val="dk2"/>
            </a:solidFill>
            <a:prstDash val="lgDash"/>
            <a:round/>
            <a:headEnd len="med" w="med" type="none"/>
            <a:tailEnd len="med" w="med" type="none"/>
          </a:ln>
        </p:spPr>
      </p:cxnSp>
      <p:sp>
        <p:nvSpPr>
          <p:cNvPr id="369" name="Google Shape;369;p42"/>
          <p:cNvSpPr txBox="1"/>
          <p:nvPr/>
        </p:nvSpPr>
        <p:spPr>
          <a:xfrm>
            <a:off x="511375" y="1065100"/>
            <a:ext cx="6276600" cy="3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first cohort included agro-pastoral, urban and pastoral communities</a:t>
            </a:r>
            <a:endParaRPr/>
          </a:p>
        </p:txBody>
      </p:sp>
      <p:pic>
        <p:nvPicPr>
          <p:cNvPr id="370" name="Google Shape;370;p42"/>
          <p:cNvPicPr preferRelativeResize="0"/>
          <p:nvPr/>
        </p:nvPicPr>
        <p:blipFill>
          <a:blip r:embed="rId3">
            <a:alphaModFix/>
          </a:blip>
          <a:stretch>
            <a:fillRect/>
          </a:stretch>
        </p:blipFill>
        <p:spPr>
          <a:xfrm>
            <a:off x="637413" y="1571375"/>
            <a:ext cx="3965449" cy="3040375"/>
          </a:xfrm>
          <a:prstGeom prst="rect">
            <a:avLst/>
          </a:prstGeom>
          <a:noFill/>
          <a:ln cap="flat" cmpd="sng" w="9525">
            <a:solidFill>
              <a:schemeClr val="dk2"/>
            </a:solidFill>
            <a:prstDash val="solid"/>
            <a:round/>
            <a:headEnd len="sm" w="sm" type="none"/>
            <a:tailEnd len="sm" w="sm" type="none"/>
          </a:ln>
        </p:spPr>
      </p:pic>
      <p:pic>
        <p:nvPicPr>
          <p:cNvPr id="371" name="Google Shape;371;p42"/>
          <p:cNvPicPr preferRelativeResize="0"/>
          <p:nvPr/>
        </p:nvPicPr>
        <p:blipFill>
          <a:blip r:embed="rId4">
            <a:alphaModFix/>
          </a:blip>
          <a:stretch>
            <a:fillRect/>
          </a:stretch>
        </p:blipFill>
        <p:spPr>
          <a:xfrm>
            <a:off x="4986250" y="1449549"/>
            <a:ext cx="3336751" cy="3284016"/>
          </a:xfrm>
          <a:prstGeom prst="rect">
            <a:avLst/>
          </a:prstGeom>
          <a:noFill/>
          <a:ln>
            <a:noFill/>
          </a:ln>
        </p:spPr>
      </p:pic>
      <p:pic>
        <p:nvPicPr>
          <p:cNvPr id="372" name="Google Shape;372;p42"/>
          <p:cNvPicPr preferRelativeResize="0"/>
          <p:nvPr/>
        </p:nvPicPr>
        <p:blipFill>
          <a:blip r:embed="rId5">
            <a:alphaModFix/>
          </a:blip>
          <a:stretch>
            <a:fillRect/>
          </a:stretch>
        </p:blipFill>
        <p:spPr>
          <a:xfrm>
            <a:off x="5889798" y="3775125"/>
            <a:ext cx="1155728" cy="6981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3"/>
          <p:cNvSpPr/>
          <p:nvPr/>
        </p:nvSpPr>
        <p:spPr>
          <a:xfrm>
            <a:off x="0" y="458725"/>
            <a:ext cx="9144000" cy="43950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8" name="Google Shape;378;p43"/>
          <p:cNvSpPr txBox="1"/>
          <p:nvPr>
            <p:ph type="ctrTitle"/>
          </p:nvPr>
        </p:nvSpPr>
        <p:spPr>
          <a:xfrm>
            <a:off x="659397" y="781774"/>
            <a:ext cx="2733900" cy="7152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1"/>
              </a:buClr>
              <a:buSzPts val="3600"/>
              <a:buFont typeface="Century Gothic"/>
              <a:buNone/>
            </a:pPr>
            <a:r>
              <a:rPr lang="en" sz="3600">
                <a:solidFill>
                  <a:schemeClr val="lt1"/>
                </a:solidFill>
                <a:latin typeface="Century Gothic"/>
                <a:ea typeface="Century Gothic"/>
                <a:cs typeface="Century Gothic"/>
                <a:sym typeface="Century Gothic"/>
              </a:rPr>
              <a:t>CONTENTS</a:t>
            </a:r>
            <a:endParaRPr sz="3600">
              <a:solidFill>
                <a:schemeClr val="lt1"/>
              </a:solidFill>
              <a:latin typeface="Century Gothic"/>
              <a:ea typeface="Century Gothic"/>
              <a:cs typeface="Century Gothic"/>
              <a:sym typeface="Century Gothic"/>
            </a:endParaRPr>
          </a:p>
        </p:txBody>
      </p:sp>
      <p:sp>
        <p:nvSpPr>
          <p:cNvPr id="379" name="Google Shape;379;p43"/>
          <p:cNvSpPr txBox="1"/>
          <p:nvPr/>
        </p:nvSpPr>
        <p:spPr>
          <a:xfrm>
            <a:off x="294100" y="1776675"/>
            <a:ext cx="3588900" cy="2114400"/>
          </a:xfrm>
          <a:prstGeom prst="rect">
            <a:avLst/>
          </a:prstGeom>
          <a:noFill/>
          <a:ln>
            <a:noFill/>
          </a:ln>
        </p:spPr>
        <p:txBody>
          <a:bodyPr anchorCtr="0" anchor="t" bIns="91425" lIns="91425" spcFirstLastPara="1" rIns="91425" wrap="square" tIns="91425">
            <a:noAutofit/>
          </a:bodyPr>
          <a:lstStyle/>
          <a:p>
            <a:pPr indent="0" lvl="1" marL="342900" rtl="0" algn="l">
              <a:lnSpc>
                <a:spcPct val="150000"/>
              </a:lnSpc>
              <a:spcBef>
                <a:spcPts val="400"/>
              </a:spcBef>
              <a:spcAft>
                <a:spcPts val="0"/>
              </a:spcAft>
              <a:buClr>
                <a:schemeClr val="dk1"/>
              </a:buClr>
              <a:buFont typeface="Arial"/>
              <a:buNone/>
            </a:pPr>
            <a:r>
              <a:rPr i="1" lang="en" sz="2100">
                <a:latin typeface="Century Gothic"/>
                <a:ea typeface="Century Gothic"/>
                <a:cs typeface="Century Gothic"/>
                <a:sym typeface="Century Gothic"/>
              </a:rPr>
              <a:t>Review of Evidence </a:t>
            </a:r>
            <a:endParaRPr i="1" sz="2100">
              <a:latin typeface="Century Gothic"/>
              <a:ea typeface="Century Gothic"/>
              <a:cs typeface="Century Gothic"/>
              <a:sym typeface="Century Gothic"/>
            </a:endParaRPr>
          </a:p>
          <a:p>
            <a:pPr indent="0" lvl="1" marL="342900" rtl="0" algn="l">
              <a:lnSpc>
                <a:spcPct val="150000"/>
              </a:lnSpc>
              <a:spcBef>
                <a:spcPts val="400"/>
              </a:spcBef>
              <a:spcAft>
                <a:spcPts val="0"/>
              </a:spcAft>
              <a:buClr>
                <a:schemeClr val="dk1"/>
              </a:buClr>
              <a:buFont typeface="Arial"/>
              <a:buNone/>
            </a:pPr>
            <a:r>
              <a:rPr i="1" lang="en" sz="2100">
                <a:latin typeface="Century Gothic"/>
                <a:ea typeface="Century Gothic"/>
                <a:cs typeface="Century Gothic"/>
                <a:sym typeface="Century Gothic"/>
              </a:rPr>
              <a:t>Intervention Details</a:t>
            </a:r>
            <a:endParaRPr i="1" sz="2100">
              <a:latin typeface="Century Gothic"/>
              <a:ea typeface="Century Gothic"/>
              <a:cs typeface="Century Gothic"/>
              <a:sym typeface="Century Gothic"/>
            </a:endParaRPr>
          </a:p>
          <a:p>
            <a:pPr indent="0" lvl="1" marL="342900" rtl="0" algn="l">
              <a:lnSpc>
                <a:spcPct val="150000"/>
              </a:lnSpc>
              <a:spcBef>
                <a:spcPts val="400"/>
              </a:spcBef>
              <a:spcAft>
                <a:spcPts val="0"/>
              </a:spcAft>
              <a:buNone/>
            </a:pPr>
            <a:r>
              <a:rPr i="1" lang="en" sz="2100">
                <a:solidFill>
                  <a:schemeClr val="lt1"/>
                </a:solidFill>
                <a:latin typeface="Century Gothic"/>
                <a:ea typeface="Century Gothic"/>
                <a:cs typeface="Century Gothic"/>
                <a:sym typeface="Century Gothic"/>
              </a:rPr>
              <a:t>Survey Findings</a:t>
            </a:r>
            <a:endParaRPr i="1" sz="2100">
              <a:solidFill>
                <a:schemeClr val="lt1"/>
              </a:solidFill>
              <a:latin typeface="Century Gothic"/>
              <a:ea typeface="Century Gothic"/>
              <a:cs typeface="Century Gothic"/>
              <a:sym typeface="Century Gothic"/>
            </a:endParaRPr>
          </a:p>
          <a:p>
            <a:pPr indent="0" lvl="1" marL="342900" rtl="0" algn="l">
              <a:lnSpc>
                <a:spcPct val="150000"/>
              </a:lnSpc>
              <a:spcBef>
                <a:spcPts val="400"/>
              </a:spcBef>
              <a:spcAft>
                <a:spcPts val="0"/>
              </a:spcAft>
              <a:buClr>
                <a:schemeClr val="dk1"/>
              </a:buClr>
              <a:buFont typeface="Arial"/>
              <a:buNone/>
            </a:pPr>
            <a:r>
              <a:t/>
            </a:r>
            <a:endParaRPr i="1" sz="210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p:nvPr/>
        </p:nvSpPr>
        <p:spPr>
          <a:xfrm>
            <a:off x="0" y="0"/>
            <a:ext cx="9144000" cy="51435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9" name="Google Shape;139;p26"/>
          <p:cNvSpPr txBox="1"/>
          <p:nvPr>
            <p:ph type="ctrTitle"/>
          </p:nvPr>
        </p:nvSpPr>
        <p:spPr>
          <a:xfrm>
            <a:off x="719547" y="-1"/>
            <a:ext cx="2733900" cy="7152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1"/>
              </a:buClr>
              <a:buSzPts val="3600"/>
              <a:buFont typeface="Century Gothic"/>
              <a:buNone/>
            </a:pPr>
            <a:r>
              <a:rPr lang="en" sz="3600">
                <a:solidFill>
                  <a:schemeClr val="lt1"/>
                </a:solidFill>
                <a:latin typeface="Century Gothic"/>
                <a:ea typeface="Century Gothic"/>
                <a:cs typeface="Century Gothic"/>
                <a:sym typeface="Century Gothic"/>
              </a:rPr>
              <a:t>In this deck</a:t>
            </a:r>
            <a:endParaRPr sz="3600">
              <a:solidFill>
                <a:schemeClr val="lt1"/>
              </a:solidFill>
              <a:latin typeface="Century Gothic"/>
              <a:ea typeface="Century Gothic"/>
              <a:cs typeface="Century Gothic"/>
              <a:sym typeface="Century Gothic"/>
            </a:endParaRPr>
          </a:p>
        </p:txBody>
      </p:sp>
      <p:sp>
        <p:nvSpPr>
          <p:cNvPr id="140" name="Google Shape;140;p26"/>
          <p:cNvSpPr txBox="1"/>
          <p:nvPr/>
        </p:nvSpPr>
        <p:spPr>
          <a:xfrm>
            <a:off x="719550" y="752525"/>
            <a:ext cx="8075100" cy="2114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a:solidFill>
                  <a:schemeClr val="lt1"/>
                </a:solidFill>
                <a:latin typeface="Calibri"/>
                <a:ea typeface="Calibri"/>
                <a:cs typeface="Calibri"/>
                <a:sym typeface="Calibri"/>
              </a:rPr>
              <a:t>This slide deck contains top-level findings from a phone survey with ~430 Village Savings and Loan </a:t>
            </a:r>
            <a:r>
              <a:rPr lang="en">
                <a:solidFill>
                  <a:schemeClr val="lt1"/>
                </a:solidFill>
                <a:latin typeface="Calibri"/>
                <a:ea typeface="Calibri"/>
                <a:cs typeface="Calibri"/>
                <a:sym typeface="Calibri"/>
              </a:rPr>
              <a:t>Association</a:t>
            </a:r>
            <a:r>
              <a:rPr lang="en">
                <a:solidFill>
                  <a:schemeClr val="lt1"/>
                </a:solidFill>
                <a:latin typeface="Calibri"/>
                <a:ea typeface="Calibri"/>
                <a:cs typeface="Calibri"/>
                <a:sym typeface="Calibri"/>
              </a:rPr>
              <a:t> (VSLA) and Self-Help Group (SHGs) participants under the Building Resilient Communities in Somalia (BRCiS) Consortium.</a:t>
            </a:r>
            <a:endParaRPr>
              <a:solidFill>
                <a:schemeClr val="lt1"/>
              </a:solidFill>
              <a:latin typeface="Calibri"/>
              <a:ea typeface="Calibri"/>
              <a:cs typeface="Calibri"/>
              <a:sym typeface="Calibri"/>
            </a:endParaRPr>
          </a:p>
          <a:p>
            <a:pPr indent="0" lvl="0" marL="0" rtl="0" algn="just">
              <a:spcBef>
                <a:spcPts val="0"/>
              </a:spcBef>
              <a:spcAft>
                <a:spcPts val="0"/>
              </a:spcAft>
              <a:buNone/>
            </a:pPr>
            <a:r>
              <a:t/>
            </a:r>
            <a:endParaRPr>
              <a:solidFill>
                <a:schemeClr val="lt1"/>
              </a:solidFill>
              <a:latin typeface="Calibri"/>
              <a:ea typeface="Calibri"/>
              <a:cs typeface="Calibri"/>
              <a:sym typeface="Calibri"/>
            </a:endParaRPr>
          </a:p>
          <a:p>
            <a:pPr indent="0" lvl="0" marL="0" rtl="0" algn="just">
              <a:spcBef>
                <a:spcPts val="0"/>
              </a:spcBef>
              <a:spcAft>
                <a:spcPts val="0"/>
              </a:spcAft>
              <a:buNone/>
            </a:pPr>
            <a:r>
              <a:rPr lang="en">
                <a:solidFill>
                  <a:schemeClr val="lt1"/>
                </a:solidFill>
                <a:latin typeface="Calibri"/>
                <a:ea typeface="Calibri"/>
                <a:cs typeface="Calibri"/>
                <a:sym typeface="Calibri"/>
              </a:rPr>
              <a:t>Savings groups are commonly used interventions by NGOs working in fragile contexts to build the resilience of vulnerable groups </a:t>
            </a:r>
            <a:r>
              <a:rPr lang="en">
                <a:solidFill>
                  <a:schemeClr val="lt1"/>
                </a:solidFill>
                <a:latin typeface="Calibri"/>
                <a:ea typeface="Calibri"/>
                <a:cs typeface="Calibri"/>
                <a:sym typeface="Calibri"/>
              </a:rPr>
              <a:t>against recurring shocks</a:t>
            </a:r>
            <a:r>
              <a:rPr lang="en">
                <a:solidFill>
                  <a:schemeClr val="lt1"/>
                </a:solidFill>
                <a:latin typeface="Calibri"/>
                <a:ea typeface="Calibri"/>
                <a:cs typeface="Calibri"/>
                <a:sym typeface="Calibri"/>
              </a:rPr>
              <a:t>. Yet, </a:t>
            </a:r>
            <a:r>
              <a:rPr lang="en">
                <a:solidFill>
                  <a:schemeClr val="lt1"/>
                </a:solidFill>
                <a:latin typeface="Calibri"/>
                <a:ea typeface="Calibri"/>
                <a:cs typeface="Calibri"/>
                <a:sym typeface="Calibri"/>
              </a:rPr>
              <a:t>rigorous</a:t>
            </a:r>
            <a:r>
              <a:rPr lang="en">
                <a:solidFill>
                  <a:schemeClr val="lt1"/>
                </a:solidFill>
                <a:latin typeface="Calibri"/>
                <a:ea typeface="Calibri"/>
                <a:cs typeface="Calibri"/>
                <a:sym typeface="Calibri"/>
              </a:rPr>
              <a:t> evidence demonstrating specific impacts is still nascent in the context of Somalia. BRCiS aims to contribute to ongoing learning efforts by analyzing its own savings group </a:t>
            </a:r>
            <a:r>
              <a:rPr lang="en">
                <a:solidFill>
                  <a:schemeClr val="lt1"/>
                </a:solidFill>
                <a:latin typeface="Calibri"/>
                <a:ea typeface="Calibri"/>
                <a:cs typeface="Calibri"/>
                <a:sym typeface="Calibri"/>
              </a:rPr>
              <a:t>activities, building on available operational data and survey insights from group participants.</a:t>
            </a:r>
            <a:endParaRPr>
              <a:solidFill>
                <a:schemeClr val="lt1"/>
              </a:solidFill>
              <a:latin typeface="Calibri"/>
              <a:ea typeface="Calibri"/>
              <a:cs typeface="Calibri"/>
              <a:sym typeface="Calibri"/>
            </a:endParaRPr>
          </a:p>
          <a:p>
            <a:pPr indent="0" lvl="0" marL="0" rtl="0" algn="just">
              <a:spcBef>
                <a:spcPts val="0"/>
              </a:spcBef>
              <a:spcAft>
                <a:spcPts val="0"/>
              </a:spcAft>
              <a:buNone/>
            </a:pPr>
            <a:r>
              <a:t/>
            </a:r>
            <a:endParaRPr>
              <a:solidFill>
                <a:schemeClr val="lt1"/>
              </a:solidFill>
              <a:latin typeface="Calibri"/>
              <a:ea typeface="Calibri"/>
              <a:cs typeface="Calibri"/>
              <a:sym typeface="Calibri"/>
            </a:endParaRPr>
          </a:p>
          <a:p>
            <a:pPr indent="0" lvl="0" marL="0" rtl="0" algn="just">
              <a:spcBef>
                <a:spcPts val="0"/>
              </a:spcBef>
              <a:spcAft>
                <a:spcPts val="0"/>
              </a:spcAft>
              <a:buNone/>
            </a:pPr>
            <a:r>
              <a:rPr lang="en">
                <a:solidFill>
                  <a:schemeClr val="lt1"/>
                </a:solidFill>
                <a:latin typeface="Calibri"/>
                <a:ea typeface="Calibri"/>
                <a:cs typeface="Calibri"/>
                <a:sym typeface="Calibri"/>
              </a:rPr>
              <a:t>Principally, this analysis seeks to answer three main group of questions, alongside other aspects such as gender dynamics and female empowerment.</a:t>
            </a:r>
            <a:endParaRPr>
              <a:solidFill>
                <a:schemeClr val="lt1"/>
              </a:solidFill>
              <a:latin typeface="Calibri"/>
              <a:ea typeface="Calibri"/>
              <a:cs typeface="Calibri"/>
              <a:sym typeface="Calibri"/>
            </a:endParaRPr>
          </a:p>
          <a:p>
            <a:pPr indent="0" lvl="0" marL="0" rtl="0" algn="just">
              <a:spcBef>
                <a:spcPts val="0"/>
              </a:spcBef>
              <a:spcAft>
                <a:spcPts val="0"/>
              </a:spcAft>
              <a:buNone/>
            </a:pPr>
            <a:r>
              <a:t/>
            </a:r>
            <a:endParaRPr>
              <a:solidFill>
                <a:schemeClr val="lt1"/>
              </a:solidFill>
              <a:latin typeface="Calibri"/>
              <a:ea typeface="Calibri"/>
              <a:cs typeface="Calibri"/>
              <a:sym typeface="Calibri"/>
            </a:endParaRPr>
          </a:p>
          <a:p>
            <a:pPr indent="0" lvl="0" marL="457200" rtl="0" algn="just">
              <a:spcBef>
                <a:spcPts val="0"/>
              </a:spcBef>
              <a:spcAft>
                <a:spcPts val="0"/>
              </a:spcAft>
              <a:buNone/>
            </a:pPr>
            <a:r>
              <a:rPr lang="en">
                <a:solidFill>
                  <a:schemeClr val="lt1"/>
                </a:solidFill>
                <a:latin typeface="Calibri"/>
                <a:ea typeface="Calibri"/>
                <a:cs typeface="Calibri"/>
                <a:sym typeface="Calibri"/>
              </a:rPr>
              <a:t>1) How does participation in VSLAs/SHGs affect resilience capacities at household and community level?</a:t>
            </a:r>
            <a:endParaRPr>
              <a:solidFill>
                <a:schemeClr val="lt1"/>
              </a:solidFill>
              <a:latin typeface="Calibri"/>
              <a:ea typeface="Calibri"/>
              <a:cs typeface="Calibri"/>
              <a:sym typeface="Calibri"/>
            </a:endParaRPr>
          </a:p>
          <a:p>
            <a:pPr indent="0" lvl="0" marL="457200" rtl="0" algn="just">
              <a:spcBef>
                <a:spcPts val="0"/>
              </a:spcBef>
              <a:spcAft>
                <a:spcPts val="0"/>
              </a:spcAft>
              <a:buNone/>
            </a:pPr>
            <a:r>
              <a:rPr lang="en">
                <a:solidFill>
                  <a:schemeClr val="lt1"/>
                </a:solidFill>
                <a:latin typeface="Calibri"/>
                <a:ea typeface="Calibri"/>
                <a:cs typeface="Calibri"/>
                <a:sym typeface="Calibri"/>
              </a:rPr>
              <a:t>2) How does savings and loans performance vary based on the modality of groups (VSLA vs SHG models)?</a:t>
            </a:r>
            <a:endParaRPr>
              <a:solidFill>
                <a:schemeClr val="lt1"/>
              </a:solidFill>
              <a:latin typeface="Calibri"/>
              <a:ea typeface="Calibri"/>
              <a:cs typeface="Calibri"/>
              <a:sym typeface="Calibri"/>
            </a:endParaRPr>
          </a:p>
          <a:p>
            <a:pPr indent="0" lvl="0" marL="457200" rtl="0" algn="just">
              <a:spcBef>
                <a:spcPts val="0"/>
              </a:spcBef>
              <a:spcAft>
                <a:spcPts val="0"/>
              </a:spcAft>
              <a:buNone/>
            </a:pPr>
            <a:r>
              <a:rPr lang="en">
                <a:solidFill>
                  <a:schemeClr val="lt1"/>
                </a:solidFill>
                <a:latin typeface="Calibri"/>
                <a:ea typeface="Calibri"/>
                <a:cs typeface="Calibri"/>
                <a:sym typeface="Calibri"/>
              </a:rPr>
              <a:t>3) Is there any variation between the observed impacts of VSLA vs. SHG groups across different livelihood settings? Put it differently, are VSLA/SHGs better suited to specific livelihoods contexts? </a:t>
            </a:r>
            <a:r>
              <a:rPr lang="en">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4"/>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6" name="Google Shape;386;p44"/>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87" name="Google Shape;387;p44"/>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388" name="Google Shape;388;p44"/>
          <p:cNvPicPr preferRelativeResize="0"/>
          <p:nvPr/>
        </p:nvPicPr>
        <p:blipFill rotWithShape="1">
          <a:blip r:embed="rId3">
            <a:alphaModFix/>
          </a:blip>
          <a:srcRect b="0" l="0" r="0" t="0"/>
          <a:stretch/>
        </p:blipFill>
        <p:spPr>
          <a:xfrm>
            <a:off x="7932272" y="110410"/>
            <a:ext cx="1015153" cy="321931"/>
          </a:xfrm>
          <a:prstGeom prst="rect">
            <a:avLst/>
          </a:prstGeom>
          <a:noFill/>
          <a:ln>
            <a:noFill/>
          </a:ln>
        </p:spPr>
      </p:pic>
      <p:sp>
        <p:nvSpPr>
          <p:cNvPr id="389" name="Google Shape;389;p44"/>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Targeting and Demographics</a:t>
            </a:r>
            <a:endParaRPr>
              <a:latin typeface="Century Gothic"/>
              <a:ea typeface="Century Gothic"/>
              <a:cs typeface="Century Gothic"/>
              <a:sym typeface="Century Gothic"/>
            </a:endParaRPr>
          </a:p>
        </p:txBody>
      </p:sp>
      <p:sp>
        <p:nvSpPr>
          <p:cNvPr id="390" name="Google Shape;390;p44"/>
          <p:cNvSpPr txBox="1"/>
          <p:nvPr>
            <p:ph type="title"/>
          </p:nvPr>
        </p:nvSpPr>
        <p:spPr>
          <a:xfrm>
            <a:off x="280375" y="533250"/>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Clear differences in gender balance between VSLAs and SHGs</a:t>
            </a:r>
            <a:endParaRPr b="1" sz="1700">
              <a:latin typeface="Century Gothic"/>
              <a:ea typeface="Century Gothic"/>
              <a:cs typeface="Century Gothic"/>
              <a:sym typeface="Century Gothic"/>
            </a:endParaRPr>
          </a:p>
        </p:txBody>
      </p:sp>
      <p:sp>
        <p:nvSpPr>
          <p:cNvPr id="391" name="Google Shape;391;p44"/>
          <p:cNvSpPr txBox="1"/>
          <p:nvPr/>
        </p:nvSpPr>
        <p:spPr>
          <a:xfrm>
            <a:off x="590100" y="1086038"/>
            <a:ext cx="35424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SHGs are almost exclusively implemented with females, while VSLAs are more balanced </a:t>
            </a:r>
            <a:endParaRPr>
              <a:latin typeface="Calibri"/>
              <a:ea typeface="Calibri"/>
              <a:cs typeface="Calibri"/>
              <a:sym typeface="Calibri"/>
            </a:endParaRPr>
          </a:p>
        </p:txBody>
      </p:sp>
      <p:cxnSp>
        <p:nvCxnSpPr>
          <p:cNvPr id="392" name="Google Shape;392;p44"/>
          <p:cNvCxnSpPr/>
          <p:nvPr/>
        </p:nvCxnSpPr>
        <p:spPr>
          <a:xfrm>
            <a:off x="4655625" y="1293600"/>
            <a:ext cx="900" cy="3476700"/>
          </a:xfrm>
          <a:prstGeom prst="straightConnector1">
            <a:avLst/>
          </a:prstGeom>
          <a:noFill/>
          <a:ln cap="flat" cmpd="sng" w="9525">
            <a:solidFill>
              <a:schemeClr val="dk2"/>
            </a:solidFill>
            <a:prstDash val="lgDash"/>
            <a:round/>
            <a:headEnd len="med" w="med" type="none"/>
            <a:tailEnd len="med" w="med" type="none"/>
          </a:ln>
        </p:spPr>
      </p:cxnSp>
      <p:sp>
        <p:nvSpPr>
          <p:cNvPr id="393" name="Google Shape;393;p44"/>
          <p:cNvSpPr txBox="1"/>
          <p:nvPr/>
        </p:nvSpPr>
        <p:spPr>
          <a:xfrm>
            <a:off x="4755475" y="1065450"/>
            <a:ext cx="39510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Groups in Hudur and Elbarde overwhelmingly male with implications to female empowerment efforts</a:t>
            </a:r>
            <a:endParaRPr>
              <a:latin typeface="Calibri"/>
              <a:ea typeface="Calibri"/>
              <a:cs typeface="Calibri"/>
              <a:sym typeface="Calibri"/>
            </a:endParaRPr>
          </a:p>
        </p:txBody>
      </p:sp>
      <p:pic>
        <p:nvPicPr>
          <p:cNvPr id="394" name="Google Shape;394;p44"/>
          <p:cNvPicPr preferRelativeResize="0"/>
          <p:nvPr/>
        </p:nvPicPr>
        <p:blipFill>
          <a:blip r:embed="rId4">
            <a:alphaModFix/>
          </a:blip>
          <a:stretch>
            <a:fillRect/>
          </a:stretch>
        </p:blipFill>
        <p:spPr>
          <a:xfrm>
            <a:off x="590100" y="1734938"/>
            <a:ext cx="3913124" cy="3000265"/>
          </a:xfrm>
          <a:prstGeom prst="rect">
            <a:avLst/>
          </a:prstGeom>
          <a:noFill/>
          <a:ln cap="flat" cmpd="sng" w="9525">
            <a:solidFill>
              <a:schemeClr val="dk2"/>
            </a:solidFill>
            <a:prstDash val="solid"/>
            <a:round/>
            <a:headEnd len="sm" w="sm" type="none"/>
            <a:tailEnd len="sm" w="sm" type="none"/>
          </a:ln>
        </p:spPr>
      </p:pic>
      <p:pic>
        <p:nvPicPr>
          <p:cNvPr id="395" name="Google Shape;395;p44"/>
          <p:cNvPicPr preferRelativeResize="0"/>
          <p:nvPr/>
        </p:nvPicPr>
        <p:blipFill>
          <a:blip r:embed="rId5">
            <a:alphaModFix/>
          </a:blip>
          <a:stretch>
            <a:fillRect/>
          </a:stretch>
        </p:blipFill>
        <p:spPr>
          <a:xfrm>
            <a:off x="5179750" y="1596700"/>
            <a:ext cx="2538099" cy="3276750"/>
          </a:xfrm>
          <a:prstGeom prst="rect">
            <a:avLst/>
          </a:prstGeom>
          <a:noFill/>
          <a:ln>
            <a:noFill/>
          </a:ln>
        </p:spPr>
      </p:pic>
      <p:pic>
        <p:nvPicPr>
          <p:cNvPr id="396" name="Google Shape;396;p44"/>
          <p:cNvPicPr preferRelativeResize="0"/>
          <p:nvPr/>
        </p:nvPicPr>
        <p:blipFill>
          <a:blip r:embed="rId6">
            <a:alphaModFix/>
          </a:blip>
          <a:stretch>
            <a:fillRect/>
          </a:stretch>
        </p:blipFill>
        <p:spPr>
          <a:xfrm>
            <a:off x="6056587" y="3996559"/>
            <a:ext cx="1054038" cy="6309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5"/>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03" name="Google Shape;403;p45"/>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04" name="Google Shape;404;p45"/>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405" name="Google Shape;405;p45"/>
          <p:cNvPicPr preferRelativeResize="0"/>
          <p:nvPr/>
        </p:nvPicPr>
        <p:blipFill rotWithShape="1">
          <a:blip r:embed="rId3">
            <a:alphaModFix/>
          </a:blip>
          <a:srcRect b="0" l="0" r="0" t="0"/>
          <a:stretch/>
        </p:blipFill>
        <p:spPr>
          <a:xfrm>
            <a:off x="7809647" y="81485"/>
            <a:ext cx="1015153" cy="321931"/>
          </a:xfrm>
          <a:prstGeom prst="rect">
            <a:avLst/>
          </a:prstGeom>
          <a:noFill/>
          <a:ln>
            <a:noFill/>
          </a:ln>
        </p:spPr>
      </p:pic>
      <p:sp>
        <p:nvSpPr>
          <p:cNvPr id="406" name="Google Shape;406;p45"/>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Targeting and Demographics</a:t>
            </a:r>
            <a:endParaRPr>
              <a:latin typeface="Century Gothic"/>
              <a:ea typeface="Century Gothic"/>
              <a:cs typeface="Century Gothic"/>
              <a:sym typeface="Century Gothic"/>
            </a:endParaRPr>
          </a:p>
        </p:txBody>
      </p:sp>
      <p:sp>
        <p:nvSpPr>
          <p:cNvPr id="407" name="Google Shape;407;p45"/>
          <p:cNvSpPr txBox="1"/>
          <p:nvPr>
            <p:ph type="title"/>
          </p:nvPr>
        </p:nvSpPr>
        <p:spPr>
          <a:xfrm>
            <a:off x="389725" y="66167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Cash injections are more common among SHGs, and primarily applied to enable the participation of vulnerable community </a:t>
            </a:r>
            <a:r>
              <a:rPr b="1" lang="en" sz="1700">
                <a:solidFill>
                  <a:schemeClr val="dk1"/>
                </a:solidFill>
                <a:latin typeface="Century Gothic"/>
                <a:ea typeface="Century Gothic"/>
                <a:cs typeface="Century Gothic"/>
                <a:sym typeface="Century Gothic"/>
              </a:rPr>
              <a:t>members</a:t>
            </a:r>
            <a:endParaRPr b="1" sz="1700">
              <a:latin typeface="Century Gothic"/>
              <a:ea typeface="Century Gothic"/>
              <a:cs typeface="Century Gothic"/>
              <a:sym typeface="Century Gothic"/>
            </a:endParaRPr>
          </a:p>
        </p:txBody>
      </p:sp>
      <p:graphicFrame>
        <p:nvGraphicFramePr>
          <p:cNvPr id="408" name="Google Shape;408;p45"/>
          <p:cNvGraphicFramePr/>
          <p:nvPr/>
        </p:nvGraphicFramePr>
        <p:xfrm>
          <a:off x="4745025" y="1270800"/>
          <a:ext cx="3000000" cy="3000000"/>
        </p:xfrm>
        <a:graphic>
          <a:graphicData uri="http://schemas.openxmlformats.org/drawingml/2006/table">
            <a:tbl>
              <a:tblPr>
                <a:noFill/>
                <a:tableStyleId>{3069F0FF-BA55-4911-99E0-BE2D7B6B84E6}</a:tableStyleId>
              </a:tblPr>
              <a:tblGrid>
                <a:gridCol w="866950"/>
                <a:gridCol w="426700"/>
                <a:gridCol w="459325"/>
                <a:gridCol w="382850"/>
                <a:gridCol w="467350"/>
                <a:gridCol w="461450"/>
                <a:gridCol w="382850"/>
                <a:gridCol w="340875"/>
              </a:tblGrid>
              <a:tr h="329400">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 </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VSLA</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gridSpan="3">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SHG</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 </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9400">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Livezone</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No</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Yes</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N</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No</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Yes</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N</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Total N</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9400">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Agro-pastoral</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91.2%</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8.8%</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147</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21%</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79%</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100</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247</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9400">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Pastoral</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47.1%</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52.9%</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34</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78.6%</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21.4%</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14</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48</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9400">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Urban</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69%</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31%</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71</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34.8%</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65.2%</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66</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latin typeface="Century Gothic"/>
                          <a:ea typeface="Century Gothic"/>
                          <a:cs typeface="Century Gothic"/>
                          <a:sym typeface="Century Gothic"/>
                        </a:rPr>
                        <a:t>137</a:t>
                      </a:r>
                      <a:endParaRPr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9400">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 </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69.1%</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30.9%</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84</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44.8%</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55.2%</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60</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latin typeface="Century Gothic"/>
                          <a:ea typeface="Century Gothic"/>
                          <a:cs typeface="Century Gothic"/>
                          <a:sym typeface="Century Gothic"/>
                        </a:rPr>
                        <a:t>144</a:t>
                      </a:r>
                      <a:endParaRPr b="1" sz="800">
                        <a:latin typeface="Century Gothic"/>
                        <a:ea typeface="Century Gothic"/>
                        <a:cs typeface="Century Gothic"/>
                        <a:sym typeface="Century Gothic"/>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09" name="Google Shape;409;p45"/>
          <p:cNvSpPr/>
          <p:nvPr/>
        </p:nvSpPr>
        <p:spPr>
          <a:xfrm>
            <a:off x="4761800" y="2824575"/>
            <a:ext cx="3754800" cy="379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0" name="Google Shape;410;p45"/>
          <p:cNvPicPr preferRelativeResize="0"/>
          <p:nvPr/>
        </p:nvPicPr>
        <p:blipFill>
          <a:blip r:embed="rId4">
            <a:alphaModFix/>
          </a:blip>
          <a:stretch>
            <a:fillRect/>
          </a:stretch>
        </p:blipFill>
        <p:spPr>
          <a:xfrm>
            <a:off x="598488" y="1270797"/>
            <a:ext cx="4002526" cy="306881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6"/>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17" name="Google Shape;417;p46"/>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18" name="Google Shape;418;p46"/>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419" name="Google Shape;419;p46"/>
          <p:cNvPicPr preferRelativeResize="0"/>
          <p:nvPr/>
        </p:nvPicPr>
        <p:blipFill rotWithShape="1">
          <a:blip r:embed="rId3">
            <a:alphaModFix/>
          </a:blip>
          <a:srcRect b="0" l="0" r="0" t="0"/>
          <a:stretch/>
        </p:blipFill>
        <p:spPr>
          <a:xfrm>
            <a:off x="931447" y="4682060"/>
            <a:ext cx="1015153" cy="321931"/>
          </a:xfrm>
          <a:prstGeom prst="rect">
            <a:avLst/>
          </a:prstGeom>
          <a:noFill/>
          <a:ln>
            <a:noFill/>
          </a:ln>
        </p:spPr>
      </p:pic>
      <p:pic>
        <p:nvPicPr>
          <p:cNvPr id="420" name="Google Shape;420;p46"/>
          <p:cNvPicPr preferRelativeResize="0"/>
          <p:nvPr/>
        </p:nvPicPr>
        <p:blipFill rotWithShape="1">
          <a:blip r:embed="rId4">
            <a:alphaModFix/>
          </a:blip>
          <a:srcRect b="0" l="0" r="0" t="0"/>
          <a:stretch/>
        </p:blipFill>
        <p:spPr>
          <a:xfrm>
            <a:off x="68515" y="4503284"/>
            <a:ext cx="528638" cy="496595"/>
          </a:xfrm>
          <a:prstGeom prst="rect">
            <a:avLst/>
          </a:prstGeom>
          <a:noFill/>
          <a:ln>
            <a:noFill/>
          </a:ln>
        </p:spPr>
      </p:pic>
      <p:sp>
        <p:nvSpPr>
          <p:cNvPr id="421" name="Google Shape;421;p46"/>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Targeting and Demographics</a:t>
            </a:r>
            <a:endParaRPr>
              <a:latin typeface="Century Gothic"/>
              <a:ea typeface="Century Gothic"/>
              <a:cs typeface="Century Gothic"/>
              <a:sym typeface="Century Gothic"/>
            </a:endParaRPr>
          </a:p>
        </p:txBody>
      </p:sp>
      <p:sp>
        <p:nvSpPr>
          <p:cNvPr id="422" name="Google Shape;422;p46"/>
          <p:cNvSpPr txBox="1"/>
          <p:nvPr>
            <p:ph type="title"/>
          </p:nvPr>
        </p:nvSpPr>
        <p:spPr>
          <a:xfrm>
            <a:off x="224600"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SHG and VSLS Members share similar </a:t>
            </a:r>
            <a:r>
              <a:rPr b="1" lang="en" sz="1700">
                <a:solidFill>
                  <a:schemeClr val="dk1"/>
                </a:solidFill>
                <a:latin typeface="Century Gothic"/>
                <a:ea typeface="Century Gothic"/>
                <a:cs typeface="Century Gothic"/>
                <a:sym typeface="Century Gothic"/>
              </a:rPr>
              <a:t>demographic</a:t>
            </a:r>
            <a:r>
              <a:rPr b="1" lang="en" sz="1700">
                <a:solidFill>
                  <a:schemeClr val="dk1"/>
                </a:solidFill>
                <a:latin typeface="Century Gothic"/>
                <a:ea typeface="Century Gothic"/>
                <a:cs typeface="Century Gothic"/>
                <a:sym typeface="Century Gothic"/>
              </a:rPr>
              <a:t> characteristics</a:t>
            </a:r>
            <a:endParaRPr b="1" sz="1700">
              <a:latin typeface="Century Gothic"/>
              <a:ea typeface="Century Gothic"/>
              <a:cs typeface="Century Gothic"/>
              <a:sym typeface="Century Gothic"/>
            </a:endParaRPr>
          </a:p>
        </p:txBody>
      </p:sp>
      <p:sp>
        <p:nvSpPr>
          <p:cNvPr id="423" name="Google Shape;423;p46"/>
          <p:cNvSpPr txBox="1"/>
          <p:nvPr/>
        </p:nvSpPr>
        <p:spPr>
          <a:xfrm>
            <a:off x="539825" y="982000"/>
            <a:ext cx="25422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The average HH size is around 9 both for VSLA and SHG</a:t>
            </a:r>
            <a:endParaRPr>
              <a:latin typeface="Calibri"/>
              <a:ea typeface="Calibri"/>
              <a:cs typeface="Calibri"/>
              <a:sym typeface="Calibri"/>
            </a:endParaRPr>
          </a:p>
        </p:txBody>
      </p:sp>
      <p:cxnSp>
        <p:nvCxnSpPr>
          <p:cNvPr id="424" name="Google Shape;424;p46"/>
          <p:cNvCxnSpPr/>
          <p:nvPr/>
        </p:nvCxnSpPr>
        <p:spPr>
          <a:xfrm>
            <a:off x="3265450" y="1254900"/>
            <a:ext cx="900" cy="3476700"/>
          </a:xfrm>
          <a:prstGeom prst="straightConnector1">
            <a:avLst/>
          </a:prstGeom>
          <a:noFill/>
          <a:ln cap="flat" cmpd="sng" w="9525">
            <a:solidFill>
              <a:schemeClr val="dk2"/>
            </a:solidFill>
            <a:prstDash val="lgDash"/>
            <a:round/>
            <a:headEnd len="med" w="med" type="none"/>
            <a:tailEnd len="med" w="med" type="none"/>
          </a:ln>
        </p:spPr>
      </p:cxnSp>
      <p:cxnSp>
        <p:nvCxnSpPr>
          <p:cNvPr id="425" name="Google Shape;425;p46"/>
          <p:cNvCxnSpPr/>
          <p:nvPr/>
        </p:nvCxnSpPr>
        <p:spPr>
          <a:xfrm>
            <a:off x="6110113" y="1205350"/>
            <a:ext cx="900" cy="3476700"/>
          </a:xfrm>
          <a:prstGeom prst="straightConnector1">
            <a:avLst/>
          </a:prstGeom>
          <a:noFill/>
          <a:ln cap="flat" cmpd="sng" w="9525">
            <a:solidFill>
              <a:schemeClr val="dk2"/>
            </a:solidFill>
            <a:prstDash val="lgDash"/>
            <a:round/>
            <a:headEnd len="med" w="med" type="none"/>
            <a:tailEnd len="med" w="med" type="none"/>
          </a:ln>
        </p:spPr>
      </p:cxnSp>
      <p:sp>
        <p:nvSpPr>
          <p:cNvPr id="426" name="Google Shape;426;p46"/>
          <p:cNvSpPr txBox="1"/>
          <p:nvPr/>
        </p:nvSpPr>
        <p:spPr>
          <a:xfrm>
            <a:off x="3461813" y="982000"/>
            <a:ext cx="25422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The av. age is 36 with younger members in urban areas</a:t>
            </a:r>
            <a:endParaRPr>
              <a:latin typeface="Calibri"/>
              <a:ea typeface="Calibri"/>
              <a:cs typeface="Calibri"/>
              <a:sym typeface="Calibri"/>
            </a:endParaRPr>
          </a:p>
        </p:txBody>
      </p:sp>
      <p:sp>
        <p:nvSpPr>
          <p:cNvPr id="427" name="Google Shape;427;p46"/>
          <p:cNvSpPr txBox="1"/>
          <p:nvPr/>
        </p:nvSpPr>
        <p:spPr>
          <a:xfrm>
            <a:off x="6332050" y="960825"/>
            <a:ext cx="25422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About one third with no education</a:t>
            </a:r>
            <a:endParaRPr>
              <a:latin typeface="Calibri"/>
              <a:ea typeface="Calibri"/>
              <a:cs typeface="Calibri"/>
              <a:sym typeface="Calibri"/>
            </a:endParaRPr>
          </a:p>
        </p:txBody>
      </p:sp>
      <p:pic>
        <p:nvPicPr>
          <p:cNvPr id="428" name="Google Shape;428;p46"/>
          <p:cNvPicPr preferRelativeResize="0"/>
          <p:nvPr/>
        </p:nvPicPr>
        <p:blipFill>
          <a:blip r:embed="rId5">
            <a:alphaModFix/>
          </a:blip>
          <a:stretch>
            <a:fillRect/>
          </a:stretch>
        </p:blipFill>
        <p:spPr>
          <a:xfrm>
            <a:off x="590100" y="2113075"/>
            <a:ext cx="2522950" cy="1934393"/>
          </a:xfrm>
          <a:prstGeom prst="rect">
            <a:avLst/>
          </a:prstGeom>
          <a:noFill/>
          <a:ln cap="flat" cmpd="sng" w="9525">
            <a:solidFill>
              <a:schemeClr val="dk2"/>
            </a:solidFill>
            <a:prstDash val="solid"/>
            <a:round/>
            <a:headEnd len="sm" w="sm" type="none"/>
            <a:tailEnd len="sm" w="sm" type="none"/>
          </a:ln>
        </p:spPr>
      </p:pic>
      <p:pic>
        <p:nvPicPr>
          <p:cNvPr id="429" name="Google Shape;429;p46"/>
          <p:cNvPicPr preferRelativeResize="0"/>
          <p:nvPr/>
        </p:nvPicPr>
        <p:blipFill>
          <a:blip r:embed="rId6">
            <a:alphaModFix/>
          </a:blip>
          <a:stretch>
            <a:fillRect/>
          </a:stretch>
        </p:blipFill>
        <p:spPr>
          <a:xfrm>
            <a:off x="3437313" y="2106938"/>
            <a:ext cx="2538963" cy="1946670"/>
          </a:xfrm>
          <a:prstGeom prst="rect">
            <a:avLst/>
          </a:prstGeom>
          <a:noFill/>
          <a:ln cap="flat" cmpd="sng" w="9525">
            <a:solidFill>
              <a:schemeClr val="dk2"/>
            </a:solidFill>
            <a:prstDash val="solid"/>
            <a:round/>
            <a:headEnd len="sm" w="sm" type="none"/>
            <a:tailEnd len="sm" w="sm" type="none"/>
          </a:ln>
        </p:spPr>
      </p:pic>
      <p:pic>
        <p:nvPicPr>
          <p:cNvPr id="430" name="Google Shape;430;p46"/>
          <p:cNvPicPr preferRelativeResize="0"/>
          <p:nvPr/>
        </p:nvPicPr>
        <p:blipFill>
          <a:blip r:embed="rId7">
            <a:alphaModFix/>
          </a:blip>
          <a:stretch>
            <a:fillRect/>
          </a:stretch>
        </p:blipFill>
        <p:spPr>
          <a:xfrm>
            <a:off x="6187226" y="2143738"/>
            <a:ext cx="2442976" cy="1873073"/>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7"/>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37" name="Google Shape;437;p47"/>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38" name="Google Shape;438;p47"/>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439" name="Google Shape;439;p47"/>
          <p:cNvPicPr preferRelativeResize="0"/>
          <p:nvPr/>
        </p:nvPicPr>
        <p:blipFill rotWithShape="1">
          <a:blip r:embed="rId3">
            <a:alphaModFix/>
          </a:blip>
          <a:srcRect b="0" l="0" r="0" t="0"/>
          <a:stretch/>
        </p:blipFill>
        <p:spPr>
          <a:xfrm>
            <a:off x="8015622" y="52560"/>
            <a:ext cx="1015153" cy="321931"/>
          </a:xfrm>
          <a:prstGeom prst="rect">
            <a:avLst/>
          </a:prstGeom>
          <a:noFill/>
          <a:ln>
            <a:noFill/>
          </a:ln>
        </p:spPr>
      </p:pic>
      <p:sp>
        <p:nvSpPr>
          <p:cNvPr id="440" name="Google Shape;440;p47"/>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Targeting and Demographics</a:t>
            </a:r>
            <a:endParaRPr>
              <a:latin typeface="Century Gothic"/>
              <a:ea typeface="Century Gothic"/>
              <a:cs typeface="Century Gothic"/>
              <a:sym typeface="Century Gothic"/>
            </a:endParaRPr>
          </a:p>
        </p:txBody>
      </p:sp>
      <p:sp>
        <p:nvSpPr>
          <p:cNvPr id="441" name="Google Shape;441;p47"/>
          <p:cNvSpPr txBox="1"/>
          <p:nvPr>
            <p:ph type="title"/>
          </p:nvPr>
        </p:nvSpPr>
        <p:spPr>
          <a:xfrm>
            <a:off x="224600"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Clear link between </a:t>
            </a:r>
            <a:r>
              <a:rPr b="1" lang="en" sz="1700">
                <a:solidFill>
                  <a:schemeClr val="dk1"/>
                </a:solidFill>
                <a:latin typeface="Century Gothic"/>
                <a:ea typeface="Century Gothic"/>
                <a:cs typeface="Century Gothic"/>
                <a:sym typeface="Century Gothic"/>
              </a:rPr>
              <a:t>expenditure</a:t>
            </a:r>
            <a:r>
              <a:rPr b="1" lang="en" sz="1700">
                <a:solidFill>
                  <a:schemeClr val="dk1"/>
                </a:solidFill>
                <a:latin typeface="Century Gothic"/>
                <a:ea typeface="Century Gothic"/>
                <a:cs typeface="Century Gothic"/>
                <a:sym typeface="Century Gothic"/>
              </a:rPr>
              <a:t> patterns and livelihoods </a:t>
            </a:r>
            <a:endParaRPr b="1" sz="1700">
              <a:latin typeface="Century Gothic"/>
              <a:ea typeface="Century Gothic"/>
              <a:cs typeface="Century Gothic"/>
              <a:sym typeface="Century Gothic"/>
            </a:endParaRPr>
          </a:p>
        </p:txBody>
      </p:sp>
      <p:sp>
        <p:nvSpPr>
          <p:cNvPr id="442" name="Google Shape;442;p47"/>
          <p:cNvSpPr txBox="1"/>
          <p:nvPr/>
        </p:nvSpPr>
        <p:spPr>
          <a:xfrm>
            <a:off x="597100" y="4387488"/>
            <a:ext cx="8109300" cy="3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Urban households spend more on health and education and have larger expenses on rent</a:t>
            </a:r>
            <a:endParaRPr/>
          </a:p>
        </p:txBody>
      </p:sp>
      <p:sp>
        <p:nvSpPr>
          <p:cNvPr id="443" name="Google Shape;443;p47"/>
          <p:cNvSpPr txBox="1"/>
          <p:nvPr/>
        </p:nvSpPr>
        <p:spPr>
          <a:xfrm>
            <a:off x="597100" y="4767300"/>
            <a:ext cx="8109300" cy="3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Rural residents have larger debts and invest more into agriculture and livestock</a:t>
            </a:r>
            <a:endParaRPr/>
          </a:p>
        </p:txBody>
      </p:sp>
      <p:pic>
        <p:nvPicPr>
          <p:cNvPr id="444" name="Google Shape;444;p47"/>
          <p:cNvPicPr preferRelativeResize="0"/>
          <p:nvPr/>
        </p:nvPicPr>
        <p:blipFill>
          <a:blip r:embed="rId4">
            <a:alphaModFix/>
          </a:blip>
          <a:stretch>
            <a:fillRect/>
          </a:stretch>
        </p:blipFill>
        <p:spPr>
          <a:xfrm>
            <a:off x="1008475" y="926875"/>
            <a:ext cx="6128089" cy="3460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8"/>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1" name="Google Shape;451;p48"/>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52" name="Google Shape;452;p48"/>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453" name="Google Shape;453;p48"/>
          <p:cNvPicPr preferRelativeResize="0"/>
          <p:nvPr/>
        </p:nvPicPr>
        <p:blipFill rotWithShape="1">
          <a:blip r:embed="rId3">
            <a:alphaModFix/>
          </a:blip>
          <a:srcRect b="0" l="0" r="0" t="0"/>
          <a:stretch/>
        </p:blipFill>
        <p:spPr>
          <a:xfrm>
            <a:off x="917772" y="4881410"/>
            <a:ext cx="1015153" cy="321931"/>
          </a:xfrm>
          <a:prstGeom prst="rect">
            <a:avLst/>
          </a:prstGeom>
          <a:noFill/>
          <a:ln>
            <a:noFill/>
          </a:ln>
        </p:spPr>
      </p:pic>
      <p:pic>
        <p:nvPicPr>
          <p:cNvPr id="454" name="Google Shape;454;p48"/>
          <p:cNvPicPr preferRelativeResize="0"/>
          <p:nvPr/>
        </p:nvPicPr>
        <p:blipFill rotWithShape="1">
          <a:blip r:embed="rId4">
            <a:alphaModFix/>
          </a:blip>
          <a:srcRect b="0" l="0" r="0" t="0"/>
          <a:stretch/>
        </p:blipFill>
        <p:spPr>
          <a:xfrm>
            <a:off x="68515" y="4503284"/>
            <a:ext cx="528638" cy="496595"/>
          </a:xfrm>
          <a:prstGeom prst="rect">
            <a:avLst/>
          </a:prstGeom>
          <a:noFill/>
          <a:ln>
            <a:noFill/>
          </a:ln>
        </p:spPr>
      </p:pic>
      <p:sp>
        <p:nvSpPr>
          <p:cNvPr id="455" name="Google Shape;455;p48"/>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Impacts of C-19</a:t>
            </a:r>
            <a:endParaRPr>
              <a:latin typeface="Century Gothic"/>
              <a:ea typeface="Century Gothic"/>
              <a:cs typeface="Century Gothic"/>
              <a:sym typeface="Century Gothic"/>
            </a:endParaRPr>
          </a:p>
        </p:txBody>
      </p:sp>
      <p:sp>
        <p:nvSpPr>
          <p:cNvPr id="456" name="Google Shape;456;p48"/>
          <p:cNvSpPr txBox="1"/>
          <p:nvPr>
            <p:ph type="title"/>
          </p:nvPr>
        </p:nvSpPr>
        <p:spPr>
          <a:xfrm>
            <a:off x="224600"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Marked impacts on urban livelihoods in June, primarily </a:t>
            </a:r>
            <a:r>
              <a:rPr b="1" lang="en" sz="1700">
                <a:solidFill>
                  <a:schemeClr val="dk1"/>
                </a:solidFill>
                <a:latin typeface="Century Gothic"/>
                <a:ea typeface="Century Gothic"/>
                <a:cs typeface="Century Gothic"/>
                <a:sym typeface="Century Gothic"/>
              </a:rPr>
              <a:t>caused</a:t>
            </a:r>
            <a:r>
              <a:rPr b="1" lang="en" sz="1700">
                <a:solidFill>
                  <a:schemeClr val="dk1"/>
                </a:solidFill>
                <a:latin typeface="Century Gothic"/>
                <a:ea typeface="Century Gothic"/>
                <a:cs typeface="Century Gothic"/>
                <a:sym typeface="Century Gothic"/>
              </a:rPr>
              <a:t> by movement restrictions</a:t>
            </a:r>
            <a:endParaRPr b="1" sz="1700">
              <a:latin typeface="Century Gothic"/>
              <a:ea typeface="Century Gothic"/>
              <a:cs typeface="Century Gothic"/>
              <a:sym typeface="Century Gothic"/>
            </a:endParaRPr>
          </a:p>
        </p:txBody>
      </p:sp>
      <p:sp>
        <p:nvSpPr>
          <p:cNvPr id="457" name="Google Shape;457;p48"/>
          <p:cNvSpPr txBox="1"/>
          <p:nvPr/>
        </p:nvSpPr>
        <p:spPr>
          <a:xfrm>
            <a:off x="597150" y="1427950"/>
            <a:ext cx="7279200" cy="15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Calibri"/>
                <a:ea typeface="Calibri"/>
                <a:cs typeface="Calibri"/>
                <a:sym typeface="Calibri"/>
              </a:rPr>
              <a:t>Three ways C19 affected the livelihoods and food security of savings groups:</a:t>
            </a:r>
            <a:endParaRPr u="sng">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1 Limited opportunities to engage in </a:t>
            </a:r>
            <a:r>
              <a:rPr b="1" i="1" lang="en">
                <a:solidFill>
                  <a:srgbClr val="980000"/>
                </a:solidFill>
                <a:latin typeface="Calibri"/>
                <a:ea typeface="Calibri"/>
                <a:cs typeface="Calibri"/>
                <a:sym typeface="Calibri"/>
              </a:rPr>
              <a:t>daily casual work</a:t>
            </a:r>
            <a:endParaRPr b="1" i="1">
              <a:solidFill>
                <a:srgbClr val="980000"/>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2 </a:t>
            </a:r>
            <a:r>
              <a:rPr b="1" i="1" lang="en">
                <a:solidFill>
                  <a:srgbClr val="980000"/>
                </a:solidFill>
                <a:latin typeface="Calibri"/>
                <a:ea typeface="Calibri"/>
                <a:cs typeface="Calibri"/>
                <a:sym typeface="Calibri"/>
              </a:rPr>
              <a:t>Small businesses</a:t>
            </a:r>
            <a:r>
              <a:rPr lang="en">
                <a:latin typeface="Calibri"/>
                <a:ea typeface="Calibri"/>
                <a:cs typeface="Calibri"/>
                <a:sym typeface="Calibri"/>
              </a:rPr>
              <a:t> affected by lack of purchasing power and movement </a:t>
            </a:r>
            <a:r>
              <a:rPr lang="en">
                <a:latin typeface="Calibri"/>
                <a:ea typeface="Calibri"/>
                <a:cs typeface="Calibri"/>
                <a:sym typeface="Calibri"/>
              </a:rPr>
              <a:t>restrictions</a:t>
            </a:r>
            <a:r>
              <a:rPr lang="en">
                <a:latin typeface="Calibri"/>
                <a:ea typeface="Calibri"/>
                <a:cs typeface="Calibri"/>
                <a:sym typeface="Calibri"/>
              </a:rPr>
              <a:t> (tea selling on the side of the road)</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3 Intensified use of </a:t>
            </a:r>
            <a:r>
              <a:rPr b="1" i="1" lang="en">
                <a:solidFill>
                  <a:srgbClr val="980000"/>
                </a:solidFill>
                <a:latin typeface="Calibri"/>
                <a:ea typeface="Calibri"/>
                <a:cs typeface="Calibri"/>
                <a:sym typeface="Calibri"/>
              </a:rPr>
              <a:t>negative coping mechanisms </a:t>
            </a:r>
            <a:r>
              <a:rPr lang="en">
                <a:solidFill>
                  <a:schemeClr val="dk1"/>
                </a:solidFill>
                <a:latin typeface="Calibri"/>
                <a:ea typeface="Calibri"/>
                <a:cs typeface="Calibri"/>
                <a:sym typeface="Calibri"/>
              </a:rPr>
              <a:t>(reducing the # of meals, portion sizes, selling household assets, sending children off to work became common)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458" name="Google Shape;458;p48"/>
          <p:cNvSpPr txBox="1"/>
          <p:nvPr/>
        </p:nvSpPr>
        <p:spPr>
          <a:xfrm>
            <a:off x="2809525" y="4022850"/>
            <a:ext cx="3302400" cy="3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Based on 12 FGDs in CWW SHG areas in June 2020</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9"/>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65" name="Google Shape;465;p49"/>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66" name="Google Shape;466;p49"/>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467" name="Google Shape;467;p49"/>
          <p:cNvPicPr preferRelativeResize="0"/>
          <p:nvPr/>
        </p:nvPicPr>
        <p:blipFill rotWithShape="1">
          <a:blip r:embed="rId3">
            <a:alphaModFix/>
          </a:blip>
          <a:srcRect b="0" l="0" r="0" t="0"/>
          <a:stretch/>
        </p:blipFill>
        <p:spPr>
          <a:xfrm>
            <a:off x="856072" y="4503260"/>
            <a:ext cx="1015153" cy="321931"/>
          </a:xfrm>
          <a:prstGeom prst="rect">
            <a:avLst/>
          </a:prstGeom>
          <a:noFill/>
          <a:ln>
            <a:noFill/>
          </a:ln>
        </p:spPr>
      </p:pic>
      <p:pic>
        <p:nvPicPr>
          <p:cNvPr id="468" name="Google Shape;468;p49"/>
          <p:cNvPicPr preferRelativeResize="0"/>
          <p:nvPr/>
        </p:nvPicPr>
        <p:blipFill rotWithShape="1">
          <a:blip r:embed="rId4">
            <a:alphaModFix/>
          </a:blip>
          <a:srcRect b="0" l="0" r="0" t="0"/>
          <a:stretch/>
        </p:blipFill>
        <p:spPr>
          <a:xfrm>
            <a:off x="68515" y="4503284"/>
            <a:ext cx="528638" cy="496595"/>
          </a:xfrm>
          <a:prstGeom prst="rect">
            <a:avLst/>
          </a:prstGeom>
          <a:noFill/>
          <a:ln>
            <a:noFill/>
          </a:ln>
        </p:spPr>
      </p:pic>
      <p:sp>
        <p:nvSpPr>
          <p:cNvPr id="469" name="Google Shape;469;p49"/>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Impacts of C-19</a:t>
            </a:r>
            <a:endParaRPr>
              <a:latin typeface="Century Gothic"/>
              <a:ea typeface="Century Gothic"/>
              <a:cs typeface="Century Gothic"/>
              <a:sym typeface="Century Gothic"/>
            </a:endParaRPr>
          </a:p>
        </p:txBody>
      </p:sp>
      <p:sp>
        <p:nvSpPr>
          <p:cNvPr id="470" name="Google Shape;470;p49"/>
          <p:cNvSpPr txBox="1"/>
          <p:nvPr>
            <p:ph type="title"/>
          </p:nvPr>
        </p:nvSpPr>
        <p:spPr>
          <a:xfrm>
            <a:off x="224600"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C19 had direct impacts on group performance and dynamics</a:t>
            </a:r>
            <a:endParaRPr b="1" sz="1700">
              <a:latin typeface="Century Gothic"/>
              <a:ea typeface="Century Gothic"/>
              <a:cs typeface="Century Gothic"/>
              <a:sym typeface="Century Gothic"/>
            </a:endParaRPr>
          </a:p>
        </p:txBody>
      </p:sp>
      <p:sp>
        <p:nvSpPr>
          <p:cNvPr id="471" name="Google Shape;471;p49"/>
          <p:cNvSpPr txBox="1"/>
          <p:nvPr/>
        </p:nvSpPr>
        <p:spPr>
          <a:xfrm>
            <a:off x="669600" y="1225075"/>
            <a:ext cx="3978600" cy="30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Calibri"/>
                <a:ea typeface="Calibri"/>
                <a:cs typeface="Calibri"/>
                <a:sym typeface="Calibri"/>
              </a:rPr>
              <a:t>Main ways negative impacts manifested include</a:t>
            </a:r>
            <a:endParaRPr u="sng">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1 </a:t>
            </a:r>
            <a:r>
              <a:rPr lang="en">
                <a:latin typeface="Calibri"/>
                <a:ea typeface="Calibri"/>
                <a:cs typeface="Calibri"/>
                <a:sym typeface="Calibri"/>
              </a:rPr>
              <a:t> </a:t>
            </a:r>
            <a:r>
              <a:rPr b="1" i="1" lang="en">
                <a:solidFill>
                  <a:srgbClr val="980000"/>
                </a:solidFill>
                <a:latin typeface="Calibri"/>
                <a:ea typeface="Calibri"/>
                <a:cs typeface="Calibri"/>
                <a:sym typeface="Calibri"/>
              </a:rPr>
              <a:t>Less frequent interactions</a:t>
            </a:r>
            <a:r>
              <a:rPr lang="en">
                <a:latin typeface="Calibri"/>
                <a:ea typeface="Calibri"/>
                <a:cs typeface="Calibri"/>
                <a:sym typeface="Calibri"/>
              </a:rPr>
              <a:t> and </a:t>
            </a:r>
            <a:r>
              <a:rPr lang="en">
                <a:solidFill>
                  <a:schemeClr val="dk1"/>
                </a:solidFill>
                <a:latin typeface="Calibri"/>
                <a:ea typeface="Calibri"/>
                <a:cs typeface="Calibri"/>
                <a:sym typeface="Calibri"/>
              </a:rPr>
              <a:t>meetings and</a:t>
            </a:r>
            <a:r>
              <a:rPr lang="en">
                <a:latin typeface="Calibri"/>
                <a:ea typeface="Calibri"/>
                <a:cs typeface="Calibri"/>
                <a:sym typeface="Calibri"/>
              </a:rPr>
              <a:t> with fewer participants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2 </a:t>
            </a:r>
            <a:r>
              <a:rPr lang="en">
                <a:solidFill>
                  <a:schemeClr val="dk1"/>
                </a:solidFill>
                <a:latin typeface="Calibri"/>
                <a:ea typeface="Calibri"/>
                <a:cs typeface="Calibri"/>
                <a:sym typeface="Calibri"/>
              </a:rPr>
              <a:t>Intensified fear of </a:t>
            </a:r>
            <a:r>
              <a:rPr b="1" i="1" lang="en">
                <a:solidFill>
                  <a:srgbClr val="980000"/>
                </a:solidFill>
                <a:latin typeface="Calibri"/>
                <a:ea typeface="Calibri"/>
                <a:cs typeface="Calibri"/>
                <a:sym typeface="Calibri"/>
              </a:rPr>
              <a:t>not being able to pay back</a:t>
            </a:r>
            <a:r>
              <a:rPr lang="en">
                <a:solidFill>
                  <a:schemeClr val="dk1"/>
                </a:solidFill>
                <a:latin typeface="Calibri"/>
                <a:ea typeface="Calibri"/>
                <a:cs typeface="Calibri"/>
                <a:sym typeface="Calibri"/>
              </a:rPr>
              <a:t> the requested loan</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
                <a:solidFill>
                  <a:schemeClr val="dk1"/>
                </a:solidFill>
                <a:latin typeface="Calibri"/>
                <a:ea typeface="Calibri"/>
                <a:cs typeface="Calibri"/>
                <a:sym typeface="Calibri"/>
              </a:rPr>
              <a:t>3 </a:t>
            </a:r>
            <a:r>
              <a:rPr lang="en">
                <a:latin typeface="Calibri"/>
                <a:ea typeface="Calibri"/>
                <a:cs typeface="Calibri"/>
                <a:sym typeface="Calibri"/>
              </a:rPr>
              <a:t>Increased number of</a:t>
            </a:r>
            <a:r>
              <a:rPr b="1" i="1" lang="en">
                <a:solidFill>
                  <a:srgbClr val="980000"/>
                </a:solidFill>
                <a:latin typeface="Calibri"/>
                <a:ea typeface="Calibri"/>
                <a:cs typeface="Calibri"/>
                <a:sym typeface="Calibri"/>
              </a:rPr>
              <a:t> borrowing requests</a:t>
            </a:r>
            <a:r>
              <a:rPr lang="en">
                <a:latin typeface="Calibri"/>
                <a:ea typeface="Calibri"/>
                <a:cs typeface="Calibri"/>
                <a:sym typeface="Calibri"/>
              </a:rPr>
              <a:t> to support basic needs, compromising the group’s ability to invest in IGA</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4</a:t>
            </a:r>
            <a:r>
              <a:rPr lang="en">
                <a:solidFill>
                  <a:schemeClr val="dk1"/>
                </a:solidFill>
                <a:latin typeface="Calibri"/>
                <a:ea typeface="Calibri"/>
                <a:cs typeface="Calibri"/>
                <a:sym typeface="Calibri"/>
              </a:rPr>
              <a:t> </a:t>
            </a:r>
            <a:r>
              <a:rPr b="1" i="1" lang="en">
                <a:solidFill>
                  <a:srgbClr val="980000"/>
                </a:solidFill>
                <a:latin typeface="Calibri"/>
                <a:ea typeface="Calibri"/>
                <a:cs typeface="Calibri"/>
                <a:sym typeface="Calibri"/>
              </a:rPr>
              <a:t>Reduced group cohesion</a:t>
            </a:r>
            <a:r>
              <a:rPr lang="en">
                <a:solidFill>
                  <a:schemeClr val="dk1"/>
                </a:solidFill>
                <a:latin typeface="Calibri"/>
                <a:ea typeface="Calibri"/>
                <a:cs typeface="Calibri"/>
                <a:sym typeface="Calibri"/>
              </a:rPr>
              <a:t> and sense of belonging</a:t>
            </a:r>
            <a:endParaRPr>
              <a:latin typeface="Calibri"/>
              <a:ea typeface="Calibri"/>
              <a:cs typeface="Calibri"/>
              <a:sym typeface="Calibri"/>
            </a:endParaRPr>
          </a:p>
        </p:txBody>
      </p:sp>
      <p:sp>
        <p:nvSpPr>
          <p:cNvPr id="472" name="Google Shape;472;p49"/>
          <p:cNvSpPr txBox="1"/>
          <p:nvPr/>
        </p:nvSpPr>
        <p:spPr>
          <a:xfrm>
            <a:off x="2582175" y="4503275"/>
            <a:ext cx="3302400" cy="3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Based on </a:t>
            </a:r>
            <a:r>
              <a:rPr lang="en">
                <a:latin typeface="Calibri"/>
                <a:ea typeface="Calibri"/>
                <a:cs typeface="Calibri"/>
                <a:sym typeface="Calibri"/>
              </a:rPr>
              <a:t>12 FGDs in CWW SHG areas in June 2020</a:t>
            </a:r>
            <a:endParaRPr>
              <a:latin typeface="Calibri"/>
              <a:ea typeface="Calibri"/>
              <a:cs typeface="Calibri"/>
              <a:sym typeface="Calibri"/>
            </a:endParaRPr>
          </a:p>
        </p:txBody>
      </p:sp>
      <p:sp>
        <p:nvSpPr>
          <p:cNvPr id="473" name="Google Shape;473;p49"/>
          <p:cNvSpPr/>
          <p:nvPr/>
        </p:nvSpPr>
        <p:spPr>
          <a:xfrm>
            <a:off x="5431103" y="1760800"/>
            <a:ext cx="2626200" cy="194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Request</a:t>
            </a:r>
            <a:r>
              <a:rPr lang="en"/>
              <a:t> interview notes from CWW and insert supporting quotes from FGD participants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Discuss with CWW whether the impacts were felt more in urban areas or in rural locations as well</a:t>
            </a:r>
            <a:endParaRPr/>
          </a:p>
        </p:txBody>
      </p:sp>
      <p:cxnSp>
        <p:nvCxnSpPr>
          <p:cNvPr id="474" name="Google Shape;474;p49"/>
          <p:cNvCxnSpPr/>
          <p:nvPr/>
        </p:nvCxnSpPr>
        <p:spPr>
          <a:xfrm>
            <a:off x="4780488" y="1505775"/>
            <a:ext cx="1500" cy="2874000"/>
          </a:xfrm>
          <a:prstGeom prst="straightConnector1">
            <a:avLst/>
          </a:prstGeom>
          <a:noFill/>
          <a:ln cap="flat" cmpd="sng" w="9525">
            <a:solidFill>
              <a:schemeClr val="dk2"/>
            </a:solidFill>
            <a:prstDash val="lgDash"/>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0"/>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81" name="Google Shape;481;p50"/>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82" name="Google Shape;482;p50"/>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483" name="Google Shape;483;p50"/>
          <p:cNvPicPr preferRelativeResize="0"/>
          <p:nvPr/>
        </p:nvPicPr>
        <p:blipFill rotWithShape="1">
          <a:blip r:embed="rId3">
            <a:alphaModFix/>
          </a:blip>
          <a:srcRect b="0" l="0" r="0" t="0"/>
          <a:stretch/>
        </p:blipFill>
        <p:spPr>
          <a:xfrm>
            <a:off x="856072" y="4590610"/>
            <a:ext cx="1015153" cy="321931"/>
          </a:xfrm>
          <a:prstGeom prst="rect">
            <a:avLst/>
          </a:prstGeom>
          <a:noFill/>
          <a:ln>
            <a:noFill/>
          </a:ln>
        </p:spPr>
      </p:pic>
      <p:pic>
        <p:nvPicPr>
          <p:cNvPr id="484" name="Google Shape;484;p50"/>
          <p:cNvPicPr preferRelativeResize="0"/>
          <p:nvPr/>
        </p:nvPicPr>
        <p:blipFill rotWithShape="1">
          <a:blip r:embed="rId4">
            <a:alphaModFix/>
          </a:blip>
          <a:srcRect b="0" l="0" r="0" t="0"/>
          <a:stretch/>
        </p:blipFill>
        <p:spPr>
          <a:xfrm>
            <a:off x="68515" y="4503284"/>
            <a:ext cx="528638" cy="496595"/>
          </a:xfrm>
          <a:prstGeom prst="rect">
            <a:avLst/>
          </a:prstGeom>
          <a:noFill/>
          <a:ln>
            <a:noFill/>
          </a:ln>
        </p:spPr>
      </p:pic>
      <p:sp>
        <p:nvSpPr>
          <p:cNvPr id="485" name="Google Shape;485;p50"/>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Household-level benefits</a:t>
            </a:r>
            <a:endParaRPr>
              <a:latin typeface="Century Gothic"/>
              <a:ea typeface="Century Gothic"/>
              <a:cs typeface="Century Gothic"/>
              <a:sym typeface="Century Gothic"/>
            </a:endParaRPr>
          </a:p>
        </p:txBody>
      </p:sp>
      <p:sp>
        <p:nvSpPr>
          <p:cNvPr id="486" name="Google Shape;486;p50"/>
          <p:cNvSpPr txBox="1"/>
          <p:nvPr>
            <p:ph type="title"/>
          </p:nvPr>
        </p:nvSpPr>
        <p:spPr>
          <a:xfrm>
            <a:off x="224600"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Participants of SGHs value self-empowerment more than in VSLAs</a:t>
            </a:r>
            <a:endParaRPr b="1" sz="1700">
              <a:latin typeface="Century Gothic"/>
              <a:ea typeface="Century Gothic"/>
              <a:cs typeface="Century Gothic"/>
              <a:sym typeface="Century Gothic"/>
            </a:endParaRPr>
          </a:p>
        </p:txBody>
      </p:sp>
      <p:sp>
        <p:nvSpPr>
          <p:cNvPr id="487" name="Google Shape;487;p50"/>
          <p:cNvSpPr txBox="1"/>
          <p:nvPr/>
        </p:nvSpPr>
        <p:spPr>
          <a:xfrm>
            <a:off x="646700" y="1139400"/>
            <a:ext cx="35424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alibri"/>
                <a:ea typeface="Calibri"/>
                <a:cs typeface="Calibri"/>
                <a:sym typeface="Calibri"/>
              </a:rPr>
              <a:t>E</a:t>
            </a:r>
            <a:r>
              <a:rPr lang="en">
                <a:solidFill>
                  <a:schemeClr val="dk1"/>
                </a:solidFill>
                <a:latin typeface="Calibri"/>
                <a:ea typeface="Calibri"/>
                <a:cs typeface="Calibri"/>
                <a:sym typeface="Calibri"/>
              </a:rPr>
              <a:t>mpowerment propelled about one third of SHGs to join </a:t>
            </a:r>
            <a:r>
              <a:rPr lang="en">
                <a:latin typeface="Calibri"/>
                <a:ea typeface="Calibri"/>
                <a:cs typeface="Calibri"/>
                <a:sym typeface="Calibri"/>
              </a:rPr>
              <a:t>the group</a:t>
            </a:r>
            <a:r>
              <a:rPr lang="en">
                <a:latin typeface="Calibri"/>
                <a:ea typeface="Calibri"/>
                <a:cs typeface="Calibri"/>
                <a:sym typeface="Calibri"/>
              </a:rPr>
              <a:t> </a:t>
            </a:r>
            <a:endParaRPr>
              <a:latin typeface="Calibri"/>
              <a:ea typeface="Calibri"/>
              <a:cs typeface="Calibri"/>
              <a:sym typeface="Calibri"/>
            </a:endParaRPr>
          </a:p>
        </p:txBody>
      </p:sp>
      <p:cxnSp>
        <p:nvCxnSpPr>
          <p:cNvPr id="488" name="Google Shape;488;p50"/>
          <p:cNvCxnSpPr/>
          <p:nvPr/>
        </p:nvCxnSpPr>
        <p:spPr>
          <a:xfrm>
            <a:off x="4518050" y="1109500"/>
            <a:ext cx="900" cy="3476700"/>
          </a:xfrm>
          <a:prstGeom prst="straightConnector1">
            <a:avLst/>
          </a:prstGeom>
          <a:noFill/>
          <a:ln cap="flat" cmpd="sng" w="9525">
            <a:solidFill>
              <a:schemeClr val="dk2"/>
            </a:solidFill>
            <a:prstDash val="lgDash"/>
            <a:round/>
            <a:headEnd len="med" w="med" type="none"/>
            <a:tailEnd len="med" w="med" type="none"/>
          </a:ln>
        </p:spPr>
      </p:cxnSp>
      <p:sp>
        <p:nvSpPr>
          <p:cNvPr id="489" name="Google Shape;489;p50"/>
          <p:cNvSpPr txBox="1"/>
          <p:nvPr/>
        </p:nvSpPr>
        <p:spPr>
          <a:xfrm>
            <a:off x="4755475" y="1065450"/>
            <a:ext cx="39510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This reasoning was much more common in urban areas</a:t>
            </a:r>
            <a:endParaRPr>
              <a:latin typeface="Calibri"/>
              <a:ea typeface="Calibri"/>
              <a:cs typeface="Calibri"/>
              <a:sym typeface="Calibri"/>
            </a:endParaRPr>
          </a:p>
        </p:txBody>
      </p:sp>
      <p:pic>
        <p:nvPicPr>
          <p:cNvPr id="490" name="Google Shape;490;p50"/>
          <p:cNvPicPr preferRelativeResize="0"/>
          <p:nvPr/>
        </p:nvPicPr>
        <p:blipFill>
          <a:blip r:embed="rId5">
            <a:alphaModFix/>
          </a:blip>
          <a:stretch>
            <a:fillRect/>
          </a:stretch>
        </p:blipFill>
        <p:spPr>
          <a:xfrm>
            <a:off x="502375" y="1953988"/>
            <a:ext cx="3950999" cy="2231205"/>
          </a:xfrm>
          <a:prstGeom prst="rect">
            <a:avLst/>
          </a:prstGeom>
          <a:noFill/>
          <a:ln>
            <a:noFill/>
          </a:ln>
        </p:spPr>
      </p:pic>
      <p:pic>
        <p:nvPicPr>
          <p:cNvPr id="491" name="Google Shape;491;p50"/>
          <p:cNvPicPr preferRelativeResize="0"/>
          <p:nvPr/>
        </p:nvPicPr>
        <p:blipFill>
          <a:blip r:embed="rId6">
            <a:alphaModFix/>
          </a:blip>
          <a:stretch>
            <a:fillRect/>
          </a:stretch>
        </p:blipFill>
        <p:spPr>
          <a:xfrm>
            <a:off x="4578725" y="1887982"/>
            <a:ext cx="4067901" cy="22972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1"/>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98" name="Google Shape;498;p51"/>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99" name="Google Shape;499;p51"/>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500" name="Google Shape;500;p51"/>
          <p:cNvPicPr preferRelativeResize="0"/>
          <p:nvPr/>
        </p:nvPicPr>
        <p:blipFill rotWithShape="1">
          <a:blip r:embed="rId3">
            <a:alphaModFix/>
          </a:blip>
          <a:srcRect b="0" l="0" r="0" t="0"/>
          <a:stretch/>
        </p:blipFill>
        <p:spPr>
          <a:xfrm>
            <a:off x="856072" y="4661585"/>
            <a:ext cx="1015153" cy="321931"/>
          </a:xfrm>
          <a:prstGeom prst="rect">
            <a:avLst/>
          </a:prstGeom>
          <a:noFill/>
          <a:ln>
            <a:noFill/>
          </a:ln>
        </p:spPr>
      </p:pic>
      <p:pic>
        <p:nvPicPr>
          <p:cNvPr id="501" name="Google Shape;501;p51"/>
          <p:cNvPicPr preferRelativeResize="0"/>
          <p:nvPr/>
        </p:nvPicPr>
        <p:blipFill rotWithShape="1">
          <a:blip r:embed="rId4">
            <a:alphaModFix/>
          </a:blip>
          <a:srcRect b="0" l="0" r="0" t="0"/>
          <a:stretch/>
        </p:blipFill>
        <p:spPr>
          <a:xfrm>
            <a:off x="68515" y="4503284"/>
            <a:ext cx="528638" cy="496595"/>
          </a:xfrm>
          <a:prstGeom prst="rect">
            <a:avLst/>
          </a:prstGeom>
          <a:noFill/>
          <a:ln>
            <a:noFill/>
          </a:ln>
        </p:spPr>
      </p:pic>
      <p:sp>
        <p:nvSpPr>
          <p:cNvPr id="502" name="Google Shape;502;p51"/>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Female empowerment</a:t>
            </a:r>
            <a:endParaRPr>
              <a:latin typeface="Century Gothic"/>
              <a:ea typeface="Century Gothic"/>
              <a:cs typeface="Century Gothic"/>
              <a:sym typeface="Century Gothic"/>
            </a:endParaRPr>
          </a:p>
        </p:txBody>
      </p:sp>
      <p:cxnSp>
        <p:nvCxnSpPr>
          <p:cNvPr id="503" name="Google Shape;503;p51"/>
          <p:cNvCxnSpPr/>
          <p:nvPr/>
        </p:nvCxnSpPr>
        <p:spPr>
          <a:xfrm>
            <a:off x="4518050" y="1109500"/>
            <a:ext cx="900" cy="3476700"/>
          </a:xfrm>
          <a:prstGeom prst="straightConnector1">
            <a:avLst/>
          </a:prstGeom>
          <a:noFill/>
          <a:ln cap="flat" cmpd="sng" w="9525">
            <a:solidFill>
              <a:schemeClr val="dk2"/>
            </a:solidFill>
            <a:prstDash val="lgDash"/>
            <a:round/>
            <a:headEnd len="med" w="med" type="none"/>
            <a:tailEnd len="med" w="med" type="none"/>
          </a:ln>
        </p:spPr>
      </p:cxnSp>
      <p:sp>
        <p:nvSpPr>
          <p:cNvPr id="504" name="Google Shape;504;p51"/>
          <p:cNvSpPr txBox="1"/>
          <p:nvPr>
            <p:ph type="title"/>
          </p:nvPr>
        </p:nvSpPr>
        <p:spPr>
          <a:xfrm>
            <a:off x="389725"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However, when looking at the </a:t>
            </a:r>
            <a:r>
              <a:rPr b="1" lang="en" sz="1700">
                <a:solidFill>
                  <a:schemeClr val="dk1"/>
                </a:solidFill>
                <a:latin typeface="Century Gothic"/>
                <a:ea typeface="Century Gothic"/>
                <a:cs typeface="Century Gothic"/>
                <a:sym typeface="Century Gothic"/>
              </a:rPr>
              <a:t>perception</a:t>
            </a:r>
            <a:r>
              <a:rPr b="1" lang="en" sz="1700">
                <a:solidFill>
                  <a:schemeClr val="dk1"/>
                </a:solidFill>
                <a:latin typeface="Century Gothic"/>
                <a:ea typeface="Century Gothic"/>
                <a:cs typeface="Century Gothic"/>
                <a:sym typeface="Century Gothic"/>
              </a:rPr>
              <a:t> of female members, b</a:t>
            </a:r>
            <a:r>
              <a:rPr b="1" lang="en" sz="1700">
                <a:solidFill>
                  <a:schemeClr val="dk1"/>
                </a:solidFill>
                <a:latin typeface="Century Gothic"/>
                <a:ea typeface="Century Gothic"/>
                <a:cs typeface="Century Gothic"/>
                <a:sym typeface="Century Gothic"/>
              </a:rPr>
              <a:t>oth VSLAs and SHGs seem to perform well</a:t>
            </a:r>
            <a:endParaRPr b="1" sz="1700">
              <a:latin typeface="Century Gothic"/>
              <a:ea typeface="Century Gothic"/>
              <a:cs typeface="Century Gothic"/>
              <a:sym typeface="Century Gothic"/>
            </a:endParaRPr>
          </a:p>
        </p:txBody>
      </p:sp>
      <p:pic>
        <p:nvPicPr>
          <p:cNvPr id="505" name="Google Shape;505;p51"/>
          <p:cNvPicPr preferRelativeResize="0"/>
          <p:nvPr/>
        </p:nvPicPr>
        <p:blipFill>
          <a:blip r:embed="rId5">
            <a:alphaModFix/>
          </a:blip>
          <a:stretch>
            <a:fillRect/>
          </a:stretch>
        </p:blipFill>
        <p:spPr>
          <a:xfrm>
            <a:off x="536550" y="1574663"/>
            <a:ext cx="3882649" cy="2473068"/>
          </a:xfrm>
          <a:prstGeom prst="rect">
            <a:avLst/>
          </a:prstGeom>
          <a:noFill/>
          <a:ln>
            <a:noFill/>
          </a:ln>
        </p:spPr>
      </p:pic>
      <p:pic>
        <p:nvPicPr>
          <p:cNvPr id="506" name="Google Shape;506;p51"/>
          <p:cNvPicPr preferRelativeResize="0"/>
          <p:nvPr/>
        </p:nvPicPr>
        <p:blipFill>
          <a:blip r:embed="rId6">
            <a:alphaModFix/>
          </a:blip>
          <a:stretch>
            <a:fillRect/>
          </a:stretch>
        </p:blipFill>
        <p:spPr>
          <a:xfrm>
            <a:off x="4671350" y="1574675"/>
            <a:ext cx="3882645" cy="24730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2"/>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3" name="Google Shape;513;p52"/>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4" name="Google Shape;514;p52"/>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515" name="Google Shape;515;p52"/>
          <p:cNvPicPr preferRelativeResize="0"/>
          <p:nvPr/>
        </p:nvPicPr>
        <p:blipFill rotWithShape="1">
          <a:blip r:embed="rId3">
            <a:alphaModFix/>
          </a:blip>
          <a:srcRect b="0" l="0" r="0" t="0"/>
          <a:stretch/>
        </p:blipFill>
        <p:spPr>
          <a:xfrm>
            <a:off x="856072" y="4677935"/>
            <a:ext cx="1015153" cy="321931"/>
          </a:xfrm>
          <a:prstGeom prst="rect">
            <a:avLst/>
          </a:prstGeom>
          <a:noFill/>
          <a:ln>
            <a:noFill/>
          </a:ln>
        </p:spPr>
      </p:pic>
      <p:pic>
        <p:nvPicPr>
          <p:cNvPr id="516" name="Google Shape;516;p52"/>
          <p:cNvPicPr preferRelativeResize="0"/>
          <p:nvPr/>
        </p:nvPicPr>
        <p:blipFill rotWithShape="1">
          <a:blip r:embed="rId4">
            <a:alphaModFix/>
          </a:blip>
          <a:srcRect b="0" l="0" r="0" t="0"/>
          <a:stretch/>
        </p:blipFill>
        <p:spPr>
          <a:xfrm>
            <a:off x="118065" y="4590609"/>
            <a:ext cx="528638" cy="496595"/>
          </a:xfrm>
          <a:prstGeom prst="rect">
            <a:avLst/>
          </a:prstGeom>
          <a:noFill/>
          <a:ln>
            <a:noFill/>
          </a:ln>
        </p:spPr>
      </p:pic>
      <p:sp>
        <p:nvSpPr>
          <p:cNvPr id="517" name="Google Shape;517;p52"/>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Group Performance</a:t>
            </a:r>
            <a:endParaRPr>
              <a:latin typeface="Century Gothic"/>
              <a:ea typeface="Century Gothic"/>
              <a:cs typeface="Century Gothic"/>
              <a:sym typeface="Century Gothic"/>
            </a:endParaRPr>
          </a:p>
        </p:txBody>
      </p:sp>
      <p:sp>
        <p:nvSpPr>
          <p:cNvPr id="518" name="Google Shape;518;p52"/>
          <p:cNvSpPr txBox="1"/>
          <p:nvPr>
            <p:ph type="title"/>
          </p:nvPr>
        </p:nvSpPr>
        <p:spPr>
          <a:xfrm>
            <a:off x="224600"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SHGs meet more frequently on average, when the C19 situations allows</a:t>
            </a:r>
            <a:endParaRPr b="1" sz="1700">
              <a:latin typeface="Century Gothic"/>
              <a:ea typeface="Century Gothic"/>
              <a:cs typeface="Century Gothic"/>
              <a:sym typeface="Century Gothic"/>
            </a:endParaRPr>
          </a:p>
        </p:txBody>
      </p:sp>
      <p:sp>
        <p:nvSpPr>
          <p:cNvPr id="519" name="Google Shape;519;p52"/>
          <p:cNvSpPr txBox="1"/>
          <p:nvPr/>
        </p:nvSpPr>
        <p:spPr>
          <a:xfrm>
            <a:off x="646700" y="1139400"/>
            <a:ext cx="35424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alibri"/>
                <a:ea typeface="Calibri"/>
                <a:cs typeface="Calibri"/>
                <a:sym typeface="Calibri"/>
              </a:rPr>
              <a:t>8 in 10 SHG participants reported meeting up every week</a:t>
            </a:r>
            <a:endParaRPr>
              <a:latin typeface="Calibri"/>
              <a:ea typeface="Calibri"/>
              <a:cs typeface="Calibri"/>
              <a:sym typeface="Calibri"/>
            </a:endParaRPr>
          </a:p>
        </p:txBody>
      </p:sp>
      <p:cxnSp>
        <p:nvCxnSpPr>
          <p:cNvPr id="520" name="Google Shape;520;p52"/>
          <p:cNvCxnSpPr/>
          <p:nvPr/>
        </p:nvCxnSpPr>
        <p:spPr>
          <a:xfrm>
            <a:off x="4518050" y="1109500"/>
            <a:ext cx="900" cy="3476700"/>
          </a:xfrm>
          <a:prstGeom prst="straightConnector1">
            <a:avLst/>
          </a:prstGeom>
          <a:noFill/>
          <a:ln cap="flat" cmpd="sng" w="9525">
            <a:solidFill>
              <a:schemeClr val="dk2"/>
            </a:solidFill>
            <a:prstDash val="lgDash"/>
            <a:round/>
            <a:headEnd len="med" w="med" type="none"/>
            <a:tailEnd len="med" w="med" type="none"/>
          </a:ln>
        </p:spPr>
      </p:cxnSp>
      <p:sp>
        <p:nvSpPr>
          <p:cNvPr id="521" name="Google Shape;521;p52"/>
          <p:cNvSpPr txBox="1"/>
          <p:nvPr/>
        </p:nvSpPr>
        <p:spPr>
          <a:xfrm>
            <a:off x="4755475" y="1065450"/>
            <a:ext cx="39510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But a small share of VSLA also gather weekly</a:t>
            </a:r>
            <a:endParaRPr>
              <a:latin typeface="Calibri"/>
              <a:ea typeface="Calibri"/>
              <a:cs typeface="Calibri"/>
              <a:sym typeface="Calibri"/>
            </a:endParaRPr>
          </a:p>
        </p:txBody>
      </p:sp>
      <p:pic>
        <p:nvPicPr>
          <p:cNvPr id="522" name="Google Shape;522;p52"/>
          <p:cNvPicPr preferRelativeResize="0"/>
          <p:nvPr/>
        </p:nvPicPr>
        <p:blipFill>
          <a:blip r:embed="rId5">
            <a:alphaModFix/>
          </a:blip>
          <a:stretch>
            <a:fillRect/>
          </a:stretch>
        </p:blipFill>
        <p:spPr>
          <a:xfrm>
            <a:off x="590100" y="1788300"/>
            <a:ext cx="3775551" cy="2404840"/>
          </a:xfrm>
          <a:prstGeom prst="rect">
            <a:avLst/>
          </a:prstGeom>
          <a:noFill/>
          <a:ln>
            <a:noFill/>
          </a:ln>
        </p:spPr>
      </p:pic>
      <p:pic>
        <p:nvPicPr>
          <p:cNvPr id="523" name="Google Shape;523;p52"/>
          <p:cNvPicPr preferRelativeResize="0"/>
          <p:nvPr/>
        </p:nvPicPr>
        <p:blipFill>
          <a:blip r:embed="rId6">
            <a:alphaModFix/>
          </a:blip>
          <a:stretch>
            <a:fillRect/>
          </a:stretch>
        </p:blipFill>
        <p:spPr>
          <a:xfrm>
            <a:off x="4671350" y="1754200"/>
            <a:ext cx="3882645" cy="2473054"/>
          </a:xfrm>
          <a:prstGeom prst="rect">
            <a:avLst/>
          </a:prstGeom>
          <a:noFill/>
          <a:ln cap="flat" cmpd="sng" w="9525">
            <a:solidFill>
              <a:srgbClr val="44546A"/>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3"/>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30" name="Google Shape;530;p53"/>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31" name="Google Shape;531;p53"/>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532" name="Google Shape;532;p53"/>
          <p:cNvPicPr preferRelativeResize="0"/>
          <p:nvPr/>
        </p:nvPicPr>
        <p:blipFill rotWithShape="1">
          <a:blip r:embed="rId3">
            <a:alphaModFix/>
          </a:blip>
          <a:srcRect b="0" l="0" r="0" t="0"/>
          <a:stretch/>
        </p:blipFill>
        <p:spPr>
          <a:xfrm>
            <a:off x="646697" y="4673535"/>
            <a:ext cx="1015153" cy="321931"/>
          </a:xfrm>
          <a:prstGeom prst="rect">
            <a:avLst/>
          </a:prstGeom>
          <a:noFill/>
          <a:ln>
            <a:noFill/>
          </a:ln>
        </p:spPr>
      </p:pic>
      <p:pic>
        <p:nvPicPr>
          <p:cNvPr id="533" name="Google Shape;533;p53"/>
          <p:cNvPicPr preferRelativeResize="0"/>
          <p:nvPr/>
        </p:nvPicPr>
        <p:blipFill rotWithShape="1">
          <a:blip r:embed="rId4">
            <a:alphaModFix/>
          </a:blip>
          <a:srcRect b="0" l="0" r="0" t="0"/>
          <a:stretch/>
        </p:blipFill>
        <p:spPr>
          <a:xfrm>
            <a:off x="-10" y="4586209"/>
            <a:ext cx="528638" cy="496595"/>
          </a:xfrm>
          <a:prstGeom prst="rect">
            <a:avLst/>
          </a:prstGeom>
          <a:noFill/>
          <a:ln>
            <a:noFill/>
          </a:ln>
        </p:spPr>
      </p:pic>
      <p:sp>
        <p:nvSpPr>
          <p:cNvPr id="534" name="Google Shape;534;p53"/>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Household-level benefits</a:t>
            </a:r>
            <a:endParaRPr>
              <a:latin typeface="Century Gothic"/>
              <a:ea typeface="Century Gothic"/>
              <a:cs typeface="Century Gothic"/>
              <a:sym typeface="Century Gothic"/>
            </a:endParaRPr>
          </a:p>
        </p:txBody>
      </p:sp>
      <p:sp>
        <p:nvSpPr>
          <p:cNvPr id="535" name="Google Shape;535;p53"/>
          <p:cNvSpPr txBox="1"/>
          <p:nvPr>
            <p:ph type="title"/>
          </p:nvPr>
        </p:nvSpPr>
        <p:spPr>
          <a:xfrm>
            <a:off x="389725"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More capacity to save in Jilaal with less savings made during Deyr (findings need further unpacking)</a:t>
            </a:r>
            <a:endParaRPr b="1" sz="1700">
              <a:latin typeface="Century Gothic"/>
              <a:ea typeface="Century Gothic"/>
              <a:cs typeface="Century Gothic"/>
              <a:sym typeface="Century Gothic"/>
            </a:endParaRPr>
          </a:p>
        </p:txBody>
      </p:sp>
      <p:sp>
        <p:nvSpPr>
          <p:cNvPr id="536" name="Google Shape;536;p53"/>
          <p:cNvSpPr txBox="1"/>
          <p:nvPr/>
        </p:nvSpPr>
        <p:spPr>
          <a:xfrm>
            <a:off x="646700" y="1139400"/>
            <a:ext cx="35424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alibri"/>
                <a:ea typeface="Calibri"/>
                <a:cs typeface="Calibri"/>
                <a:sym typeface="Calibri"/>
              </a:rPr>
              <a:t>One in ten indicated to </a:t>
            </a:r>
            <a:r>
              <a:rPr lang="en">
                <a:solidFill>
                  <a:schemeClr val="dk1"/>
                </a:solidFill>
                <a:latin typeface="Calibri"/>
                <a:ea typeface="Calibri"/>
                <a:cs typeface="Calibri"/>
                <a:sym typeface="Calibri"/>
              </a:rPr>
              <a:t>save</a:t>
            </a:r>
            <a:r>
              <a:rPr lang="en">
                <a:solidFill>
                  <a:schemeClr val="dk1"/>
                </a:solidFill>
                <a:latin typeface="Calibri"/>
                <a:ea typeface="Calibri"/>
                <a:cs typeface="Calibri"/>
                <a:sym typeface="Calibri"/>
              </a:rPr>
              <a:t> more Jilaal</a:t>
            </a:r>
            <a:endParaRPr>
              <a:latin typeface="Calibri"/>
              <a:ea typeface="Calibri"/>
              <a:cs typeface="Calibri"/>
              <a:sym typeface="Calibri"/>
            </a:endParaRPr>
          </a:p>
        </p:txBody>
      </p:sp>
      <p:cxnSp>
        <p:nvCxnSpPr>
          <p:cNvPr id="537" name="Google Shape;537;p53"/>
          <p:cNvCxnSpPr/>
          <p:nvPr/>
        </p:nvCxnSpPr>
        <p:spPr>
          <a:xfrm>
            <a:off x="4518050" y="1109500"/>
            <a:ext cx="900" cy="3476700"/>
          </a:xfrm>
          <a:prstGeom prst="straightConnector1">
            <a:avLst/>
          </a:prstGeom>
          <a:noFill/>
          <a:ln cap="flat" cmpd="sng" w="9525">
            <a:solidFill>
              <a:schemeClr val="dk2"/>
            </a:solidFill>
            <a:prstDash val="lgDash"/>
            <a:round/>
            <a:headEnd len="med" w="med" type="none"/>
            <a:tailEnd len="med" w="med" type="none"/>
          </a:ln>
        </p:spPr>
      </p:cxnSp>
      <p:sp>
        <p:nvSpPr>
          <p:cNvPr id="538" name="Google Shape;538;p53"/>
          <p:cNvSpPr txBox="1"/>
          <p:nvPr/>
        </p:nvSpPr>
        <p:spPr>
          <a:xfrm>
            <a:off x="4847900" y="1172225"/>
            <a:ext cx="35424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alibri"/>
                <a:ea typeface="Calibri"/>
                <a:cs typeface="Calibri"/>
                <a:sym typeface="Calibri"/>
              </a:rPr>
              <a:t>Deyr is commonly cited as the time of the year when members report saving less</a:t>
            </a:r>
            <a:endParaRPr>
              <a:latin typeface="Calibri"/>
              <a:ea typeface="Calibri"/>
              <a:cs typeface="Calibri"/>
              <a:sym typeface="Calibri"/>
            </a:endParaRPr>
          </a:p>
        </p:txBody>
      </p:sp>
      <p:pic>
        <p:nvPicPr>
          <p:cNvPr id="539" name="Google Shape;539;p53"/>
          <p:cNvPicPr preferRelativeResize="0"/>
          <p:nvPr/>
        </p:nvPicPr>
        <p:blipFill>
          <a:blip r:embed="rId5">
            <a:alphaModFix/>
          </a:blip>
          <a:stretch>
            <a:fillRect/>
          </a:stretch>
        </p:blipFill>
        <p:spPr>
          <a:xfrm>
            <a:off x="590100" y="1807413"/>
            <a:ext cx="3775551" cy="2404840"/>
          </a:xfrm>
          <a:prstGeom prst="rect">
            <a:avLst/>
          </a:prstGeom>
          <a:noFill/>
          <a:ln cap="flat" cmpd="sng" w="9525">
            <a:solidFill>
              <a:srgbClr val="44546A"/>
            </a:solidFill>
            <a:prstDash val="solid"/>
            <a:round/>
            <a:headEnd len="sm" w="sm" type="none"/>
            <a:tailEnd len="sm" w="sm" type="none"/>
          </a:ln>
        </p:spPr>
      </p:pic>
      <p:pic>
        <p:nvPicPr>
          <p:cNvPr id="540" name="Google Shape;540;p53"/>
          <p:cNvPicPr preferRelativeResize="0"/>
          <p:nvPr/>
        </p:nvPicPr>
        <p:blipFill>
          <a:blip r:embed="rId6">
            <a:alphaModFix/>
          </a:blip>
          <a:stretch>
            <a:fillRect/>
          </a:stretch>
        </p:blipFill>
        <p:spPr>
          <a:xfrm>
            <a:off x="4671350" y="1821125"/>
            <a:ext cx="3882645" cy="2473054"/>
          </a:xfrm>
          <a:prstGeom prst="rect">
            <a:avLst/>
          </a:prstGeom>
          <a:noFill/>
          <a:ln cap="flat" cmpd="sng" w="9525">
            <a:solidFill>
              <a:srgbClr val="44546A"/>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47" name="Google Shape;147;p27"/>
          <p:cNvSpPr txBox="1"/>
          <p:nvPr/>
        </p:nvSpPr>
        <p:spPr>
          <a:xfrm>
            <a:off x="645706" y="1256362"/>
            <a:ext cx="7960500" cy="3153300"/>
          </a:xfrm>
          <a:prstGeom prst="rect">
            <a:avLst/>
          </a:prstGeom>
          <a:noFill/>
          <a:ln>
            <a:noFill/>
          </a:ln>
          <a:effectLst>
            <a:outerShdw blurRad="149987" algn="ctr" dir="8460000" dist="250190">
              <a:srgbClr val="000000">
                <a:alpha val="27840"/>
              </a:srgbClr>
            </a:outerShdw>
          </a:effectLst>
        </p:spPr>
        <p:txBody>
          <a:bodyPr anchorCtr="0" anchor="t" bIns="34275" lIns="68575" spcFirstLastPara="1" rIns="68575" wrap="square" tIns="34275">
            <a:noAutofit/>
          </a:bodyPr>
          <a:lstStyle/>
          <a:p>
            <a:pPr indent="0" lvl="1" marL="342900" marR="0" rtl="0" algn="l">
              <a:lnSpc>
                <a:spcPct val="150000"/>
              </a:lnSpc>
              <a:spcBef>
                <a:spcPts val="400"/>
              </a:spcBef>
              <a:spcAft>
                <a:spcPts val="0"/>
              </a:spcAft>
              <a:buNone/>
            </a:pPr>
            <a:r>
              <a:t/>
            </a:r>
            <a:endParaRPr i="1" sz="1200">
              <a:solidFill>
                <a:schemeClr val="dk1"/>
              </a:solidFill>
              <a:latin typeface="Century Gothic"/>
              <a:ea typeface="Century Gothic"/>
              <a:cs typeface="Century Gothic"/>
              <a:sym typeface="Century Gothic"/>
            </a:endParaRPr>
          </a:p>
          <a:p>
            <a:pPr indent="-114300" lvl="1" marL="558800" marR="0" rtl="0" algn="l">
              <a:lnSpc>
                <a:spcPct val="150000"/>
              </a:lnSpc>
              <a:spcBef>
                <a:spcPts val="400"/>
              </a:spcBef>
              <a:spcAft>
                <a:spcPts val="0"/>
              </a:spcAft>
              <a:buClr>
                <a:schemeClr val="dk1"/>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pic>
        <p:nvPicPr>
          <p:cNvPr id="148" name="Google Shape;148;p27"/>
          <p:cNvPicPr preferRelativeResize="0"/>
          <p:nvPr/>
        </p:nvPicPr>
        <p:blipFill rotWithShape="1">
          <a:blip r:embed="rId3">
            <a:alphaModFix/>
          </a:blip>
          <a:srcRect b="0" l="0" r="0" t="0"/>
          <a:stretch/>
        </p:blipFill>
        <p:spPr>
          <a:xfrm>
            <a:off x="777241" y="4609703"/>
            <a:ext cx="1015153" cy="321931"/>
          </a:xfrm>
          <a:prstGeom prst="rect">
            <a:avLst/>
          </a:prstGeom>
          <a:noFill/>
          <a:ln>
            <a:noFill/>
          </a:ln>
        </p:spPr>
      </p:pic>
      <p:pic>
        <p:nvPicPr>
          <p:cNvPr id="149" name="Google Shape;149;p27"/>
          <p:cNvPicPr preferRelativeResize="0"/>
          <p:nvPr/>
        </p:nvPicPr>
        <p:blipFill>
          <a:blip r:embed="rId4">
            <a:alphaModFix/>
          </a:blip>
          <a:stretch>
            <a:fillRect/>
          </a:stretch>
        </p:blipFill>
        <p:spPr>
          <a:xfrm>
            <a:off x="0" y="5023"/>
            <a:ext cx="9144000" cy="5133464"/>
          </a:xfrm>
          <a:prstGeom prst="rect">
            <a:avLst/>
          </a:prstGeom>
          <a:noFill/>
          <a:ln>
            <a:noFill/>
          </a:ln>
        </p:spPr>
      </p:pic>
      <p:sp>
        <p:nvSpPr>
          <p:cNvPr id="150" name="Google Shape;150;p27"/>
          <p:cNvSpPr txBox="1"/>
          <p:nvPr/>
        </p:nvSpPr>
        <p:spPr>
          <a:xfrm>
            <a:off x="6149400" y="4316025"/>
            <a:ext cx="292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Calibri"/>
                <a:ea typeface="Calibri"/>
                <a:cs typeface="Calibri"/>
                <a:sym typeface="Calibri"/>
              </a:rPr>
              <a:t>Self-Help Group Participants in Karaan District, Mogadishu, Somalia (2020)</a:t>
            </a:r>
            <a:endParaRPr>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54"/>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47" name="Google Shape;547;p54"/>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48" name="Google Shape;548;p54"/>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549" name="Google Shape;549;p54"/>
          <p:cNvPicPr preferRelativeResize="0"/>
          <p:nvPr/>
        </p:nvPicPr>
        <p:blipFill rotWithShape="1">
          <a:blip r:embed="rId3">
            <a:alphaModFix/>
          </a:blip>
          <a:srcRect b="0" l="0" r="0" t="0"/>
          <a:stretch/>
        </p:blipFill>
        <p:spPr>
          <a:xfrm>
            <a:off x="646697" y="4673535"/>
            <a:ext cx="1015153" cy="321931"/>
          </a:xfrm>
          <a:prstGeom prst="rect">
            <a:avLst/>
          </a:prstGeom>
          <a:noFill/>
          <a:ln>
            <a:noFill/>
          </a:ln>
        </p:spPr>
      </p:pic>
      <p:pic>
        <p:nvPicPr>
          <p:cNvPr id="550" name="Google Shape;550;p54"/>
          <p:cNvPicPr preferRelativeResize="0"/>
          <p:nvPr/>
        </p:nvPicPr>
        <p:blipFill rotWithShape="1">
          <a:blip r:embed="rId4">
            <a:alphaModFix/>
          </a:blip>
          <a:srcRect b="0" l="0" r="0" t="0"/>
          <a:stretch/>
        </p:blipFill>
        <p:spPr>
          <a:xfrm>
            <a:off x="-10" y="4586209"/>
            <a:ext cx="528638" cy="496595"/>
          </a:xfrm>
          <a:prstGeom prst="rect">
            <a:avLst/>
          </a:prstGeom>
          <a:noFill/>
          <a:ln>
            <a:noFill/>
          </a:ln>
        </p:spPr>
      </p:pic>
      <p:sp>
        <p:nvSpPr>
          <p:cNvPr id="551" name="Google Shape;551;p54"/>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Household-level benefits</a:t>
            </a:r>
            <a:endParaRPr>
              <a:latin typeface="Century Gothic"/>
              <a:ea typeface="Century Gothic"/>
              <a:cs typeface="Century Gothic"/>
              <a:sym typeface="Century Gothic"/>
            </a:endParaRPr>
          </a:p>
        </p:txBody>
      </p:sp>
      <p:sp>
        <p:nvSpPr>
          <p:cNvPr id="552" name="Google Shape;552;p54"/>
          <p:cNvSpPr txBox="1"/>
          <p:nvPr>
            <p:ph type="title"/>
          </p:nvPr>
        </p:nvSpPr>
        <p:spPr>
          <a:xfrm>
            <a:off x="389725"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Increased savings capacity are primarily linked to increased income</a:t>
            </a:r>
            <a:endParaRPr b="1" sz="1700">
              <a:latin typeface="Century Gothic"/>
              <a:ea typeface="Century Gothic"/>
              <a:cs typeface="Century Gothic"/>
              <a:sym typeface="Century Gothic"/>
            </a:endParaRPr>
          </a:p>
        </p:txBody>
      </p:sp>
      <p:sp>
        <p:nvSpPr>
          <p:cNvPr id="553" name="Google Shape;553;p54"/>
          <p:cNvSpPr txBox="1"/>
          <p:nvPr/>
        </p:nvSpPr>
        <p:spPr>
          <a:xfrm>
            <a:off x="741775" y="960825"/>
            <a:ext cx="75828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Other factors </a:t>
            </a:r>
            <a:r>
              <a:rPr lang="en">
                <a:solidFill>
                  <a:schemeClr val="dk1"/>
                </a:solidFill>
                <a:latin typeface="Calibri"/>
                <a:ea typeface="Calibri"/>
                <a:cs typeface="Calibri"/>
                <a:sym typeface="Calibri"/>
              </a:rPr>
              <a:t>influencing</a:t>
            </a:r>
            <a:r>
              <a:rPr lang="en">
                <a:solidFill>
                  <a:schemeClr val="dk1"/>
                </a:solidFill>
                <a:latin typeface="Calibri"/>
                <a:ea typeface="Calibri"/>
                <a:cs typeface="Calibri"/>
                <a:sym typeface="Calibri"/>
              </a:rPr>
              <a:t> savings capacities involve stable food prices, good harvest, increasing livestock prices, market access and limited shock exposure</a:t>
            </a:r>
            <a:endParaRPr>
              <a:latin typeface="Calibri"/>
              <a:ea typeface="Calibri"/>
              <a:cs typeface="Calibri"/>
              <a:sym typeface="Calibri"/>
            </a:endParaRPr>
          </a:p>
        </p:txBody>
      </p:sp>
      <p:pic>
        <p:nvPicPr>
          <p:cNvPr id="554" name="Google Shape;554;p54"/>
          <p:cNvPicPr preferRelativeResize="0"/>
          <p:nvPr/>
        </p:nvPicPr>
        <p:blipFill>
          <a:blip r:embed="rId5">
            <a:alphaModFix/>
          </a:blip>
          <a:stretch>
            <a:fillRect/>
          </a:stretch>
        </p:blipFill>
        <p:spPr>
          <a:xfrm>
            <a:off x="1661850" y="1614100"/>
            <a:ext cx="6330647" cy="3381375"/>
          </a:xfrm>
          <a:prstGeom prst="rect">
            <a:avLst/>
          </a:prstGeom>
          <a:noFill/>
          <a:ln cap="flat" cmpd="sng" w="9525">
            <a:solidFill>
              <a:srgbClr val="44546A"/>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5"/>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61" name="Google Shape;561;p55"/>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62" name="Google Shape;562;p55"/>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563" name="Google Shape;563;p55"/>
          <p:cNvPicPr preferRelativeResize="0"/>
          <p:nvPr/>
        </p:nvPicPr>
        <p:blipFill rotWithShape="1">
          <a:blip r:embed="rId3">
            <a:alphaModFix/>
          </a:blip>
          <a:srcRect b="0" l="0" r="0" t="0"/>
          <a:stretch/>
        </p:blipFill>
        <p:spPr>
          <a:xfrm>
            <a:off x="646697" y="4673535"/>
            <a:ext cx="1015153" cy="321931"/>
          </a:xfrm>
          <a:prstGeom prst="rect">
            <a:avLst/>
          </a:prstGeom>
          <a:noFill/>
          <a:ln>
            <a:noFill/>
          </a:ln>
        </p:spPr>
      </p:pic>
      <p:pic>
        <p:nvPicPr>
          <p:cNvPr id="564" name="Google Shape;564;p55"/>
          <p:cNvPicPr preferRelativeResize="0"/>
          <p:nvPr/>
        </p:nvPicPr>
        <p:blipFill rotWithShape="1">
          <a:blip r:embed="rId4">
            <a:alphaModFix/>
          </a:blip>
          <a:srcRect b="0" l="0" r="0" t="0"/>
          <a:stretch/>
        </p:blipFill>
        <p:spPr>
          <a:xfrm>
            <a:off x="-10" y="4586209"/>
            <a:ext cx="528638" cy="496595"/>
          </a:xfrm>
          <a:prstGeom prst="rect">
            <a:avLst/>
          </a:prstGeom>
          <a:noFill/>
          <a:ln>
            <a:noFill/>
          </a:ln>
        </p:spPr>
      </p:pic>
      <p:sp>
        <p:nvSpPr>
          <p:cNvPr id="565" name="Google Shape;565;p55"/>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Household-level benefits</a:t>
            </a:r>
            <a:endParaRPr>
              <a:latin typeface="Century Gothic"/>
              <a:ea typeface="Century Gothic"/>
              <a:cs typeface="Century Gothic"/>
              <a:sym typeface="Century Gothic"/>
            </a:endParaRPr>
          </a:p>
        </p:txBody>
      </p:sp>
      <p:sp>
        <p:nvSpPr>
          <p:cNvPr id="566" name="Google Shape;566;p55"/>
          <p:cNvSpPr txBox="1"/>
          <p:nvPr>
            <p:ph type="title"/>
          </p:nvPr>
        </p:nvSpPr>
        <p:spPr>
          <a:xfrm>
            <a:off x="261775" y="385575"/>
            <a:ext cx="7875000" cy="8763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Reduced productivity </a:t>
            </a:r>
            <a:r>
              <a:rPr b="1" lang="en" sz="1700">
                <a:solidFill>
                  <a:schemeClr val="dk1"/>
                </a:solidFill>
                <a:latin typeface="Century Gothic"/>
                <a:ea typeface="Century Gothic"/>
                <a:cs typeface="Century Gothic"/>
                <a:sym typeface="Century Gothic"/>
              </a:rPr>
              <a:t>caused</a:t>
            </a:r>
            <a:r>
              <a:rPr b="1" lang="en" sz="1700">
                <a:solidFill>
                  <a:schemeClr val="dk1"/>
                </a:solidFill>
                <a:latin typeface="Century Gothic"/>
                <a:ea typeface="Century Gothic"/>
                <a:cs typeface="Century Gothic"/>
                <a:sym typeface="Century Gothic"/>
              </a:rPr>
              <a:t> by environment factors is one of the primary reasons for decreased savings capacities</a:t>
            </a:r>
            <a:endParaRPr b="1" sz="1700">
              <a:latin typeface="Century Gothic"/>
              <a:ea typeface="Century Gothic"/>
              <a:cs typeface="Century Gothic"/>
              <a:sym typeface="Century Gothic"/>
            </a:endParaRPr>
          </a:p>
        </p:txBody>
      </p:sp>
      <p:sp>
        <p:nvSpPr>
          <p:cNvPr id="567" name="Google Shape;567;p55"/>
          <p:cNvSpPr txBox="1"/>
          <p:nvPr/>
        </p:nvSpPr>
        <p:spPr>
          <a:xfrm>
            <a:off x="741775" y="960825"/>
            <a:ext cx="75828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568" name="Google Shape;568;p55"/>
          <p:cNvPicPr preferRelativeResize="0"/>
          <p:nvPr/>
        </p:nvPicPr>
        <p:blipFill>
          <a:blip r:embed="rId5">
            <a:alphaModFix/>
          </a:blip>
          <a:stretch>
            <a:fillRect/>
          </a:stretch>
        </p:blipFill>
        <p:spPr>
          <a:xfrm>
            <a:off x="1252825" y="1261875"/>
            <a:ext cx="6330647" cy="3381375"/>
          </a:xfrm>
          <a:prstGeom prst="rect">
            <a:avLst/>
          </a:prstGeom>
          <a:noFill/>
          <a:ln cap="flat" cmpd="sng" w="9525">
            <a:solidFill>
              <a:srgbClr val="44546A"/>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6"/>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75" name="Google Shape;575;p56"/>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76" name="Google Shape;576;p56"/>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577" name="Google Shape;577;p56"/>
          <p:cNvPicPr preferRelativeResize="0"/>
          <p:nvPr/>
        </p:nvPicPr>
        <p:blipFill rotWithShape="1">
          <a:blip r:embed="rId3">
            <a:alphaModFix/>
          </a:blip>
          <a:srcRect b="0" l="0" r="0" t="0"/>
          <a:stretch/>
        </p:blipFill>
        <p:spPr>
          <a:xfrm>
            <a:off x="771072" y="4709360"/>
            <a:ext cx="1015153" cy="321931"/>
          </a:xfrm>
          <a:prstGeom prst="rect">
            <a:avLst/>
          </a:prstGeom>
          <a:noFill/>
          <a:ln>
            <a:noFill/>
          </a:ln>
        </p:spPr>
      </p:pic>
      <p:pic>
        <p:nvPicPr>
          <p:cNvPr id="578" name="Google Shape;578;p56"/>
          <p:cNvPicPr preferRelativeResize="0"/>
          <p:nvPr/>
        </p:nvPicPr>
        <p:blipFill rotWithShape="1">
          <a:blip r:embed="rId4">
            <a:alphaModFix/>
          </a:blip>
          <a:srcRect b="0" l="0" r="0" t="0"/>
          <a:stretch/>
        </p:blipFill>
        <p:spPr>
          <a:xfrm>
            <a:off x="68515" y="4503284"/>
            <a:ext cx="528638" cy="496595"/>
          </a:xfrm>
          <a:prstGeom prst="rect">
            <a:avLst/>
          </a:prstGeom>
          <a:noFill/>
          <a:ln>
            <a:noFill/>
          </a:ln>
        </p:spPr>
      </p:pic>
      <p:sp>
        <p:nvSpPr>
          <p:cNvPr id="579" name="Google Shape;579;p56"/>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Household-level benefits</a:t>
            </a:r>
            <a:endParaRPr>
              <a:latin typeface="Century Gothic"/>
              <a:ea typeface="Century Gothic"/>
              <a:cs typeface="Century Gothic"/>
              <a:sym typeface="Century Gothic"/>
            </a:endParaRPr>
          </a:p>
        </p:txBody>
      </p:sp>
      <p:sp>
        <p:nvSpPr>
          <p:cNvPr id="580" name="Google Shape;580;p56"/>
          <p:cNvSpPr txBox="1"/>
          <p:nvPr>
            <p:ph type="title"/>
          </p:nvPr>
        </p:nvSpPr>
        <p:spPr>
          <a:xfrm>
            <a:off x="389725"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VSLAs tend to give out more loans to its Members </a:t>
            </a:r>
            <a:endParaRPr b="1" sz="1700">
              <a:latin typeface="Century Gothic"/>
              <a:ea typeface="Century Gothic"/>
              <a:cs typeface="Century Gothic"/>
              <a:sym typeface="Century Gothic"/>
            </a:endParaRPr>
          </a:p>
        </p:txBody>
      </p:sp>
      <p:sp>
        <p:nvSpPr>
          <p:cNvPr id="581" name="Google Shape;581;p56"/>
          <p:cNvSpPr txBox="1"/>
          <p:nvPr/>
        </p:nvSpPr>
        <p:spPr>
          <a:xfrm>
            <a:off x="771075" y="1139400"/>
            <a:ext cx="35424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More than half of VSLA respondents said their group gave out loans </a:t>
            </a:r>
            <a:endParaRPr>
              <a:latin typeface="Calibri"/>
              <a:ea typeface="Calibri"/>
              <a:cs typeface="Calibri"/>
              <a:sym typeface="Calibri"/>
            </a:endParaRPr>
          </a:p>
        </p:txBody>
      </p:sp>
      <p:sp>
        <p:nvSpPr>
          <p:cNvPr id="582" name="Google Shape;582;p56"/>
          <p:cNvSpPr txBox="1"/>
          <p:nvPr/>
        </p:nvSpPr>
        <p:spPr>
          <a:xfrm>
            <a:off x="4646850" y="1109500"/>
            <a:ext cx="35424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Group </a:t>
            </a:r>
            <a:r>
              <a:rPr lang="en">
                <a:solidFill>
                  <a:schemeClr val="dk1"/>
                </a:solidFill>
                <a:latin typeface="Calibri"/>
                <a:ea typeface="Calibri"/>
                <a:cs typeface="Calibri"/>
                <a:sym typeface="Calibri"/>
              </a:rPr>
              <a:t>loans</a:t>
            </a:r>
            <a:r>
              <a:rPr lang="en">
                <a:solidFill>
                  <a:schemeClr val="dk1"/>
                </a:solidFill>
                <a:latin typeface="Calibri"/>
                <a:ea typeface="Calibri"/>
                <a:cs typeface="Calibri"/>
                <a:sym typeface="Calibri"/>
              </a:rPr>
              <a:t> are more prevalent in rural areas</a:t>
            </a:r>
            <a:endParaRPr>
              <a:latin typeface="Calibri"/>
              <a:ea typeface="Calibri"/>
              <a:cs typeface="Calibri"/>
              <a:sym typeface="Calibri"/>
            </a:endParaRPr>
          </a:p>
        </p:txBody>
      </p:sp>
      <p:cxnSp>
        <p:nvCxnSpPr>
          <p:cNvPr id="583" name="Google Shape;583;p56"/>
          <p:cNvCxnSpPr/>
          <p:nvPr/>
        </p:nvCxnSpPr>
        <p:spPr>
          <a:xfrm>
            <a:off x="4518050" y="1109500"/>
            <a:ext cx="900" cy="3476700"/>
          </a:xfrm>
          <a:prstGeom prst="straightConnector1">
            <a:avLst/>
          </a:prstGeom>
          <a:noFill/>
          <a:ln cap="flat" cmpd="sng" w="9525">
            <a:solidFill>
              <a:schemeClr val="dk2"/>
            </a:solidFill>
            <a:prstDash val="lgDash"/>
            <a:round/>
            <a:headEnd len="med" w="med" type="none"/>
            <a:tailEnd len="med" w="med" type="none"/>
          </a:ln>
        </p:spPr>
      </p:cxnSp>
      <p:pic>
        <p:nvPicPr>
          <p:cNvPr id="584" name="Google Shape;584;p56"/>
          <p:cNvPicPr preferRelativeResize="0"/>
          <p:nvPr/>
        </p:nvPicPr>
        <p:blipFill>
          <a:blip r:embed="rId5">
            <a:alphaModFix/>
          </a:blip>
          <a:stretch>
            <a:fillRect/>
          </a:stretch>
        </p:blipFill>
        <p:spPr>
          <a:xfrm>
            <a:off x="839952" y="1780375"/>
            <a:ext cx="3448189" cy="2768660"/>
          </a:xfrm>
          <a:prstGeom prst="rect">
            <a:avLst/>
          </a:prstGeom>
          <a:noFill/>
          <a:ln cap="flat" cmpd="sng" w="9525">
            <a:solidFill>
              <a:srgbClr val="44546A"/>
            </a:solidFill>
            <a:prstDash val="solid"/>
            <a:round/>
            <a:headEnd len="sm" w="sm" type="none"/>
            <a:tailEnd len="sm" w="sm" type="none"/>
          </a:ln>
        </p:spPr>
      </p:pic>
      <p:pic>
        <p:nvPicPr>
          <p:cNvPr id="585" name="Google Shape;585;p56"/>
          <p:cNvPicPr preferRelativeResize="0"/>
          <p:nvPr/>
        </p:nvPicPr>
        <p:blipFill>
          <a:blip r:embed="rId6">
            <a:alphaModFix/>
          </a:blip>
          <a:stretch>
            <a:fillRect/>
          </a:stretch>
        </p:blipFill>
        <p:spPr>
          <a:xfrm>
            <a:off x="4761750" y="1750475"/>
            <a:ext cx="3542399" cy="2844303"/>
          </a:xfrm>
          <a:prstGeom prst="rect">
            <a:avLst/>
          </a:prstGeom>
          <a:noFill/>
          <a:ln cap="flat" cmpd="sng" w="9525">
            <a:solidFill>
              <a:srgbClr val="44546A"/>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7"/>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92" name="Google Shape;592;p57"/>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93" name="Google Shape;593;p57"/>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594" name="Google Shape;594;p57"/>
          <p:cNvPicPr preferRelativeResize="0"/>
          <p:nvPr/>
        </p:nvPicPr>
        <p:blipFill rotWithShape="1">
          <a:blip r:embed="rId3">
            <a:alphaModFix/>
          </a:blip>
          <a:srcRect b="0" l="0" r="0" t="0"/>
          <a:stretch/>
        </p:blipFill>
        <p:spPr>
          <a:xfrm>
            <a:off x="771072" y="4709360"/>
            <a:ext cx="1015153" cy="321931"/>
          </a:xfrm>
          <a:prstGeom prst="rect">
            <a:avLst/>
          </a:prstGeom>
          <a:noFill/>
          <a:ln>
            <a:noFill/>
          </a:ln>
        </p:spPr>
      </p:pic>
      <p:pic>
        <p:nvPicPr>
          <p:cNvPr id="595" name="Google Shape;595;p57"/>
          <p:cNvPicPr preferRelativeResize="0"/>
          <p:nvPr/>
        </p:nvPicPr>
        <p:blipFill rotWithShape="1">
          <a:blip r:embed="rId4">
            <a:alphaModFix/>
          </a:blip>
          <a:srcRect b="0" l="0" r="0" t="0"/>
          <a:stretch/>
        </p:blipFill>
        <p:spPr>
          <a:xfrm>
            <a:off x="68515" y="4622034"/>
            <a:ext cx="528638" cy="496595"/>
          </a:xfrm>
          <a:prstGeom prst="rect">
            <a:avLst/>
          </a:prstGeom>
          <a:noFill/>
          <a:ln>
            <a:noFill/>
          </a:ln>
        </p:spPr>
      </p:pic>
      <p:sp>
        <p:nvSpPr>
          <p:cNvPr id="596" name="Google Shape;596;p57"/>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Household-level benefits</a:t>
            </a:r>
            <a:endParaRPr>
              <a:latin typeface="Century Gothic"/>
              <a:ea typeface="Century Gothic"/>
              <a:cs typeface="Century Gothic"/>
              <a:sym typeface="Century Gothic"/>
            </a:endParaRPr>
          </a:p>
        </p:txBody>
      </p:sp>
      <p:sp>
        <p:nvSpPr>
          <p:cNvPr id="597" name="Google Shape;597;p57"/>
          <p:cNvSpPr txBox="1"/>
          <p:nvPr>
            <p:ph type="title"/>
          </p:nvPr>
        </p:nvSpPr>
        <p:spPr>
          <a:xfrm>
            <a:off x="435800" y="587150"/>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There is some significant variation across  districts. </a:t>
            </a:r>
            <a:r>
              <a:rPr b="1" lang="en" sz="1700">
                <a:solidFill>
                  <a:schemeClr val="dk1"/>
                </a:solidFill>
                <a:latin typeface="Century Gothic"/>
                <a:ea typeface="Century Gothic"/>
                <a:cs typeface="Century Gothic"/>
                <a:sym typeface="Century Gothic"/>
              </a:rPr>
              <a:t> </a:t>
            </a:r>
            <a:endParaRPr b="1" sz="1700">
              <a:latin typeface="Century Gothic"/>
              <a:ea typeface="Century Gothic"/>
              <a:cs typeface="Century Gothic"/>
              <a:sym typeface="Century Gothic"/>
            </a:endParaRPr>
          </a:p>
        </p:txBody>
      </p:sp>
      <p:graphicFrame>
        <p:nvGraphicFramePr>
          <p:cNvPr id="598" name="Google Shape;598;p57"/>
          <p:cNvGraphicFramePr/>
          <p:nvPr/>
        </p:nvGraphicFramePr>
        <p:xfrm>
          <a:off x="651875" y="1466963"/>
          <a:ext cx="3000000" cy="3000000"/>
        </p:xfrm>
        <a:graphic>
          <a:graphicData uri="http://schemas.openxmlformats.org/drawingml/2006/table">
            <a:tbl>
              <a:tblPr>
                <a:noFill/>
                <a:tableStyleId>{3069F0FF-BA55-4911-99E0-BE2D7B6B84E6}</a:tableStyleId>
              </a:tblPr>
              <a:tblGrid>
                <a:gridCol w="979975"/>
                <a:gridCol w="1204900"/>
                <a:gridCol w="996050"/>
                <a:gridCol w="996050"/>
                <a:gridCol w="963925"/>
              </a:tblGrid>
              <a:tr h="177675">
                <a:tc>
                  <a:txBody>
                    <a:bodyPr/>
                    <a:lstStyle/>
                    <a:p>
                      <a:pPr indent="0" lvl="0" marL="0" rtl="0" algn="l">
                        <a:spcBef>
                          <a:spcPts val="0"/>
                        </a:spcBef>
                        <a:spcAft>
                          <a:spcPts val="0"/>
                        </a:spcAft>
                        <a:buNone/>
                      </a:pPr>
                      <a:r>
                        <a:rPr b="1" lang="en" sz="1300"/>
                        <a:t>Type</a:t>
                      </a:r>
                      <a:endParaRPr b="1" sz="13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District</a:t>
                      </a:r>
                      <a:endParaRPr b="1" sz="13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Yes</a:t>
                      </a:r>
                      <a:endParaRPr b="1" sz="13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No</a:t>
                      </a:r>
                      <a:endParaRPr b="1" sz="13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300"/>
                        <a:t>Total</a:t>
                      </a:r>
                      <a:endParaRPr b="1" sz="13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4125">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SHG</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Belet-Hawa</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91.30%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8.70%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23</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3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VSLA</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Hudur</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74.40%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21.40%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117</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6025">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SHG</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Bardera</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70%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20%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20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605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SHG</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Wanlaweyn</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64%</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28%</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25</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3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VSLA</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Galkaayo</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56.40%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43.60%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55</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3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VSLA</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Wajid</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40%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48%</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25</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3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VSLA</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Elbarde</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35.30%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47.10%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17</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3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VSLA</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Kahda</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15.80%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79%</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38</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99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SHG</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Bondhere</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11.10%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9</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3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SHG</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Afgoye</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8%</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92%</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25</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3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SHG</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Borama</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7.70%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92.30%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39</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3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SHG</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Yaqshid</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7.10%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92.90%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14</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99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SHG</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Karaan</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36.40%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11</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99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SHG</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Wadajir</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100%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14</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300">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Total</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Century Gothic"/>
                          <a:ea typeface="Century Gothic"/>
                          <a:cs typeface="Century Gothic"/>
                          <a:sym typeface="Century Gothic"/>
                        </a:rPr>
                        <a:t>45.80%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46.80%</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432</a:t>
                      </a:r>
                      <a:endParaRPr sz="10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99" name="Google Shape;599;p57"/>
          <p:cNvSpPr txBox="1"/>
          <p:nvPr/>
        </p:nvSpPr>
        <p:spPr>
          <a:xfrm>
            <a:off x="1401675" y="1121750"/>
            <a:ext cx="4391100" cy="2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Calibri"/>
                <a:ea typeface="Calibri"/>
                <a:cs typeface="Calibri"/>
                <a:sym typeface="Calibri"/>
              </a:rPr>
              <a:t>Any loans offered by group?</a:t>
            </a:r>
            <a:endParaRPr b="1" sz="16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8"/>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06" name="Google Shape;606;p58"/>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07" name="Google Shape;607;p58"/>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608" name="Google Shape;608;p58"/>
          <p:cNvPicPr preferRelativeResize="0"/>
          <p:nvPr/>
        </p:nvPicPr>
        <p:blipFill rotWithShape="1">
          <a:blip r:embed="rId3">
            <a:alphaModFix/>
          </a:blip>
          <a:srcRect b="0" l="0" r="0" t="0"/>
          <a:stretch/>
        </p:blipFill>
        <p:spPr>
          <a:xfrm>
            <a:off x="771072" y="4616260"/>
            <a:ext cx="1015153" cy="321931"/>
          </a:xfrm>
          <a:prstGeom prst="rect">
            <a:avLst/>
          </a:prstGeom>
          <a:noFill/>
          <a:ln>
            <a:noFill/>
          </a:ln>
        </p:spPr>
      </p:pic>
      <p:pic>
        <p:nvPicPr>
          <p:cNvPr id="609" name="Google Shape;609;p58"/>
          <p:cNvPicPr preferRelativeResize="0"/>
          <p:nvPr/>
        </p:nvPicPr>
        <p:blipFill rotWithShape="1">
          <a:blip r:embed="rId4">
            <a:alphaModFix/>
          </a:blip>
          <a:srcRect b="0" l="0" r="0" t="0"/>
          <a:stretch/>
        </p:blipFill>
        <p:spPr>
          <a:xfrm>
            <a:off x="68515" y="4503284"/>
            <a:ext cx="528638" cy="496595"/>
          </a:xfrm>
          <a:prstGeom prst="rect">
            <a:avLst/>
          </a:prstGeom>
          <a:noFill/>
          <a:ln>
            <a:noFill/>
          </a:ln>
        </p:spPr>
      </p:pic>
      <p:sp>
        <p:nvSpPr>
          <p:cNvPr id="610" name="Google Shape;610;p58"/>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Household-level benefits</a:t>
            </a:r>
            <a:endParaRPr>
              <a:latin typeface="Century Gothic"/>
              <a:ea typeface="Century Gothic"/>
              <a:cs typeface="Century Gothic"/>
              <a:sym typeface="Century Gothic"/>
            </a:endParaRPr>
          </a:p>
        </p:txBody>
      </p:sp>
      <p:sp>
        <p:nvSpPr>
          <p:cNvPr id="611" name="Google Shape;611;p58"/>
          <p:cNvSpPr txBox="1"/>
          <p:nvPr>
            <p:ph type="title"/>
          </p:nvPr>
        </p:nvSpPr>
        <p:spPr>
          <a:xfrm>
            <a:off x="389725"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The majority of VSLA and SGH have high confidence that the borrowers will be able to pay back their loans to the group</a:t>
            </a:r>
            <a:endParaRPr b="1" sz="1700">
              <a:latin typeface="Century Gothic"/>
              <a:ea typeface="Century Gothic"/>
              <a:cs typeface="Century Gothic"/>
              <a:sym typeface="Century Gothic"/>
            </a:endParaRPr>
          </a:p>
        </p:txBody>
      </p:sp>
      <p:sp>
        <p:nvSpPr>
          <p:cNvPr id="612" name="Google Shape;612;p58"/>
          <p:cNvSpPr txBox="1"/>
          <p:nvPr/>
        </p:nvSpPr>
        <p:spPr>
          <a:xfrm>
            <a:off x="771075" y="1139400"/>
            <a:ext cx="35424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No variations between VSLAs and SHGs in group members’ confidence in others</a:t>
            </a:r>
            <a:endParaRPr>
              <a:latin typeface="Calibri"/>
              <a:ea typeface="Calibri"/>
              <a:cs typeface="Calibri"/>
              <a:sym typeface="Calibri"/>
            </a:endParaRPr>
          </a:p>
        </p:txBody>
      </p:sp>
      <p:sp>
        <p:nvSpPr>
          <p:cNvPr id="613" name="Google Shape;613;p58"/>
          <p:cNvSpPr txBox="1"/>
          <p:nvPr/>
        </p:nvSpPr>
        <p:spPr>
          <a:xfrm>
            <a:off x="4646850" y="960825"/>
            <a:ext cx="35424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Though, some </a:t>
            </a:r>
            <a:r>
              <a:rPr lang="en">
                <a:solidFill>
                  <a:schemeClr val="dk1"/>
                </a:solidFill>
                <a:latin typeface="Calibri"/>
                <a:ea typeface="Calibri"/>
                <a:cs typeface="Calibri"/>
                <a:sym typeface="Calibri"/>
              </a:rPr>
              <a:t>regional</a:t>
            </a:r>
            <a:r>
              <a:rPr lang="en">
                <a:solidFill>
                  <a:schemeClr val="dk1"/>
                </a:solidFill>
                <a:latin typeface="Calibri"/>
                <a:ea typeface="Calibri"/>
                <a:cs typeface="Calibri"/>
                <a:sym typeface="Calibri"/>
              </a:rPr>
              <a:t> variations exists</a:t>
            </a:r>
            <a:endParaRPr>
              <a:latin typeface="Calibri"/>
              <a:ea typeface="Calibri"/>
              <a:cs typeface="Calibri"/>
              <a:sym typeface="Calibri"/>
            </a:endParaRPr>
          </a:p>
        </p:txBody>
      </p:sp>
      <p:cxnSp>
        <p:nvCxnSpPr>
          <p:cNvPr id="614" name="Google Shape;614;p58"/>
          <p:cNvCxnSpPr/>
          <p:nvPr/>
        </p:nvCxnSpPr>
        <p:spPr>
          <a:xfrm>
            <a:off x="3988900" y="1109500"/>
            <a:ext cx="900" cy="3476700"/>
          </a:xfrm>
          <a:prstGeom prst="straightConnector1">
            <a:avLst/>
          </a:prstGeom>
          <a:noFill/>
          <a:ln cap="flat" cmpd="sng" w="9525">
            <a:solidFill>
              <a:schemeClr val="dk2"/>
            </a:solidFill>
            <a:prstDash val="lgDash"/>
            <a:round/>
            <a:headEnd len="med" w="med" type="none"/>
            <a:tailEnd len="med" w="med" type="none"/>
          </a:ln>
        </p:spPr>
      </p:cxnSp>
      <p:graphicFrame>
        <p:nvGraphicFramePr>
          <p:cNvPr id="615" name="Google Shape;615;p58"/>
          <p:cNvGraphicFramePr/>
          <p:nvPr/>
        </p:nvGraphicFramePr>
        <p:xfrm>
          <a:off x="6989650" y="1383550"/>
          <a:ext cx="3000000" cy="3000000"/>
        </p:xfrm>
        <a:graphic>
          <a:graphicData uri="http://schemas.openxmlformats.org/drawingml/2006/table">
            <a:tbl>
              <a:tblPr>
                <a:noFill/>
                <a:tableStyleId>{3069F0FF-BA55-4911-99E0-BE2D7B6B84E6}</a:tableStyleId>
              </a:tblPr>
              <a:tblGrid>
                <a:gridCol w="786750"/>
                <a:gridCol w="741250"/>
              </a:tblGrid>
              <a:tr h="334150">
                <a:tc>
                  <a:txBody>
                    <a:bodyPr/>
                    <a:lstStyle/>
                    <a:p>
                      <a:pPr indent="0" lvl="0" marL="0" rtl="0" algn="l">
                        <a:spcBef>
                          <a:spcPts val="0"/>
                        </a:spcBef>
                        <a:spcAft>
                          <a:spcPts val="0"/>
                        </a:spcAft>
                        <a:buNone/>
                      </a:pPr>
                      <a:r>
                        <a:rPr b="1" lang="en" sz="800">
                          <a:latin typeface="Century Gothic"/>
                          <a:ea typeface="Century Gothic"/>
                          <a:cs typeface="Century Gothic"/>
                          <a:sym typeface="Century Gothic"/>
                        </a:rPr>
                        <a:t>District</a:t>
                      </a:r>
                      <a:endParaRPr b="1"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800">
                          <a:latin typeface="Century Gothic"/>
                          <a:ea typeface="Century Gothic"/>
                          <a:cs typeface="Century Gothic"/>
                          <a:sym typeface="Century Gothic"/>
                        </a:rPr>
                        <a:t>Grouped mean</a:t>
                      </a:r>
                      <a:endParaRPr b="1"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Afgoye</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5.0</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Bardera</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5.0</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Borama</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5.0</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Yaqshid</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5.0</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Belet-Hawa</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5.0</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Elbarde</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4.8</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Hudur</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4.6</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Wanlaweyn</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4.4</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Galkaayo</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4.4</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Wajid</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4.3</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Bondhere</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4.0</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975">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Kahda</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800">
                          <a:latin typeface="Century Gothic"/>
                          <a:ea typeface="Century Gothic"/>
                          <a:cs typeface="Century Gothic"/>
                          <a:sym typeface="Century Gothic"/>
                        </a:rPr>
                        <a:t>3.7</a:t>
                      </a:r>
                      <a:endParaRPr sz="800">
                        <a:latin typeface="Century Gothic"/>
                        <a:ea typeface="Century Gothic"/>
                        <a:cs typeface="Century Gothic"/>
                        <a:sym typeface="Century Gothic"/>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16" name="Google Shape;616;p58"/>
          <p:cNvSpPr/>
          <p:nvPr/>
        </p:nvSpPr>
        <p:spPr>
          <a:xfrm>
            <a:off x="7018875" y="4107450"/>
            <a:ext cx="1464600" cy="4269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7" name="Google Shape;617;p58"/>
          <p:cNvPicPr preferRelativeResize="0"/>
          <p:nvPr/>
        </p:nvPicPr>
        <p:blipFill>
          <a:blip r:embed="rId5">
            <a:alphaModFix/>
          </a:blip>
          <a:stretch>
            <a:fillRect/>
          </a:stretch>
        </p:blipFill>
        <p:spPr>
          <a:xfrm>
            <a:off x="590100" y="1788300"/>
            <a:ext cx="3191535" cy="2562584"/>
          </a:xfrm>
          <a:prstGeom prst="rect">
            <a:avLst/>
          </a:prstGeom>
          <a:noFill/>
          <a:ln cap="flat" cmpd="sng" w="9525">
            <a:solidFill>
              <a:srgbClr val="44546A"/>
            </a:solidFill>
            <a:prstDash val="solid"/>
            <a:round/>
            <a:headEnd len="sm" w="sm" type="none"/>
            <a:tailEnd len="sm" w="sm" type="none"/>
          </a:ln>
        </p:spPr>
      </p:pic>
      <p:pic>
        <p:nvPicPr>
          <p:cNvPr id="618" name="Google Shape;618;p58"/>
          <p:cNvPicPr preferRelativeResize="0"/>
          <p:nvPr/>
        </p:nvPicPr>
        <p:blipFill>
          <a:blip r:embed="rId6">
            <a:alphaModFix/>
          </a:blip>
          <a:stretch>
            <a:fillRect/>
          </a:stretch>
        </p:blipFill>
        <p:spPr>
          <a:xfrm>
            <a:off x="4142200" y="1788300"/>
            <a:ext cx="2695050" cy="2787982"/>
          </a:xfrm>
          <a:prstGeom prst="rect">
            <a:avLst/>
          </a:prstGeom>
          <a:noFill/>
          <a:ln>
            <a:noFill/>
          </a:ln>
        </p:spPr>
      </p:pic>
      <p:pic>
        <p:nvPicPr>
          <p:cNvPr id="619" name="Google Shape;619;p58"/>
          <p:cNvPicPr preferRelativeResize="0"/>
          <p:nvPr/>
        </p:nvPicPr>
        <p:blipFill>
          <a:blip r:embed="rId7">
            <a:alphaModFix/>
          </a:blip>
          <a:stretch>
            <a:fillRect/>
          </a:stretch>
        </p:blipFill>
        <p:spPr>
          <a:xfrm>
            <a:off x="4970549" y="3789500"/>
            <a:ext cx="830185" cy="49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59"/>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26" name="Google Shape;626;p59"/>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27" name="Google Shape;627;p59"/>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628" name="Google Shape;628;p59"/>
          <p:cNvPicPr preferRelativeResize="0"/>
          <p:nvPr/>
        </p:nvPicPr>
        <p:blipFill rotWithShape="1">
          <a:blip r:embed="rId3">
            <a:alphaModFix/>
          </a:blip>
          <a:srcRect b="0" l="0" r="0" t="0"/>
          <a:stretch/>
        </p:blipFill>
        <p:spPr>
          <a:xfrm>
            <a:off x="7962372" y="81485"/>
            <a:ext cx="1015153" cy="321931"/>
          </a:xfrm>
          <a:prstGeom prst="rect">
            <a:avLst/>
          </a:prstGeom>
          <a:noFill/>
          <a:ln>
            <a:noFill/>
          </a:ln>
        </p:spPr>
      </p:pic>
      <p:sp>
        <p:nvSpPr>
          <p:cNvPr id="629" name="Google Shape;629;p59"/>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Household-level benefits</a:t>
            </a:r>
            <a:endParaRPr>
              <a:latin typeface="Century Gothic"/>
              <a:ea typeface="Century Gothic"/>
              <a:cs typeface="Century Gothic"/>
              <a:sym typeface="Century Gothic"/>
            </a:endParaRPr>
          </a:p>
        </p:txBody>
      </p:sp>
      <p:sp>
        <p:nvSpPr>
          <p:cNvPr id="630" name="Google Shape;630;p59"/>
          <p:cNvSpPr txBox="1"/>
          <p:nvPr>
            <p:ph type="title"/>
          </p:nvPr>
        </p:nvSpPr>
        <p:spPr>
          <a:xfrm>
            <a:off x="389725"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VSLA participants tend to invest more into productive assets, while SHG focus more on human capital </a:t>
            </a:r>
            <a:endParaRPr b="1" sz="1700">
              <a:latin typeface="Century Gothic"/>
              <a:ea typeface="Century Gothic"/>
              <a:cs typeface="Century Gothic"/>
              <a:sym typeface="Century Gothic"/>
            </a:endParaRPr>
          </a:p>
        </p:txBody>
      </p:sp>
      <p:sp>
        <p:nvSpPr>
          <p:cNvPr id="631" name="Google Shape;631;p59"/>
          <p:cNvSpPr txBox="1"/>
          <p:nvPr/>
        </p:nvSpPr>
        <p:spPr>
          <a:xfrm>
            <a:off x="717300" y="1139400"/>
            <a:ext cx="78582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More than twice as much VSLA Members invest into productive assets, while SHGs focus more on health and education investments</a:t>
            </a:r>
            <a:endParaRPr>
              <a:latin typeface="Calibri"/>
              <a:ea typeface="Calibri"/>
              <a:cs typeface="Calibri"/>
              <a:sym typeface="Calibri"/>
            </a:endParaRPr>
          </a:p>
        </p:txBody>
      </p:sp>
      <p:pic>
        <p:nvPicPr>
          <p:cNvPr id="632" name="Google Shape;632;p59"/>
          <p:cNvPicPr preferRelativeResize="0"/>
          <p:nvPr/>
        </p:nvPicPr>
        <p:blipFill>
          <a:blip r:embed="rId4">
            <a:alphaModFix/>
          </a:blip>
          <a:stretch>
            <a:fillRect/>
          </a:stretch>
        </p:blipFill>
        <p:spPr>
          <a:xfrm>
            <a:off x="1744538" y="1814475"/>
            <a:ext cx="5970332" cy="3202800"/>
          </a:xfrm>
          <a:prstGeom prst="rect">
            <a:avLst/>
          </a:prstGeom>
          <a:noFill/>
          <a:ln cap="flat" cmpd="sng" w="9525">
            <a:solidFill>
              <a:srgbClr val="44546A"/>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60"/>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39" name="Google Shape;639;p60"/>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40" name="Google Shape;640;p60"/>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41" name="Google Shape;641;p60"/>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Household-level benefits</a:t>
            </a:r>
            <a:endParaRPr>
              <a:latin typeface="Century Gothic"/>
              <a:ea typeface="Century Gothic"/>
              <a:cs typeface="Century Gothic"/>
              <a:sym typeface="Century Gothic"/>
            </a:endParaRPr>
          </a:p>
        </p:txBody>
      </p:sp>
      <p:sp>
        <p:nvSpPr>
          <p:cNvPr id="642" name="Google Shape;642;p60"/>
          <p:cNvSpPr txBox="1"/>
          <p:nvPr>
            <p:ph type="title"/>
          </p:nvPr>
        </p:nvSpPr>
        <p:spPr>
          <a:xfrm>
            <a:off x="389725"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Most significant changes linked to group membership are increased income, access to education, community cohesion and self-reliance</a:t>
            </a:r>
            <a:endParaRPr b="1" sz="1700">
              <a:latin typeface="Century Gothic"/>
              <a:ea typeface="Century Gothic"/>
              <a:cs typeface="Century Gothic"/>
              <a:sym typeface="Century Gothic"/>
            </a:endParaRPr>
          </a:p>
        </p:txBody>
      </p:sp>
      <p:pic>
        <p:nvPicPr>
          <p:cNvPr id="643" name="Google Shape;643;p60"/>
          <p:cNvPicPr preferRelativeResize="0"/>
          <p:nvPr/>
        </p:nvPicPr>
        <p:blipFill rotWithShape="1">
          <a:blip r:embed="rId3">
            <a:alphaModFix/>
          </a:blip>
          <a:srcRect b="0" l="0" r="0" t="0"/>
          <a:stretch/>
        </p:blipFill>
        <p:spPr>
          <a:xfrm>
            <a:off x="8044622" y="81485"/>
            <a:ext cx="1015153" cy="321931"/>
          </a:xfrm>
          <a:prstGeom prst="rect">
            <a:avLst/>
          </a:prstGeom>
          <a:noFill/>
          <a:ln>
            <a:noFill/>
          </a:ln>
        </p:spPr>
      </p:pic>
      <p:sp>
        <p:nvSpPr>
          <p:cNvPr id="644" name="Google Shape;644;p60"/>
          <p:cNvSpPr txBox="1"/>
          <p:nvPr/>
        </p:nvSpPr>
        <p:spPr>
          <a:xfrm>
            <a:off x="6318600" y="3037725"/>
            <a:ext cx="2087100" cy="1102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200">
                <a:latin typeface="Calibri"/>
                <a:ea typeface="Calibri"/>
                <a:cs typeface="Calibri"/>
                <a:sym typeface="Calibri"/>
              </a:rPr>
              <a:t>Around half of VSLA respondents didn’t report any impact at the time of the survey. Those who do so, most commonly cited increased income, education and savings</a:t>
            </a:r>
            <a:endParaRPr sz="1200">
              <a:latin typeface="Calibri"/>
              <a:ea typeface="Calibri"/>
              <a:cs typeface="Calibri"/>
              <a:sym typeface="Calibri"/>
            </a:endParaRPr>
          </a:p>
        </p:txBody>
      </p:sp>
      <p:sp>
        <p:nvSpPr>
          <p:cNvPr id="645" name="Google Shape;645;p60"/>
          <p:cNvSpPr txBox="1"/>
          <p:nvPr/>
        </p:nvSpPr>
        <p:spPr>
          <a:xfrm>
            <a:off x="6273775" y="1712550"/>
            <a:ext cx="2186400" cy="1155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200">
                <a:latin typeface="Calibri"/>
                <a:ea typeface="Calibri"/>
                <a:cs typeface="Calibri"/>
                <a:sym typeface="Calibri"/>
              </a:rPr>
              <a:t>More than one in five SHG Members reports seeing a significant impact already, primarily on income, business activity, </a:t>
            </a:r>
            <a:r>
              <a:rPr lang="en" sz="1200">
                <a:latin typeface="Calibri"/>
                <a:ea typeface="Calibri"/>
                <a:cs typeface="Calibri"/>
                <a:sym typeface="Calibri"/>
              </a:rPr>
              <a:t>education</a:t>
            </a:r>
            <a:r>
              <a:rPr lang="en" sz="1200">
                <a:latin typeface="Calibri"/>
                <a:ea typeface="Calibri"/>
                <a:cs typeface="Calibri"/>
                <a:sym typeface="Calibri"/>
              </a:rPr>
              <a:t> and food access</a:t>
            </a:r>
            <a:endParaRPr sz="1200">
              <a:latin typeface="Calibri"/>
              <a:ea typeface="Calibri"/>
              <a:cs typeface="Calibri"/>
              <a:sym typeface="Calibri"/>
            </a:endParaRPr>
          </a:p>
        </p:txBody>
      </p:sp>
      <p:pic>
        <p:nvPicPr>
          <p:cNvPr id="646" name="Google Shape;646;p60"/>
          <p:cNvPicPr preferRelativeResize="0"/>
          <p:nvPr/>
        </p:nvPicPr>
        <p:blipFill>
          <a:blip r:embed="rId4">
            <a:alphaModFix/>
          </a:blip>
          <a:stretch>
            <a:fillRect/>
          </a:stretch>
        </p:blipFill>
        <p:spPr>
          <a:xfrm>
            <a:off x="590100" y="1498547"/>
            <a:ext cx="5531275" cy="2967267"/>
          </a:xfrm>
          <a:prstGeom prst="rect">
            <a:avLst/>
          </a:prstGeom>
          <a:noFill/>
          <a:ln cap="flat" cmpd="sng" w="9525">
            <a:solidFill>
              <a:srgbClr val="44546A"/>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1"/>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53" name="Google Shape;653;p61"/>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54" name="Google Shape;654;p61"/>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655" name="Google Shape;655;p61"/>
          <p:cNvPicPr preferRelativeResize="0"/>
          <p:nvPr/>
        </p:nvPicPr>
        <p:blipFill rotWithShape="1">
          <a:blip r:embed="rId3">
            <a:alphaModFix/>
          </a:blip>
          <a:srcRect b="0" l="0" r="0" t="0"/>
          <a:stretch/>
        </p:blipFill>
        <p:spPr>
          <a:xfrm>
            <a:off x="8053597" y="167785"/>
            <a:ext cx="1015153" cy="321931"/>
          </a:xfrm>
          <a:prstGeom prst="rect">
            <a:avLst/>
          </a:prstGeom>
          <a:noFill/>
          <a:ln>
            <a:noFill/>
          </a:ln>
        </p:spPr>
      </p:pic>
      <p:sp>
        <p:nvSpPr>
          <p:cNvPr id="656" name="Google Shape;656;p61"/>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Household-level benefits</a:t>
            </a:r>
            <a:endParaRPr>
              <a:latin typeface="Century Gothic"/>
              <a:ea typeface="Century Gothic"/>
              <a:cs typeface="Century Gothic"/>
              <a:sym typeface="Century Gothic"/>
            </a:endParaRPr>
          </a:p>
        </p:txBody>
      </p:sp>
      <p:sp>
        <p:nvSpPr>
          <p:cNvPr id="657" name="Google Shape;657;p61"/>
          <p:cNvSpPr txBox="1"/>
          <p:nvPr>
            <p:ph type="title"/>
          </p:nvPr>
        </p:nvSpPr>
        <p:spPr>
          <a:xfrm>
            <a:off x="389725"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The vast majority of VSLAs and SHGs did not report any major fears</a:t>
            </a:r>
            <a:endParaRPr b="1" sz="1700">
              <a:latin typeface="Century Gothic"/>
              <a:ea typeface="Century Gothic"/>
              <a:cs typeface="Century Gothic"/>
              <a:sym typeface="Century Gothic"/>
            </a:endParaRPr>
          </a:p>
        </p:txBody>
      </p:sp>
      <p:pic>
        <p:nvPicPr>
          <p:cNvPr id="658" name="Google Shape;658;p61"/>
          <p:cNvPicPr preferRelativeResize="0"/>
          <p:nvPr/>
        </p:nvPicPr>
        <p:blipFill>
          <a:blip r:embed="rId4">
            <a:alphaModFix/>
          </a:blip>
          <a:stretch>
            <a:fillRect/>
          </a:stretch>
        </p:blipFill>
        <p:spPr>
          <a:xfrm>
            <a:off x="1008485" y="1113225"/>
            <a:ext cx="7228737" cy="3877875"/>
          </a:xfrm>
          <a:prstGeom prst="rect">
            <a:avLst/>
          </a:prstGeom>
          <a:noFill/>
          <a:ln cap="flat" cmpd="sng" w="9525">
            <a:solidFill>
              <a:srgbClr val="44546A"/>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62"/>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65" name="Google Shape;665;p62"/>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66" name="Google Shape;666;p62"/>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667" name="Google Shape;667;p62"/>
          <p:cNvPicPr preferRelativeResize="0"/>
          <p:nvPr/>
        </p:nvPicPr>
        <p:blipFill rotWithShape="1">
          <a:blip r:embed="rId3">
            <a:alphaModFix/>
          </a:blip>
          <a:srcRect b="0" l="0" r="0" t="0"/>
          <a:stretch/>
        </p:blipFill>
        <p:spPr>
          <a:xfrm>
            <a:off x="8029322" y="110410"/>
            <a:ext cx="1015153" cy="321931"/>
          </a:xfrm>
          <a:prstGeom prst="rect">
            <a:avLst/>
          </a:prstGeom>
          <a:noFill/>
          <a:ln>
            <a:noFill/>
          </a:ln>
        </p:spPr>
      </p:pic>
      <p:sp>
        <p:nvSpPr>
          <p:cNvPr id="668" name="Google Shape;668;p62"/>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 Resilience</a:t>
            </a:r>
            <a:endParaRPr>
              <a:latin typeface="Century Gothic"/>
              <a:ea typeface="Century Gothic"/>
              <a:cs typeface="Century Gothic"/>
              <a:sym typeface="Century Gothic"/>
            </a:endParaRPr>
          </a:p>
        </p:txBody>
      </p:sp>
      <p:sp>
        <p:nvSpPr>
          <p:cNvPr id="669" name="Google Shape;669;p62"/>
          <p:cNvSpPr txBox="1"/>
          <p:nvPr>
            <p:ph type="title"/>
          </p:nvPr>
        </p:nvSpPr>
        <p:spPr>
          <a:xfrm>
            <a:off x="389725"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SHGs report higher confidence in their capacities to recover from shocks</a:t>
            </a:r>
            <a:endParaRPr b="1" sz="1700">
              <a:latin typeface="Century Gothic"/>
              <a:ea typeface="Century Gothic"/>
              <a:cs typeface="Century Gothic"/>
              <a:sym typeface="Century Gothic"/>
            </a:endParaRPr>
          </a:p>
        </p:txBody>
      </p:sp>
      <p:pic>
        <p:nvPicPr>
          <p:cNvPr id="670" name="Google Shape;670;p62"/>
          <p:cNvPicPr preferRelativeResize="0"/>
          <p:nvPr/>
        </p:nvPicPr>
        <p:blipFill>
          <a:blip r:embed="rId4">
            <a:alphaModFix/>
          </a:blip>
          <a:stretch>
            <a:fillRect/>
          </a:stretch>
        </p:blipFill>
        <p:spPr>
          <a:xfrm>
            <a:off x="1008485" y="1113225"/>
            <a:ext cx="7228737" cy="3877875"/>
          </a:xfrm>
          <a:prstGeom prst="rect">
            <a:avLst/>
          </a:prstGeom>
          <a:noFill/>
          <a:ln cap="flat" cmpd="sng" w="9525">
            <a:solidFill>
              <a:srgbClr val="44546A"/>
            </a:solidFill>
            <a:prstDash val="solid"/>
            <a:round/>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3"/>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77" name="Google Shape;677;p63"/>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78" name="Google Shape;678;p63"/>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679" name="Google Shape;679;p63"/>
          <p:cNvPicPr preferRelativeResize="0"/>
          <p:nvPr/>
        </p:nvPicPr>
        <p:blipFill rotWithShape="1">
          <a:blip r:embed="rId3">
            <a:alphaModFix/>
          </a:blip>
          <a:srcRect b="0" l="0" r="0" t="0"/>
          <a:stretch/>
        </p:blipFill>
        <p:spPr>
          <a:xfrm>
            <a:off x="856072" y="4677935"/>
            <a:ext cx="1015153" cy="321931"/>
          </a:xfrm>
          <a:prstGeom prst="rect">
            <a:avLst/>
          </a:prstGeom>
          <a:noFill/>
          <a:ln>
            <a:noFill/>
          </a:ln>
        </p:spPr>
      </p:pic>
      <p:pic>
        <p:nvPicPr>
          <p:cNvPr id="680" name="Google Shape;680;p63"/>
          <p:cNvPicPr preferRelativeResize="0"/>
          <p:nvPr/>
        </p:nvPicPr>
        <p:blipFill rotWithShape="1">
          <a:blip r:embed="rId4">
            <a:alphaModFix/>
          </a:blip>
          <a:srcRect b="0" l="0" r="0" t="0"/>
          <a:stretch/>
        </p:blipFill>
        <p:spPr>
          <a:xfrm>
            <a:off x="61465" y="4590609"/>
            <a:ext cx="528638" cy="496595"/>
          </a:xfrm>
          <a:prstGeom prst="rect">
            <a:avLst/>
          </a:prstGeom>
          <a:noFill/>
          <a:ln>
            <a:noFill/>
          </a:ln>
        </p:spPr>
      </p:pic>
      <p:sp>
        <p:nvSpPr>
          <p:cNvPr id="681" name="Google Shape;681;p63"/>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Household-level benefits</a:t>
            </a:r>
            <a:endParaRPr>
              <a:latin typeface="Century Gothic"/>
              <a:ea typeface="Century Gothic"/>
              <a:cs typeface="Century Gothic"/>
              <a:sym typeface="Century Gothic"/>
            </a:endParaRPr>
          </a:p>
        </p:txBody>
      </p:sp>
      <p:sp>
        <p:nvSpPr>
          <p:cNvPr id="682" name="Google Shape;682;p63"/>
          <p:cNvSpPr txBox="1"/>
          <p:nvPr>
            <p:ph type="title"/>
          </p:nvPr>
        </p:nvSpPr>
        <p:spPr>
          <a:xfrm>
            <a:off x="590100" y="581025"/>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Both SHGs and VSLAs maintain </a:t>
            </a:r>
            <a:r>
              <a:rPr b="1" lang="en" sz="1700">
                <a:solidFill>
                  <a:schemeClr val="dk1"/>
                </a:solidFill>
                <a:latin typeface="Century Gothic"/>
                <a:ea typeface="Century Gothic"/>
                <a:cs typeface="Century Gothic"/>
                <a:sym typeface="Century Gothic"/>
              </a:rPr>
              <a:t>social</a:t>
            </a:r>
            <a:r>
              <a:rPr b="1" lang="en" sz="1700">
                <a:solidFill>
                  <a:schemeClr val="dk1"/>
                </a:solidFill>
                <a:latin typeface="Century Gothic"/>
                <a:ea typeface="Century Gothic"/>
                <a:cs typeface="Century Gothic"/>
                <a:sym typeface="Century Gothic"/>
              </a:rPr>
              <a:t> fund contributions</a:t>
            </a:r>
            <a:endParaRPr b="1" sz="1700">
              <a:latin typeface="Century Gothic"/>
              <a:ea typeface="Century Gothic"/>
              <a:cs typeface="Century Gothic"/>
              <a:sym typeface="Century Gothic"/>
            </a:endParaRPr>
          </a:p>
        </p:txBody>
      </p:sp>
      <p:sp>
        <p:nvSpPr>
          <p:cNvPr id="683" name="Google Shape;683;p63"/>
          <p:cNvSpPr txBox="1"/>
          <p:nvPr/>
        </p:nvSpPr>
        <p:spPr>
          <a:xfrm>
            <a:off x="788825" y="1290425"/>
            <a:ext cx="35424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About half of them manages to put money aside </a:t>
            </a:r>
            <a:endParaRPr>
              <a:latin typeface="Calibri"/>
              <a:ea typeface="Calibri"/>
              <a:cs typeface="Calibri"/>
              <a:sym typeface="Calibri"/>
            </a:endParaRPr>
          </a:p>
        </p:txBody>
      </p:sp>
      <p:cxnSp>
        <p:nvCxnSpPr>
          <p:cNvPr id="684" name="Google Shape;684;p63"/>
          <p:cNvCxnSpPr/>
          <p:nvPr/>
        </p:nvCxnSpPr>
        <p:spPr>
          <a:xfrm>
            <a:off x="4518050" y="1109500"/>
            <a:ext cx="900" cy="3476700"/>
          </a:xfrm>
          <a:prstGeom prst="straightConnector1">
            <a:avLst/>
          </a:prstGeom>
          <a:noFill/>
          <a:ln cap="flat" cmpd="sng" w="9525">
            <a:solidFill>
              <a:schemeClr val="dk2"/>
            </a:solidFill>
            <a:prstDash val="lgDash"/>
            <a:round/>
            <a:headEnd len="med" w="med" type="none"/>
            <a:tailEnd len="med" w="med" type="none"/>
          </a:ln>
        </p:spPr>
      </p:cxnSp>
      <p:sp>
        <p:nvSpPr>
          <p:cNvPr id="685" name="Google Shape;685;p63"/>
          <p:cNvSpPr txBox="1"/>
          <p:nvPr/>
        </p:nvSpPr>
        <p:spPr>
          <a:xfrm>
            <a:off x="4847900" y="1215150"/>
            <a:ext cx="35424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Primarily </a:t>
            </a:r>
            <a:r>
              <a:rPr lang="en">
                <a:solidFill>
                  <a:schemeClr val="dk1"/>
                </a:solidFill>
                <a:latin typeface="Calibri"/>
                <a:ea typeface="Calibri"/>
                <a:cs typeface="Calibri"/>
                <a:sym typeface="Calibri"/>
              </a:rPr>
              <a:t>to support others in times of need and to contribute to community projects</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pic>
        <p:nvPicPr>
          <p:cNvPr id="686" name="Google Shape;686;p63"/>
          <p:cNvPicPr preferRelativeResize="0"/>
          <p:nvPr/>
        </p:nvPicPr>
        <p:blipFill>
          <a:blip r:embed="rId5">
            <a:alphaModFix/>
          </a:blip>
          <a:stretch>
            <a:fillRect/>
          </a:stretch>
        </p:blipFill>
        <p:spPr>
          <a:xfrm>
            <a:off x="590100" y="1939325"/>
            <a:ext cx="3766066" cy="2498884"/>
          </a:xfrm>
          <a:prstGeom prst="rect">
            <a:avLst/>
          </a:prstGeom>
          <a:noFill/>
          <a:ln cap="flat" cmpd="sng" w="9525">
            <a:solidFill>
              <a:srgbClr val="44546A"/>
            </a:solidFill>
            <a:prstDash val="solid"/>
            <a:round/>
            <a:headEnd len="sm" w="sm" type="none"/>
            <a:tailEnd len="sm" w="sm" type="none"/>
          </a:ln>
        </p:spPr>
      </p:pic>
      <p:pic>
        <p:nvPicPr>
          <p:cNvPr id="687" name="Google Shape;687;p63"/>
          <p:cNvPicPr preferRelativeResize="0"/>
          <p:nvPr/>
        </p:nvPicPr>
        <p:blipFill>
          <a:blip r:embed="rId6">
            <a:alphaModFix/>
          </a:blip>
          <a:stretch>
            <a:fillRect/>
          </a:stretch>
        </p:blipFill>
        <p:spPr>
          <a:xfrm>
            <a:off x="4671350" y="1864050"/>
            <a:ext cx="3882645" cy="2790297"/>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57" name="Google Shape;157;p28"/>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58" name="Google Shape;158;p28"/>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59" name="Google Shape;159;p28"/>
          <p:cNvSpPr txBox="1"/>
          <p:nvPr/>
        </p:nvSpPr>
        <p:spPr>
          <a:xfrm>
            <a:off x="589873" y="115348"/>
            <a:ext cx="7553100" cy="486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C00000"/>
              </a:buClr>
              <a:buSzPts val="2400"/>
              <a:buFont typeface="Century Gothic"/>
              <a:buNone/>
            </a:pPr>
            <a:r>
              <a:rPr lang="en" sz="2400">
                <a:solidFill>
                  <a:srgbClr val="980000"/>
                </a:solidFill>
                <a:latin typeface="Century Gothic"/>
                <a:ea typeface="Century Gothic"/>
                <a:cs typeface="Century Gothic"/>
                <a:sym typeface="Century Gothic"/>
              </a:rPr>
              <a:t>EXECUTIVE SUMMARY </a:t>
            </a:r>
            <a:endParaRPr b="0" i="0" sz="3300" u="none" cap="none" strike="noStrike">
              <a:solidFill>
                <a:srgbClr val="980000"/>
              </a:solidFill>
              <a:latin typeface="Calibri"/>
              <a:ea typeface="Calibri"/>
              <a:cs typeface="Calibri"/>
              <a:sym typeface="Calibri"/>
            </a:endParaRPr>
          </a:p>
        </p:txBody>
      </p:sp>
      <p:sp>
        <p:nvSpPr>
          <p:cNvPr id="160" name="Google Shape;160;p28"/>
          <p:cNvSpPr txBox="1"/>
          <p:nvPr/>
        </p:nvSpPr>
        <p:spPr>
          <a:xfrm>
            <a:off x="589885" y="601653"/>
            <a:ext cx="8486400" cy="48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rgbClr val="A72A1E"/>
                </a:solidFill>
                <a:latin typeface="Century Gothic"/>
                <a:ea typeface="Century Gothic"/>
                <a:cs typeface="Century Gothic"/>
                <a:sym typeface="Century Gothic"/>
              </a:rPr>
              <a:t>Headlines on Gender</a:t>
            </a:r>
            <a:endParaRPr b="1" sz="1800">
              <a:solidFill>
                <a:srgbClr val="A72A1E"/>
              </a:solidFill>
              <a:latin typeface="Century Gothic"/>
              <a:ea typeface="Century Gothic"/>
              <a:cs typeface="Century Gothic"/>
              <a:sym typeface="Century Gothic"/>
            </a:endParaRPr>
          </a:p>
        </p:txBody>
      </p:sp>
      <p:sp>
        <p:nvSpPr>
          <p:cNvPr id="161" name="Google Shape;161;p28"/>
          <p:cNvSpPr txBox="1"/>
          <p:nvPr/>
        </p:nvSpPr>
        <p:spPr>
          <a:xfrm>
            <a:off x="1150100" y="1034025"/>
            <a:ext cx="4188600" cy="1028700"/>
          </a:xfrm>
          <a:prstGeom prst="rect">
            <a:avLst/>
          </a:prstGeom>
          <a:noFill/>
          <a:ln>
            <a:noFill/>
          </a:ln>
        </p:spPr>
        <p:txBody>
          <a:bodyPr anchorCtr="0" anchor="t" bIns="68575" lIns="68575" spcFirstLastPara="1" rIns="68575" wrap="square" tIns="68575">
            <a:noAutofit/>
          </a:bodyPr>
          <a:lstStyle/>
          <a:p>
            <a:pPr indent="0" lvl="0" marL="0" rtl="0" algn="just">
              <a:lnSpc>
                <a:spcPct val="115000"/>
              </a:lnSpc>
              <a:spcBef>
                <a:spcPts val="0"/>
              </a:spcBef>
              <a:spcAft>
                <a:spcPts val="0"/>
              </a:spcAft>
              <a:buNone/>
            </a:pPr>
            <a:r>
              <a:rPr b="1" lang="en" sz="1600">
                <a:solidFill>
                  <a:srgbClr val="980000"/>
                </a:solidFill>
                <a:highlight>
                  <a:srgbClr val="FFFFFF"/>
                </a:highlight>
                <a:latin typeface="Calibri"/>
                <a:ea typeface="Calibri"/>
                <a:cs typeface="Calibri"/>
                <a:sym typeface="Calibri"/>
              </a:rPr>
              <a:t>Different approaches to female empowerment</a:t>
            </a:r>
            <a:endParaRPr b="1" sz="1600">
              <a:solidFill>
                <a:srgbClr val="980000"/>
              </a:solidFill>
              <a:highlight>
                <a:srgbClr val="FFFFFF"/>
              </a:highlight>
              <a:latin typeface="Calibri"/>
              <a:ea typeface="Calibri"/>
              <a:cs typeface="Calibri"/>
              <a:sym typeface="Calibri"/>
            </a:endParaRPr>
          </a:p>
          <a:p>
            <a:pPr indent="0" lvl="0" marL="0" rtl="0" algn="just">
              <a:lnSpc>
                <a:spcPct val="115000"/>
              </a:lnSpc>
              <a:spcBef>
                <a:spcPts val="0"/>
              </a:spcBef>
              <a:spcAft>
                <a:spcPts val="0"/>
              </a:spcAft>
              <a:buNone/>
            </a:pPr>
            <a:r>
              <a:t/>
            </a:r>
            <a:endParaRPr sz="1000">
              <a:highlight>
                <a:srgbClr val="FFFFFF"/>
              </a:highlight>
              <a:latin typeface="Calibri"/>
              <a:ea typeface="Calibri"/>
              <a:cs typeface="Calibri"/>
              <a:sym typeface="Calibri"/>
            </a:endParaRPr>
          </a:p>
          <a:p>
            <a:pPr indent="0" lvl="0" marL="0" rtl="0" algn="just">
              <a:lnSpc>
                <a:spcPct val="115000"/>
              </a:lnSpc>
              <a:spcBef>
                <a:spcPts val="0"/>
              </a:spcBef>
              <a:spcAft>
                <a:spcPts val="0"/>
              </a:spcAft>
              <a:buNone/>
            </a:pPr>
            <a:r>
              <a:rPr lang="en" sz="1000">
                <a:highlight>
                  <a:srgbClr val="FFFFFF"/>
                </a:highlight>
                <a:latin typeface="Calibri"/>
                <a:ea typeface="Calibri"/>
                <a:cs typeface="Calibri"/>
                <a:sym typeface="Calibri"/>
              </a:rPr>
              <a:t>Both savings group modalities seek to enhance female </a:t>
            </a:r>
            <a:r>
              <a:rPr lang="en" sz="1000">
                <a:highlight>
                  <a:srgbClr val="FFFFFF"/>
                </a:highlight>
                <a:latin typeface="Calibri"/>
                <a:ea typeface="Calibri"/>
                <a:cs typeface="Calibri"/>
                <a:sym typeface="Calibri"/>
              </a:rPr>
              <a:t>empowerment,</a:t>
            </a:r>
            <a:r>
              <a:rPr lang="en" sz="1000">
                <a:highlight>
                  <a:srgbClr val="FFFFFF"/>
                </a:highlight>
                <a:latin typeface="Calibri"/>
                <a:ea typeface="Calibri"/>
                <a:cs typeface="Calibri"/>
                <a:sym typeface="Calibri"/>
              </a:rPr>
              <a:t> but rely on markedly different strategies. SGHs are exclusively operated with female members, while VSLAs have a mixed gender balance with </a:t>
            </a:r>
            <a:r>
              <a:rPr i="1" lang="en" sz="1000">
                <a:highlight>
                  <a:srgbClr val="FFFFFF"/>
                </a:highlight>
                <a:latin typeface="Calibri"/>
                <a:ea typeface="Calibri"/>
                <a:cs typeface="Calibri"/>
                <a:sym typeface="Calibri"/>
              </a:rPr>
              <a:t>2 in 5 members being male</a:t>
            </a:r>
            <a:r>
              <a:rPr lang="en" sz="1000">
                <a:highlight>
                  <a:srgbClr val="FFFFFF"/>
                </a:highlight>
                <a:latin typeface="Calibri"/>
                <a:ea typeface="Calibri"/>
                <a:cs typeface="Calibri"/>
                <a:sym typeface="Calibri"/>
              </a:rPr>
              <a:t> on average (p XX). In some extreme cases like in </a:t>
            </a:r>
            <a:r>
              <a:rPr i="1" lang="en" sz="1000">
                <a:highlight>
                  <a:srgbClr val="FFFFFF"/>
                </a:highlight>
                <a:latin typeface="Calibri"/>
                <a:ea typeface="Calibri"/>
                <a:cs typeface="Calibri"/>
                <a:sym typeface="Calibri"/>
              </a:rPr>
              <a:t>Hudur or Elbarde, the groups are </a:t>
            </a:r>
            <a:r>
              <a:rPr i="1" lang="en" sz="1000">
                <a:highlight>
                  <a:srgbClr val="FFFFFF"/>
                </a:highlight>
                <a:latin typeface="Calibri"/>
                <a:ea typeface="Calibri"/>
                <a:cs typeface="Calibri"/>
                <a:sym typeface="Calibri"/>
              </a:rPr>
              <a:t>predominantly</a:t>
            </a:r>
            <a:r>
              <a:rPr i="1" lang="en" sz="1000">
                <a:highlight>
                  <a:srgbClr val="FFFFFF"/>
                </a:highlight>
                <a:latin typeface="Calibri"/>
                <a:ea typeface="Calibri"/>
                <a:cs typeface="Calibri"/>
                <a:sym typeface="Calibri"/>
              </a:rPr>
              <a:t> male</a:t>
            </a:r>
            <a:r>
              <a:rPr lang="en" sz="1000">
                <a:highlight>
                  <a:srgbClr val="FFFFFF"/>
                </a:highlight>
                <a:latin typeface="Calibri"/>
                <a:ea typeface="Calibri"/>
                <a:cs typeface="Calibri"/>
                <a:sym typeface="Calibri"/>
              </a:rPr>
              <a:t>, posing additional challenges to enhancing female voice and participation.</a:t>
            </a:r>
            <a:endParaRPr sz="1000">
              <a:solidFill>
                <a:srgbClr val="464645"/>
              </a:solidFill>
              <a:highlight>
                <a:srgbClr val="FFFFFF"/>
              </a:highlight>
              <a:latin typeface="Calibri"/>
              <a:ea typeface="Calibri"/>
              <a:cs typeface="Calibri"/>
              <a:sym typeface="Calibri"/>
            </a:endParaRPr>
          </a:p>
          <a:p>
            <a:pPr indent="0" lvl="0" marL="0" rtl="0" algn="just">
              <a:lnSpc>
                <a:spcPct val="115000"/>
              </a:lnSpc>
              <a:spcBef>
                <a:spcPts val="0"/>
              </a:spcBef>
              <a:spcAft>
                <a:spcPts val="0"/>
              </a:spcAft>
              <a:buNone/>
            </a:pPr>
            <a:r>
              <a:t/>
            </a:r>
            <a:endParaRPr sz="1000">
              <a:solidFill>
                <a:srgbClr val="464645"/>
              </a:solidFill>
              <a:highlight>
                <a:srgbClr val="FFFFFF"/>
              </a:highlight>
              <a:latin typeface="Calibri"/>
              <a:ea typeface="Calibri"/>
              <a:cs typeface="Calibri"/>
              <a:sym typeface="Calibri"/>
            </a:endParaRPr>
          </a:p>
          <a:p>
            <a:pPr indent="0" lvl="0" marL="0" rtl="0" algn="just">
              <a:spcBef>
                <a:spcPts val="0"/>
              </a:spcBef>
              <a:spcAft>
                <a:spcPts val="0"/>
              </a:spcAft>
              <a:buNone/>
            </a:pPr>
            <a:r>
              <a:t/>
            </a:r>
            <a:endParaRPr sz="1000">
              <a:latin typeface="Calibri"/>
              <a:ea typeface="Calibri"/>
              <a:cs typeface="Calibri"/>
              <a:sym typeface="Calibri"/>
            </a:endParaRPr>
          </a:p>
        </p:txBody>
      </p:sp>
      <p:sp>
        <p:nvSpPr>
          <p:cNvPr id="162" name="Google Shape;162;p28"/>
          <p:cNvSpPr/>
          <p:nvPr/>
        </p:nvSpPr>
        <p:spPr>
          <a:xfrm>
            <a:off x="624025" y="1065075"/>
            <a:ext cx="389400" cy="278100"/>
          </a:xfrm>
          <a:prstGeom prst="ellipse">
            <a:avLst/>
          </a:prstGeom>
          <a:noFill/>
          <a:ln cap="flat" cmpd="sng" w="12700">
            <a:solidFill>
              <a:srgbClr val="A72A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400" u="none" cap="none" strike="noStrike">
                <a:solidFill>
                  <a:srgbClr val="A72A1E"/>
                </a:solidFill>
                <a:latin typeface="Calibri"/>
                <a:ea typeface="Calibri"/>
                <a:cs typeface="Calibri"/>
                <a:sym typeface="Calibri"/>
              </a:rPr>
              <a:t>1</a:t>
            </a:r>
            <a:endParaRPr b="1">
              <a:solidFill>
                <a:srgbClr val="A72A1E"/>
              </a:solidFill>
            </a:endParaRPr>
          </a:p>
        </p:txBody>
      </p:sp>
      <p:sp>
        <p:nvSpPr>
          <p:cNvPr id="163" name="Google Shape;163;p28"/>
          <p:cNvSpPr/>
          <p:nvPr/>
        </p:nvSpPr>
        <p:spPr>
          <a:xfrm>
            <a:off x="599200" y="2854037"/>
            <a:ext cx="389400" cy="278100"/>
          </a:xfrm>
          <a:prstGeom prst="ellipse">
            <a:avLst/>
          </a:prstGeom>
          <a:noFill/>
          <a:ln cap="flat" cmpd="sng" w="12700">
            <a:solidFill>
              <a:srgbClr val="A72A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a:solidFill>
                  <a:srgbClr val="A72A1E"/>
                </a:solidFill>
                <a:latin typeface="Calibri"/>
                <a:ea typeface="Calibri"/>
                <a:cs typeface="Calibri"/>
                <a:sym typeface="Calibri"/>
              </a:rPr>
              <a:t>2</a:t>
            </a:r>
            <a:endParaRPr b="1">
              <a:solidFill>
                <a:srgbClr val="A72A1E"/>
              </a:solidFill>
            </a:endParaRPr>
          </a:p>
        </p:txBody>
      </p:sp>
      <p:sp>
        <p:nvSpPr>
          <p:cNvPr id="164" name="Google Shape;164;p28"/>
          <p:cNvSpPr txBox="1"/>
          <p:nvPr/>
        </p:nvSpPr>
        <p:spPr>
          <a:xfrm>
            <a:off x="1150100" y="2779525"/>
            <a:ext cx="4045800" cy="1255500"/>
          </a:xfrm>
          <a:prstGeom prst="rect">
            <a:avLst/>
          </a:prstGeom>
          <a:noFill/>
          <a:ln>
            <a:noFill/>
          </a:ln>
        </p:spPr>
        <p:txBody>
          <a:bodyPr anchorCtr="0" anchor="t" bIns="68575" lIns="68575" spcFirstLastPara="1" rIns="68575" wrap="square" tIns="68575">
            <a:noAutofit/>
          </a:bodyPr>
          <a:lstStyle/>
          <a:p>
            <a:pPr indent="0" lvl="0" marL="0" rtl="0" algn="just">
              <a:lnSpc>
                <a:spcPct val="115000"/>
              </a:lnSpc>
              <a:spcBef>
                <a:spcPts val="0"/>
              </a:spcBef>
              <a:spcAft>
                <a:spcPts val="0"/>
              </a:spcAft>
              <a:buNone/>
            </a:pPr>
            <a:r>
              <a:rPr b="1" lang="en" sz="1600">
                <a:solidFill>
                  <a:srgbClr val="980000"/>
                </a:solidFill>
                <a:highlight>
                  <a:srgbClr val="FFFFFF"/>
                </a:highlight>
                <a:latin typeface="Calibri"/>
                <a:ea typeface="Calibri"/>
                <a:cs typeface="Calibri"/>
                <a:sym typeface="Calibri"/>
              </a:rPr>
              <a:t>Preliminary insights showed similar results</a:t>
            </a:r>
            <a:endParaRPr sz="1000">
              <a:highlight>
                <a:srgbClr val="FFFFFF"/>
              </a:highlight>
              <a:latin typeface="Calibri"/>
              <a:ea typeface="Calibri"/>
              <a:cs typeface="Calibri"/>
              <a:sym typeface="Calibri"/>
            </a:endParaRPr>
          </a:p>
          <a:p>
            <a:pPr indent="0" lvl="0" marL="0" rtl="0" algn="just">
              <a:lnSpc>
                <a:spcPct val="115000"/>
              </a:lnSpc>
              <a:spcBef>
                <a:spcPts val="0"/>
              </a:spcBef>
              <a:spcAft>
                <a:spcPts val="0"/>
              </a:spcAft>
              <a:buNone/>
            </a:pPr>
            <a:r>
              <a:t/>
            </a:r>
            <a:endParaRPr sz="1000">
              <a:solidFill>
                <a:srgbClr val="464645"/>
              </a:solidFill>
              <a:highlight>
                <a:srgbClr val="FFFFFF"/>
              </a:highlight>
              <a:latin typeface="Calibri"/>
              <a:ea typeface="Calibri"/>
              <a:cs typeface="Calibri"/>
              <a:sym typeface="Calibri"/>
            </a:endParaRPr>
          </a:p>
          <a:p>
            <a:pPr indent="0" lvl="0" marL="0" rtl="0" algn="just">
              <a:lnSpc>
                <a:spcPct val="115000"/>
              </a:lnSpc>
              <a:spcBef>
                <a:spcPts val="0"/>
              </a:spcBef>
              <a:spcAft>
                <a:spcPts val="0"/>
              </a:spcAft>
              <a:buNone/>
            </a:pPr>
            <a:r>
              <a:rPr lang="en" sz="1000">
                <a:highlight>
                  <a:schemeClr val="lt1"/>
                </a:highlight>
                <a:latin typeface="Calibri"/>
                <a:ea typeface="Calibri"/>
                <a:cs typeface="Calibri"/>
                <a:sym typeface="Calibri"/>
              </a:rPr>
              <a:t>On average, </a:t>
            </a:r>
            <a:r>
              <a:rPr i="1" lang="en" sz="1000">
                <a:highlight>
                  <a:schemeClr val="lt1"/>
                </a:highlight>
                <a:latin typeface="Calibri"/>
                <a:ea typeface="Calibri"/>
                <a:cs typeface="Calibri"/>
                <a:sym typeface="Calibri"/>
              </a:rPr>
              <a:t>SHG Members value self-empowerment more</a:t>
            </a:r>
            <a:r>
              <a:rPr lang="en" sz="1000">
                <a:highlight>
                  <a:schemeClr val="lt1"/>
                </a:highlight>
                <a:latin typeface="Calibri"/>
                <a:ea typeface="Calibri"/>
                <a:cs typeface="Calibri"/>
                <a:sym typeface="Calibri"/>
              </a:rPr>
              <a:t>, particularly in urban areas, compared to VSLAs. </a:t>
            </a:r>
            <a:r>
              <a:rPr lang="en" sz="1000">
                <a:highlight>
                  <a:srgbClr val="FFFFFF"/>
                </a:highlight>
                <a:latin typeface="Calibri"/>
                <a:ea typeface="Calibri"/>
                <a:cs typeface="Calibri"/>
                <a:sym typeface="Calibri"/>
              </a:rPr>
              <a:t>Somewhat surprisingly, still about </a:t>
            </a:r>
            <a:r>
              <a:rPr i="1" lang="en" sz="1000">
                <a:highlight>
                  <a:srgbClr val="FFFFFF"/>
                </a:highlight>
                <a:latin typeface="Calibri"/>
                <a:ea typeface="Calibri"/>
                <a:cs typeface="Calibri"/>
                <a:sym typeface="Calibri"/>
              </a:rPr>
              <a:t>80-85% of female VSLAs and SHG Members </a:t>
            </a:r>
            <a:r>
              <a:rPr lang="en" sz="1000">
                <a:highlight>
                  <a:srgbClr val="FFFFFF"/>
                </a:highlight>
                <a:latin typeface="Calibri"/>
                <a:ea typeface="Calibri"/>
                <a:cs typeface="Calibri"/>
                <a:sym typeface="Calibri"/>
              </a:rPr>
              <a:t>said that their voice are heard despite the mixed gender balance observed; though results are too early to draw far-reaching conclusions.</a:t>
            </a:r>
            <a:endParaRPr sz="1000">
              <a:latin typeface="Calibri"/>
              <a:ea typeface="Calibri"/>
              <a:cs typeface="Calibri"/>
              <a:sym typeface="Calibri"/>
            </a:endParaRPr>
          </a:p>
        </p:txBody>
      </p:sp>
      <p:pic>
        <p:nvPicPr>
          <p:cNvPr id="165" name="Google Shape;165;p28"/>
          <p:cNvPicPr preferRelativeResize="0"/>
          <p:nvPr/>
        </p:nvPicPr>
        <p:blipFill>
          <a:blip r:embed="rId3">
            <a:alphaModFix/>
          </a:blip>
          <a:stretch>
            <a:fillRect/>
          </a:stretch>
        </p:blipFill>
        <p:spPr>
          <a:xfrm>
            <a:off x="5516175" y="3057624"/>
            <a:ext cx="3012725" cy="1918975"/>
          </a:xfrm>
          <a:prstGeom prst="rect">
            <a:avLst/>
          </a:prstGeom>
          <a:noFill/>
          <a:ln>
            <a:noFill/>
          </a:ln>
        </p:spPr>
      </p:pic>
      <p:pic>
        <p:nvPicPr>
          <p:cNvPr id="166" name="Google Shape;166;p28"/>
          <p:cNvPicPr preferRelativeResize="0"/>
          <p:nvPr/>
        </p:nvPicPr>
        <p:blipFill>
          <a:blip r:embed="rId4">
            <a:alphaModFix/>
          </a:blip>
          <a:stretch>
            <a:fillRect/>
          </a:stretch>
        </p:blipFill>
        <p:spPr>
          <a:xfrm>
            <a:off x="5583625" y="647551"/>
            <a:ext cx="2877825" cy="220647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64"/>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94" name="Google Shape;694;p64"/>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95" name="Google Shape;695;p64"/>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696" name="Google Shape;696;p64"/>
          <p:cNvPicPr preferRelativeResize="0"/>
          <p:nvPr/>
        </p:nvPicPr>
        <p:blipFill rotWithShape="1">
          <a:blip r:embed="rId3">
            <a:alphaModFix/>
          </a:blip>
          <a:srcRect b="0" l="0" r="0" t="0"/>
          <a:stretch/>
        </p:blipFill>
        <p:spPr>
          <a:xfrm>
            <a:off x="856072" y="4803985"/>
            <a:ext cx="1015153" cy="321931"/>
          </a:xfrm>
          <a:prstGeom prst="rect">
            <a:avLst/>
          </a:prstGeom>
          <a:noFill/>
          <a:ln>
            <a:noFill/>
          </a:ln>
        </p:spPr>
      </p:pic>
      <p:pic>
        <p:nvPicPr>
          <p:cNvPr id="697" name="Google Shape;697;p64"/>
          <p:cNvPicPr preferRelativeResize="0"/>
          <p:nvPr/>
        </p:nvPicPr>
        <p:blipFill rotWithShape="1">
          <a:blip r:embed="rId4">
            <a:alphaModFix/>
          </a:blip>
          <a:srcRect b="0" l="0" r="0" t="0"/>
          <a:stretch/>
        </p:blipFill>
        <p:spPr>
          <a:xfrm>
            <a:off x="68515" y="4503284"/>
            <a:ext cx="528638" cy="496595"/>
          </a:xfrm>
          <a:prstGeom prst="rect">
            <a:avLst/>
          </a:prstGeom>
          <a:noFill/>
          <a:ln>
            <a:noFill/>
          </a:ln>
        </p:spPr>
      </p:pic>
      <p:sp>
        <p:nvSpPr>
          <p:cNvPr id="698" name="Google Shape;698;p64"/>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Community-wide benefits</a:t>
            </a:r>
            <a:endParaRPr>
              <a:latin typeface="Century Gothic"/>
              <a:ea typeface="Century Gothic"/>
              <a:cs typeface="Century Gothic"/>
              <a:sym typeface="Century Gothic"/>
            </a:endParaRPr>
          </a:p>
        </p:txBody>
      </p:sp>
      <p:sp>
        <p:nvSpPr>
          <p:cNvPr id="699" name="Google Shape;699;p64"/>
          <p:cNvSpPr txBox="1"/>
          <p:nvPr>
            <p:ph type="title"/>
          </p:nvPr>
        </p:nvSpPr>
        <p:spPr>
          <a:xfrm>
            <a:off x="480225" y="432350"/>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Both VSLA and SHGs are well-</a:t>
            </a:r>
            <a:r>
              <a:rPr b="1" lang="en" sz="1700">
                <a:solidFill>
                  <a:schemeClr val="dk1"/>
                </a:solidFill>
                <a:latin typeface="Century Gothic"/>
                <a:ea typeface="Century Gothic"/>
                <a:cs typeface="Century Gothic"/>
                <a:sym typeface="Century Gothic"/>
              </a:rPr>
              <a:t>embedded</a:t>
            </a:r>
            <a:r>
              <a:rPr b="1" lang="en" sz="1700">
                <a:solidFill>
                  <a:schemeClr val="dk1"/>
                </a:solidFill>
                <a:latin typeface="Century Gothic"/>
                <a:ea typeface="Century Gothic"/>
                <a:cs typeface="Century Gothic"/>
                <a:sym typeface="Century Gothic"/>
              </a:rPr>
              <a:t> in their communities </a:t>
            </a:r>
            <a:endParaRPr b="1" sz="1700">
              <a:latin typeface="Century Gothic"/>
              <a:ea typeface="Century Gothic"/>
              <a:cs typeface="Century Gothic"/>
              <a:sym typeface="Century Gothic"/>
            </a:endParaRPr>
          </a:p>
        </p:txBody>
      </p:sp>
      <p:cxnSp>
        <p:nvCxnSpPr>
          <p:cNvPr id="700" name="Google Shape;700;p64"/>
          <p:cNvCxnSpPr/>
          <p:nvPr/>
        </p:nvCxnSpPr>
        <p:spPr>
          <a:xfrm>
            <a:off x="4518050" y="1109500"/>
            <a:ext cx="900" cy="3476700"/>
          </a:xfrm>
          <a:prstGeom prst="straightConnector1">
            <a:avLst/>
          </a:prstGeom>
          <a:noFill/>
          <a:ln cap="flat" cmpd="sng" w="9525">
            <a:solidFill>
              <a:schemeClr val="dk2"/>
            </a:solidFill>
            <a:prstDash val="lgDash"/>
            <a:round/>
            <a:headEnd len="med" w="med" type="none"/>
            <a:tailEnd len="med" w="med" type="none"/>
          </a:ln>
        </p:spPr>
      </p:cxnSp>
      <p:pic>
        <p:nvPicPr>
          <p:cNvPr id="701" name="Google Shape;701;p64"/>
          <p:cNvPicPr preferRelativeResize="0"/>
          <p:nvPr/>
        </p:nvPicPr>
        <p:blipFill>
          <a:blip r:embed="rId5">
            <a:alphaModFix/>
          </a:blip>
          <a:stretch>
            <a:fillRect/>
          </a:stretch>
        </p:blipFill>
        <p:spPr>
          <a:xfrm>
            <a:off x="590100" y="1498547"/>
            <a:ext cx="3775551" cy="2505177"/>
          </a:xfrm>
          <a:prstGeom prst="rect">
            <a:avLst/>
          </a:prstGeom>
          <a:noFill/>
          <a:ln cap="flat" cmpd="sng" w="9525">
            <a:solidFill>
              <a:srgbClr val="44546A"/>
            </a:solidFill>
            <a:prstDash val="solid"/>
            <a:round/>
            <a:headEnd len="sm" w="sm" type="none"/>
            <a:tailEnd len="sm" w="sm" type="none"/>
          </a:ln>
        </p:spPr>
      </p:pic>
      <p:pic>
        <p:nvPicPr>
          <p:cNvPr id="702" name="Google Shape;702;p64"/>
          <p:cNvPicPr preferRelativeResize="0"/>
          <p:nvPr/>
        </p:nvPicPr>
        <p:blipFill>
          <a:blip r:embed="rId6">
            <a:alphaModFix/>
          </a:blip>
          <a:stretch>
            <a:fillRect/>
          </a:stretch>
        </p:blipFill>
        <p:spPr>
          <a:xfrm>
            <a:off x="4753425" y="1463025"/>
            <a:ext cx="3882645" cy="2576237"/>
          </a:xfrm>
          <a:prstGeom prst="rect">
            <a:avLst/>
          </a:prstGeom>
          <a:noFill/>
          <a:ln cap="flat" cmpd="sng" w="9525">
            <a:solidFill>
              <a:srgbClr val="44546A"/>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65"/>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09" name="Google Shape;709;p65"/>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10" name="Google Shape;710;p65"/>
          <p:cNvSpPr/>
          <p:nvPr/>
        </p:nvSpPr>
        <p:spPr>
          <a:xfrm>
            <a:off x="261785" y="757847"/>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pic>
        <p:nvPicPr>
          <p:cNvPr id="711" name="Google Shape;711;p65"/>
          <p:cNvPicPr preferRelativeResize="0"/>
          <p:nvPr/>
        </p:nvPicPr>
        <p:blipFill rotWithShape="1">
          <a:blip r:embed="rId3">
            <a:alphaModFix/>
          </a:blip>
          <a:srcRect b="0" l="0" r="0" t="0"/>
          <a:stretch/>
        </p:blipFill>
        <p:spPr>
          <a:xfrm>
            <a:off x="771072" y="4590610"/>
            <a:ext cx="1015153" cy="321931"/>
          </a:xfrm>
          <a:prstGeom prst="rect">
            <a:avLst/>
          </a:prstGeom>
          <a:noFill/>
          <a:ln>
            <a:noFill/>
          </a:ln>
        </p:spPr>
      </p:pic>
      <p:pic>
        <p:nvPicPr>
          <p:cNvPr id="712" name="Google Shape;712;p65"/>
          <p:cNvPicPr preferRelativeResize="0"/>
          <p:nvPr/>
        </p:nvPicPr>
        <p:blipFill rotWithShape="1">
          <a:blip r:embed="rId4">
            <a:alphaModFix/>
          </a:blip>
          <a:srcRect b="0" l="0" r="0" t="0"/>
          <a:stretch/>
        </p:blipFill>
        <p:spPr>
          <a:xfrm>
            <a:off x="68515" y="4503284"/>
            <a:ext cx="528638" cy="496595"/>
          </a:xfrm>
          <a:prstGeom prst="rect">
            <a:avLst/>
          </a:prstGeom>
          <a:noFill/>
          <a:ln>
            <a:noFill/>
          </a:ln>
        </p:spPr>
      </p:pic>
      <p:sp>
        <p:nvSpPr>
          <p:cNvPr id="713" name="Google Shape;713;p65"/>
          <p:cNvSpPr txBox="1"/>
          <p:nvPr>
            <p:ph type="title"/>
          </p:nvPr>
        </p:nvSpPr>
        <p:spPr>
          <a:xfrm>
            <a:off x="3078500" y="52550"/>
            <a:ext cx="33024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lang="en">
                <a:solidFill>
                  <a:schemeClr val="dk1"/>
                </a:solidFill>
                <a:latin typeface="Century Gothic"/>
                <a:ea typeface="Century Gothic"/>
                <a:cs typeface="Century Gothic"/>
                <a:sym typeface="Century Gothic"/>
              </a:rPr>
              <a:t>Community-wide benefits</a:t>
            </a:r>
            <a:endParaRPr>
              <a:latin typeface="Century Gothic"/>
              <a:ea typeface="Century Gothic"/>
              <a:cs typeface="Century Gothic"/>
              <a:sym typeface="Century Gothic"/>
            </a:endParaRPr>
          </a:p>
        </p:txBody>
      </p:sp>
      <p:sp>
        <p:nvSpPr>
          <p:cNvPr id="714" name="Google Shape;714;p65"/>
          <p:cNvSpPr txBox="1"/>
          <p:nvPr>
            <p:ph type="title"/>
          </p:nvPr>
        </p:nvSpPr>
        <p:spPr>
          <a:xfrm>
            <a:off x="480225" y="432350"/>
            <a:ext cx="8587800" cy="379800"/>
          </a:xfrm>
          <a:prstGeom prst="rect">
            <a:avLst/>
          </a:prstGeom>
          <a:noFill/>
          <a:ln>
            <a:noFill/>
          </a:ln>
        </p:spPr>
        <p:txBody>
          <a:bodyPr anchorCtr="0" anchor="ctr" bIns="34275" lIns="68575" spcFirstLastPara="1" rIns="68575" wrap="square" tIns="34275">
            <a:noAutofit/>
          </a:bodyPr>
          <a:lstStyle/>
          <a:p>
            <a:pPr indent="0" lvl="1" marL="342900" rtl="0" algn="l">
              <a:lnSpc>
                <a:spcPct val="150000"/>
              </a:lnSpc>
              <a:spcBef>
                <a:spcPts val="400"/>
              </a:spcBef>
              <a:spcAft>
                <a:spcPts val="0"/>
              </a:spcAft>
              <a:buClr>
                <a:schemeClr val="dk1"/>
              </a:buClr>
              <a:buFont typeface="Arial"/>
              <a:buNone/>
            </a:pPr>
            <a:r>
              <a:rPr b="1" lang="en" sz="1700">
                <a:solidFill>
                  <a:schemeClr val="dk1"/>
                </a:solidFill>
                <a:latin typeface="Century Gothic"/>
                <a:ea typeface="Century Gothic"/>
                <a:cs typeface="Century Gothic"/>
                <a:sym typeface="Century Gothic"/>
              </a:rPr>
              <a:t>Both of them engage in activities which benefit the wider community</a:t>
            </a:r>
            <a:endParaRPr b="1" sz="1700">
              <a:latin typeface="Century Gothic"/>
              <a:ea typeface="Century Gothic"/>
              <a:cs typeface="Century Gothic"/>
              <a:sym typeface="Century Gothic"/>
            </a:endParaRPr>
          </a:p>
        </p:txBody>
      </p:sp>
      <p:sp>
        <p:nvSpPr>
          <p:cNvPr id="715" name="Google Shape;715;p65"/>
          <p:cNvSpPr txBox="1"/>
          <p:nvPr/>
        </p:nvSpPr>
        <p:spPr>
          <a:xfrm>
            <a:off x="771075" y="1139400"/>
            <a:ext cx="35424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Interestingly, VSLA group members report to do so slight more often</a:t>
            </a:r>
            <a:endParaRPr>
              <a:latin typeface="Calibri"/>
              <a:ea typeface="Calibri"/>
              <a:cs typeface="Calibri"/>
              <a:sym typeface="Calibri"/>
            </a:endParaRPr>
          </a:p>
        </p:txBody>
      </p:sp>
      <p:cxnSp>
        <p:nvCxnSpPr>
          <p:cNvPr id="716" name="Google Shape;716;p65"/>
          <p:cNvCxnSpPr/>
          <p:nvPr/>
        </p:nvCxnSpPr>
        <p:spPr>
          <a:xfrm>
            <a:off x="4518050" y="1109500"/>
            <a:ext cx="900" cy="3476700"/>
          </a:xfrm>
          <a:prstGeom prst="straightConnector1">
            <a:avLst/>
          </a:prstGeom>
          <a:noFill/>
          <a:ln cap="flat" cmpd="sng" w="9525">
            <a:solidFill>
              <a:schemeClr val="dk2"/>
            </a:solidFill>
            <a:prstDash val="lgDash"/>
            <a:round/>
            <a:headEnd len="med" w="med" type="none"/>
            <a:tailEnd len="med" w="med" type="none"/>
          </a:ln>
        </p:spPr>
      </p:cxnSp>
      <p:sp>
        <p:nvSpPr>
          <p:cNvPr id="717" name="Google Shape;717;p65"/>
          <p:cNvSpPr txBox="1"/>
          <p:nvPr/>
        </p:nvSpPr>
        <p:spPr>
          <a:xfrm>
            <a:off x="5009850" y="1215150"/>
            <a:ext cx="35424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Insight on forms of assistance provided</a:t>
            </a:r>
            <a:endParaRPr>
              <a:latin typeface="Calibri"/>
              <a:ea typeface="Calibri"/>
              <a:cs typeface="Calibri"/>
              <a:sym typeface="Calibri"/>
            </a:endParaRPr>
          </a:p>
        </p:txBody>
      </p:sp>
      <p:pic>
        <p:nvPicPr>
          <p:cNvPr id="718" name="Google Shape;718;p65"/>
          <p:cNvPicPr preferRelativeResize="0"/>
          <p:nvPr/>
        </p:nvPicPr>
        <p:blipFill>
          <a:blip r:embed="rId5">
            <a:alphaModFix/>
          </a:blip>
          <a:stretch>
            <a:fillRect/>
          </a:stretch>
        </p:blipFill>
        <p:spPr>
          <a:xfrm>
            <a:off x="590100" y="1788300"/>
            <a:ext cx="3775551" cy="2505177"/>
          </a:xfrm>
          <a:prstGeom prst="rect">
            <a:avLst/>
          </a:prstGeom>
          <a:noFill/>
          <a:ln>
            <a:noFill/>
          </a:ln>
        </p:spPr>
      </p:pic>
      <p:pic>
        <p:nvPicPr>
          <p:cNvPr id="719" name="Google Shape;719;p65"/>
          <p:cNvPicPr preferRelativeResize="0"/>
          <p:nvPr/>
        </p:nvPicPr>
        <p:blipFill>
          <a:blip r:embed="rId6">
            <a:alphaModFix/>
          </a:blip>
          <a:stretch>
            <a:fillRect/>
          </a:stretch>
        </p:blipFill>
        <p:spPr>
          <a:xfrm>
            <a:off x="4671350" y="1864050"/>
            <a:ext cx="3882645" cy="257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73" name="Google Shape;173;p29"/>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74" name="Google Shape;174;p29"/>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75" name="Google Shape;175;p29"/>
          <p:cNvSpPr txBox="1"/>
          <p:nvPr/>
        </p:nvSpPr>
        <p:spPr>
          <a:xfrm>
            <a:off x="589873" y="115348"/>
            <a:ext cx="7553100" cy="486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C00000"/>
              </a:buClr>
              <a:buSzPts val="2400"/>
              <a:buFont typeface="Century Gothic"/>
              <a:buNone/>
            </a:pPr>
            <a:r>
              <a:rPr lang="en" sz="2400">
                <a:solidFill>
                  <a:srgbClr val="980000"/>
                </a:solidFill>
                <a:latin typeface="Century Gothic"/>
                <a:ea typeface="Century Gothic"/>
                <a:cs typeface="Century Gothic"/>
                <a:sym typeface="Century Gothic"/>
              </a:rPr>
              <a:t>EXECUTIVE SUMMARY </a:t>
            </a:r>
            <a:endParaRPr b="0" i="0" sz="3300" u="none" cap="none" strike="noStrike">
              <a:solidFill>
                <a:srgbClr val="980000"/>
              </a:solidFill>
              <a:latin typeface="Calibri"/>
              <a:ea typeface="Calibri"/>
              <a:cs typeface="Calibri"/>
              <a:sym typeface="Calibri"/>
            </a:endParaRPr>
          </a:p>
        </p:txBody>
      </p:sp>
      <p:sp>
        <p:nvSpPr>
          <p:cNvPr id="176" name="Google Shape;176;p29"/>
          <p:cNvSpPr txBox="1"/>
          <p:nvPr/>
        </p:nvSpPr>
        <p:spPr>
          <a:xfrm>
            <a:off x="589885" y="601653"/>
            <a:ext cx="8486400" cy="48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chemeClr val="dk1"/>
                </a:solidFill>
                <a:latin typeface="Century Gothic"/>
                <a:ea typeface="Century Gothic"/>
                <a:cs typeface="Century Gothic"/>
                <a:sym typeface="Century Gothic"/>
              </a:rPr>
              <a:t>Headlines on Group Performance</a:t>
            </a:r>
            <a:endParaRPr b="1" sz="1800">
              <a:solidFill>
                <a:schemeClr val="dk1"/>
              </a:solidFill>
              <a:latin typeface="Century Gothic"/>
              <a:ea typeface="Century Gothic"/>
              <a:cs typeface="Century Gothic"/>
              <a:sym typeface="Century Gothic"/>
            </a:endParaRPr>
          </a:p>
        </p:txBody>
      </p:sp>
      <p:sp>
        <p:nvSpPr>
          <p:cNvPr id="177" name="Google Shape;177;p29"/>
          <p:cNvSpPr txBox="1"/>
          <p:nvPr/>
        </p:nvSpPr>
        <p:spPr>
          <a:xfrm>
            <a:off x="589875" y="1316844"/>
            <a:ext cx="6440400" cy="675300"/>
          </a:xfrm>
          <a:prstGeom prst="rect">
            <a:avLst/>
          </a:prstGeom>
          <a:noFill/>
          <a:ln>
            <a:noFill/>
          </a:ln>
        </p:spPr>
        <p:txBody>
          <a:bodyPr anchorCtr="0" anchor="t" bIns="68575" lIns="68575" spcFirstLastPara="1" rIns="68575" wrap="square" tIns="68575">
            <a:noAutofit/>
          </a:bodyPr>
          <a:lstStyle/>
          <a:p>
            <a:pPr indent="-292100" lvl="0" marL="457200" rtl="0" algn="l">
              <a:spcBef>
                <a:spcPts val="0"/>
              </a:spcBef>
              <a:spcAft>
                <a:spcPts val="0"/>
              </a:spcAft>
              <a:buClr>
                <a:schemeClr val="dk1"/>
              </a:buClr>
              <a:buSzPts val="1000"/>
              <a:buFont typeface="Calibri"/>
              <a:buChar char="●"/>
            </a:pPr>
            <a:r>
              <a:rPr b="1" i="1" lang="en" sz="1000">
                <a:solidFill>
                  <a:srgbClr val="980000"/>
                </a:solidFill>
                <a:latin typeface="Calibri"/>
                <a:ea typeface="Calibri"/>
                <a:cs typeface="Calibri"/>
                <a:sym typeface="Calibri"/>
              </a:rPr>
              <a:t>8 in 10 SHG participants</a:t>
            </a:r>
            <a:r>
              <a:rPr lang="en" sz="1000">
                <a:solidFill>
                  <a:schemeClr val="dk1"/>
                </a:solidFill>
                <a:latin typeface="Calibri"/>
                <a:ea typeface="Calibri"/>
                <a:cs typeface="Calibri"/>
                <a:sym typeface="Calibri"/>
              </a:rPr>
              <a:t> reported meeting up every week, while VSLAs most typically interact with each other every second week</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464645"/>
              </a:buClr>
              <a:buSzPts val="1000"/>
              <a:buFont typeface="Calibri"/>
              <a:buChar char="●"/>
            </a:pPr>
            <a:r>
              <a:rPr lang="en" sz="1000">
                <a:solidFill>
                  <a:srgbClr val="464645"/>
                </a:solidFill>
                <a:highlight>
                  <a:srgbClr val="FFFFFF"/>
                </a:highlight>
                <a:latin typeface="Calibri"/>
                <a:ea typeface="Calibri"/>
                <a:cs typeface="Calibri"/>
                <a:sym typeface="Calibri"/>
              </a:rPr>
              <a:t>Both VSLA and SHG groups report to save more during Jilaal, primarily linked to previous good harvest, growing livestock prices but drought conditions could change this picture</a:t>
            </a:r>
            <a:endParaRPr sz="1000">
              <a:solidFill>
                <a:srgbClr val="464645"/>
              </a:solidFill>
              <a:highlight>
                <a:srgbClr val="FFFFFF"/>
              </a:highlight>
              <a:latin typeface="Calibri"/>
              <a:ea typeface="Calibri"/>
              <a:cs typeface="Calibri"/>
              <a:sym typeface="Calibri"/>
            </a:endParaRPr>
          </a:p>
          <a:p>
            <a:pPr indent="-292100" lvl="0" marL="457200" rtl="0" algn="l">
              <a:lnSpc>
                <a:spcPct val="115000"/>
              </a:lnSpc>
              <a:spcBef>
                <a:spcPts val="0"/>
              </a:spcBef>
              <a:spcAft>
                <a:spcPts val="0"/>
              </a:spcAft>
              <a:buClr>
                <a:srgbClr val="464645"/>
              </a:buClr>
              <a:buSzPts val="1000"/>
              <a:buFont typeface="Calibri"/>
              <a:buChar char="●"/>
            </a:pPr>
            <a:r>
              <a:rPr lang="en" sz="1000">
                <a:solidFill>
                  <a:srgbClr val="464645"/>
                </a:solidFill>
                <a:highlight>
                  <a:srgbClr val="FFFFFF"/>
                </a:highlight>
                <a:latin typeface="Calibri"/>
                <a:ea typeface="Calibri"/>
                <a:cs typeface="Calibri"/>
                <a:sym typeface="Calibri"/>
              </a:rPr>
              <a:t>As of now, VSLA managed to give out more loans compared to SHGs (</a:t>
            </a:r>
            <a:r>
              <a:rPr b="1" i="1" lang="en" sz="1000">
                <a:solidFill>
                  <a:srgbClr val="980000"/>
                </a:solidFill>
                <a:highlight>
                  <a:srgbClr val="FFFFFF"/>
                </a:highlight>
                <a:latin typeface="Calibri"/>
                <a:ea typeface="Calibri"/>
                <a:cs typeface="Calibri"/>
                <a:sym typeface="Calibri"/>
              </a:rPr>
              <a:t>52% vs 32%</a:t>
            </a:r>
            <a:r>
              <a:rPr lang="en" sz="1000">
                <a:solidFill>
                  <a:srgbClr val="464645"/>
                </a:solidFill>
                <a:highlight>
                  <a:srgbClr val="FFFFFF"/>
                </a:highlight>
                <a:latin typeface="Calibri"/>
                <a:ea typeface="Calibri"/>
                <a:cs typeface="Calibri"/>
                <a:sym typeface="Calibri"/>
              </a:rPr>
              <a:t>), but members of both groups have high confidence that borrowers will be able to pay back their loans</a:t>
            </a:r>
            <a:endParaRPr sz="1000">
              <a:solidFill>
                <a:srgbClr val="464645"/>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000">
              <a:solidFill>
                <a:srgbClr val="464645"/>
              </a:solidFill>
              <a:highlight>
                <a:srgbClr val="FFFFFF"/>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84" name="Google Shape;184;p30"/>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85" name="Google Shape;185;p30"/>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86" name="Google Shape;186;p30"/>
          <p:cNvSpPr txBox="1"/>
          <p:nvPr/>
        </p:nvSpPr>
        <p:spPr>
          <a:xfrm>
            <a:off x="589873" y="115348"/>
            <a:ext cx="7553100" cy="486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C00000"/>
              </a:buClr>
              <a:buSzPts val="2400"/>
              <a:buFont typeface="Century Gothic"/>
              <a:buNone/>
            </a:pPr>
            <a:r>
              <a:rPr lang="en" sz="2400">
                <a:solidFill>
                  <a:srgbClr val="980000"/>
                </a:solidFill>
                <a:latin typeface="Century Gothic"/>
                <a:ea typeface="Century Gothic"/>
                <a:cs typeface="Century Gothic"/>
                <a:sym typeface="Century Gothic"/>
              </a:rPr>
              <a:t>EXECUTIVE SUMMARY </a:t>
            </a:r>
            <a:endParaRPr b="0" i="0" sz="3300" u="none" cap="none" strike="noStrike">
              <a:solidFill>
                <a:srgbClr val="980000"/>
              </a:solidFill>
              <a:latin typeface="Calibri"/>
              <a:ea typeface="Calibri"/>
              <a:cs typeface="Calibri"/>
              <a:sym typeface="Calibri"/>
            </a:endParaRPr>
          </a:p>
        </p:txBody>
      </p:sp>
      <p:sp>
        <p:nvSpPr>
          <p:cNvPr id="187" name="Google Shape;187;p30"/>
          <p:cNvSpPr txBox="1"/>
          <p:nvPr/>
        </p:nvSpPr>
        <p:spPr>
          <a:xfrm>
            <a:off x="589885" y="601653"/>
            <a:ext cx="8486400" cy="48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chemeClr val="dk1"/>
                </a:solidFill>
                <a:latin typeface="Century Gothic"/>
                <a:ea typeface="Century Gothic"/>
                <a:cs typeface="Century Gothic"/>
                <a:sym typeface="Century Gothic"/>
              </a:rPr>
              <a:t>Headlines on Group Performance</a:t>
            </a:r>
            <a:endParaRPr b="1" sz="1800">
              <a:solidFill>
                <a:schemeClr val="dk1"/>
              </a:solidFill>
              <a:latin typeface="Century Gothic"/>
              <a:ea typeface="Century Gothic"/>
              <a:cs typeface="Century Gothic"/>
              <a:sym typeface="Century Gothic"/>
            </a:endParaRPr>
          </a:p>
        </p:txBody>
      </p:sp>
      <p:sp>
        <p:nvSpPr>
          <p:cNvPr id="188" name="Google Shape;188;p30"/>
          <p:cNvSpPr txBox="1"/>
          <p:nvPr/>
        </p:nvSpPr>
        <p:spPr>
          <a:xfrm>
            <a:off x="2104500" y="1505869"/>
            <a:ext cx="6440400" cy="675300"/>
          </a:xfrm>
          <a:prstGeom prst="rect">
            <a:avLst/>
          </a:prstGeom>
          <a:noFill/>
          <a:ln>
            <a:noFill/>
          </a:ln>
        </p:spPr>
        <p:txBody>
          <a:bodyPr anchorCtr="0" anchor="t" bIns="68575" lIns="68575" spcFirstLastPara="1" rIns="68575" wrap="square" tIns="68575">
            <a:noAutofit/>
          </a:bodyPr>
          <a:lstStyle/>
          <a:p>
            <a:pPr indent="-292100" lvl="0" marL="457200" rtl="0" algn="l">
              <a:lnSpc>
                <a:spcPct val="115000"/>
              </a:lnSpc>
              <a:spcBef>
                <a:spcPts val="0"/>
              </a:spcBef>
              <a:spcAft>
                <a:spcPts val="0"/>
              </a:spcAft>
              <a:buClr>
                <a:srgbClr val="464645"/>
              </a:buClr>
              <a:buSzPts val="1000"/>
              <a:buFont typeface="Calibri"/>
              <a:buChar char="●"/>
            </a:pPr>
            <a:r>
              <a:rPr lang="en" sz="1000">
                <a:solidFill>
                  <a:srgbClr val="464645"/>
                </a:solidFill>
                <a:highlight>
                  <a:srgbClr val="FFFFFF"/>
                </a:highlight>
                <a:latin typeface="Calibri"/>
                <a:ea typeface="Calibri"/>
                <a:cs typeface="Calibri"/>
                <a:sym typeface="Calibri"/>
              </a:rPr>
              <a:t>Both savings group modalities seek to enhance female empowerment, but their strategies are markedly different.  SGHs are exclusively operated with female members, while VSLAs have a mixed gender balance with </a:t>
            </a:r>
            <a:r>
              <a:rPr b="1" i="1" lang="en" sz="1000">
                <a:solidFill>
                  <a:srgbClr val="980000"/>
                </a:solidFill>
                <a:highlight>
                  <a:srgbClr val="FFFFFF"/>
                </a:highlight>
                <a:latin typeface="Calibri"/>
                <a:ea typeface="Calibri"/>
                <a:cs typeface="Calibri"/>
                <a:sym typeface="Calibri"/>
              </a:rPr>
              <a:t>2 in 5 members being male</a:t>
            </a:r>
            <a:r>
              <a:rPr lang="en" sz="1000">
                <a:solidFill>
                  <a:srgbClr val="464645"/>
                </a:solidFill>
                <a:highlight>
                  <a:srgbClr val="FFFFFF"/>
                </a:highlight>
                <a:latin typeface="Calibri"/>
                <a:ea typeface="Calibri"/>
                <a:cs typeface="Calibri"/>
                <a:sym typeface="Calibri"/>
              </a:rPr>
              <a:t> on average.</a:t>
            </a:r>
            <a:endParaRPr sz="1000">
              <a:solidFill>
                <a:srgbClr val="464645"/>
              </a:solidFill>
              <a:highlight>
                <a:srgbClr val="FFFFFF"/>
              </a:highlight>
              <a:latin typeface="Calibri"/>
              <a:ea typeface="Calibri"/>
              <a:cs typeface="Calibri"/>
              <a:sym typeface="Calibri"/>
            </a:endParaRPr>
          </a:p>
          <a:p>
            <a:pPr indent="-292100" lvl="0" marL="457200" rtl="0" algn="l">
              <a:lnSpc>
                <a:spcPct val="115000"/>
              </a:lnSpc>
              <a:spcBef>
                <a:spcPts val="0"/>
              </a:spcBef>
              <a:spcAft>
                <a:spcPts val="0"/>
              </a:spcAft>
              <a:buClr>
                <a:srgbClr val="464645"/>
              </a:buClr>
              <a:buSzPts val="1000"/>
              <a:buFont typeface="Calibri"/>
              <a:buChar char="●"/>
            </a:pPr>
            <a:r>
              <a:rPr lang="en" sz="1000">
                <a:solidFill>
                  <a:srgbClr val="464645"/>
                </a:solidFill>
                <a:highlight>
                  <a:srgbClr val="FFFFFF"/>
                </a:highlight>
                <a:latin typeface="Calibri"/>
                <a:ea typeface="Calibri"/>
                <a:cs typeface="Calibri"/>
                <a:sym typeface="Calibri"/>
              </a:rPr>
              <a:t>In some cases, like in </a:t>
            </a:r>
            <a:r>
              <a:rPr b="1" i="1" lang="en" sz="1000">
                <a:solidFill>
                  <a:srgbClr val="980000"/>
                </a:solidFill>
                <a:highlight>
                  <a:srgbClr val="FFFFFF"/>
                </a:highlight>
                <a:latin typeface="Calibri"/>
                <a:ea typeface="Calibri"/>
                <a:cs typeface="Calibri"/>
                <a:sym typeface="Calibri"/>
              </a:rPr>
              <a:t>Hudur or Elbarde, the groups are predominantly male</a:t>
            </a:r>
            <a:r>
              <a:rPr lang="en" sz="1000">
                <a:solidFill>
                  <a:srgbClr val="464645"/>
                </a:solidFill>
                <a:highlight>
                  <a:srgbClr val="FFFFFF"/>
                </a:highlight>
                <a:latin typeface="Calibri"/>
                <a:ea typeface="Calibri"/>
                <a:cs typeface="Calibri"/>
                <a:sym typeface="Calibri"/>
              </a:rPr>
              <a:t>, possibly hindering female representation and voice but this should be further explored through KIIs and FGDs</a:t>
            </a:r>
            <a:endParaRPr sz="1000">
              <a:solidFill>
                <a:srgbClr val="464645"/>
              </a:solidFill>
              <a:highlight>
                <a:srgbClr val="FFFFFF"/>
              </a:highlight>
              <a:latin typeface="Calibri"/>
              <a:ea typeface="Calibri"/>
              <a:cs typeface="Calibri"/>
              <a:sym typeface="Calibri"/>
            </a:endParaRPr>
          </a:p>
          <a:p>
            <a:pPr indent="-292100" lvl="0" marL="457200" rtl="0" algn="l">
              <a:lnSpc>
                <a:spcPct val="115000"/>
              </a:lnSpc>
              <a:spcBef>
                <a:spcPts val="0"/>
              </a:spcBef>
              <a:spcAft>
                <a:spcPts val="0"/>
              </a:spcAft>
              <a:buClr>
                <a:srgbClr val="464645"/>
              </a:buClr>
              <a:buSzPts val="1000"/>
              <a:buFont typeface="Calibri"/>
              <a:buChar char="●"/>
            </a:pPr>
            <a:r>
              <a:rPr lang="en" sz="1000">
                <a:solidFill>
                  <a:srgbClr val="464645"/>
                </a:solidFill>
                <a:highlight>
                  <a:srgbClr val="FFFFFF"/>
                </a:highlight>
                <a:latin typeface="Calibri"/>
                <a:ea typeface="Calibri"/>
                <a:cs typeface="Calibri"/>
                <a:sym typeface="Calibri"/>
              </a:rPr>
              <a:t>Somewhat surprisingly, still about </a:t>
            </a:r>
            <a:r>
              <a:rPr b="1" i="1" lang="en" sz="1000">
                <a:solidFill>
                  <a:srgbClr val="980000"/>
                </a:solidFill>
                <a:highlight>
                  <a:srgbClr val="FFFFFF"/>
                </a:highlight>
                <a:latin typeface="Calibri"/>
                <a:ea typeface="Calibri"/>
                <a:cs typeface="Calibri"/>
                <a:sym typeface="Calibri"/>
              </a:rPr>
              <a:t>80-85% of female VSLAs and SHG Members </a:t>
            </a:r>
            <a:r>
              <a:rPr lang="en" sz="1000">
                <a:solidFill>
                  <a:srgbClr val="464645"/>
                </a:solidFill>
                <a:highlight>
                  <a:srgbClr val="FFFFFF"/>
                </a:highlight>
                <a:latin typeface="Calibri"/>
                <a:ea typeface="Calibri"/>
                <a:cs typeface="Calibri"/>
                <a:sym typeface="Calibri"/>
              </a:rPr>
              <a:t>said that their voice are heard despite the mixed gender balance highlighted earlier</a:t>
            </a:r>
            <a:endParaRPr sz="1000">
              <a:solidFill>
                <a:srgbClr val="464645"/>
              </a:solidFill>
              <a:highlight>
                <a:srgbClr val="FFFFFF"/>
              </a:highlight>
              <a:latin typeface="Calibri"/>
              <a:ea typeface="Calibri"/>
              <a:cs typeface="Calibri"/>
              <a:sym typeface="Calibri"/>
            </a:endParaRPr>
          </a:p>
          <a:p>
            <a:pPr indent="-292100" lvl="0" marL="457200" rtl="0" algn="l">
              <a:lnSpc>
                <a:spcPct val="115000"/>
              </a:lnSpc>
              <a:spcBef>
                <a:spcPts val="0"/>
              </a:spcBef>
              <a:spcAft>
                <a:spcPts val="0"/>
              </a:spcAft>
              <a:buClr>
                <a:srgbClr val="464645"/>
              </a:buClr>
              <a:buSzPts val="1000"/>
              <a:buFont typeface="Calibri"/>
              <a:buChar char="●"/>
            </a:pPr>
            <a:r>
              <a:rPr lang="en" sz="1000">
                <a:solidFill>
                  <a:srgbClr val="464645"/>
                </a:solidFill>
                <a:highlight>
                  <a:srgbClr val="FFFFFF"/>
                </a:highlight>
                <a:latin typeface="Calibri"/>
                <a:ea typeface="Calibri"/>
                <a:cs typeface="Calibri"/>
                <a:sym typeface="Calibri"/>
              </a:rPr>
              <a:t>On average, </a:t>
            </a:r>
            <a:r>
              <a:rPr b="1" i="1" lang="en" sz="1000">
                <a:solidFill>
                  <a:srgbClr val="980000"/>
                </a:solidFill>
                <a:highlight>
                  <a:srgbClr val="FFFFFF"/>
                </a:highlight>
                <a:latin typeface="Calibri"/>
                <a:ea typeface="Calibri"/>
                <a:cs typeface="Calibri"/>
                <a:sym typeface="Calibri"/>
              </a:rPr>
              <a:t>SHG Members value self-empowerment more</a:t>
            </a:r>
            <a:r>
              <a:rPr lang="en" sz="1000">
                <a:solidFill>
                  <a:srgbClr val="464645"/>
                </a:solidFill>
                <a:highlight>
                  <a:srgbClr val="FFFFFF"/>
                </a:highlight>
                <a:latin typeface="Calibri"/>
                <a:ea typeface="Calibri"/>
                <a:cs typeface="Calibri"/>
                <a:sym typeface="Calibri"/>
              </a:rPr>
              <a:t>, particularly in urban areas</a:t>
            </a:r>
            <a:endParaRPr sz="1000">
              <a:solidFill>
                <a:srgbClr val="46464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189" name="Google Shape;189;p30"/>
          <p:cNvSpPr txBox="1"/>
          <p:nvPr/>
        </p:nvSpPr>
        <p:spPr>
          <a:xfrm>
            <a:off x="775625" y="1537925"/>
            <a:ext cx="1181400" cy="103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Targeting and Group Composition</a:t>
            </a:r>
            <a:endParaRPr>
              <a:latin typeface="Calibri"/>
              <a:ea typeface="Calibri"/>
              <a:cs typeface="Calibri"/>
              <a:sym typeface="Calibri"/>
            </a:endParaRPr>
          </a:p>
        </p:txBody>
      </p:sp>
      <p:sp>
        <p:nvSpPr>
          <p:cNvPr id="190" name="Google Shape;190;p30"/>
          <p:cNvSpPr txBox="1"/>
          <p:nvPr/>
        </p:nvSpPr>
        <p:spPr>
          <a:xfrm>
            <a:off x="824800" y="3273175"/>
            <a:ext cx="1181400" cy="85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Group Performance</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&amp; Loan/Savings Capacity</a:t>
            </a:r>
            <a:endParaRPr>
              <a:latin typeface="Calibri"/>
              <a:ea typeface="Calibri"/>
              <a:cs typeface="Calibri"/>
              <a:sym typeface="Calibri"/>
            </a:endParaRPr>
          </a:p>
        </p:txBody>
      </p:sp>
      <p:sp>
        <p:nvSpPr>
          <p:cNvPr id="191" name="Google Shape;191;p30"/>
          <p:cNvSpPr txBox="1"/>
          <p:nvPr/>
        </p:nvSpPr>
        <p:spPr>
          <a:xfrm>
            <a:off x="2104500" y="3273169"/>
            <a:ext cx="6440400" cy="675300"/>
          </a:xfrm>
          <a:prstGeom prst="rect">
            <a:avLst/>
          </a:prstGeom>
          <a:noFill/>
          <a:ln>
            <a:noFill/>
          </a:ln>
        </p:spPr>
        <p:txBody>
          <a:bodyPr anchorCtr="0" anchor="t" bIns="68575" lIns="68575" spcFirstLastPara="1" rIns="68575" wrap="square" tIns="68575">
            <a:noAutofit/>
          </a:bodyPr>
          <a:lstStyle/>
          <a:p>
            <a:pPr indent="-292100" lvl="0" marL="457200" rtl="0" algn="l">
              <a:spcBef>
                <a:spcPts val="0"/>
              </a:spcBef>
              <a:spcAft>
                <a:spcPts val="0"/>
              </a:spcAft>
              <a:buClr>
                <a:schemeClr val="dk1"/>
              </a:buClr>
              <a:buSzPts val="1000"/>
              <a:buFont typeface="Calibri"/>
              <a:buChar char="●"/>
            </a:pPr>
            <a:r>
              <a:rPr b="1" i="1" lang="en" sz="1000">
                <a:solidFill>
                  <a:srgbClr val="980000"/>
                </a:solidFill>
                <a:latin typeface="Calibri"/>
                <a:ea typeface="Calibri"/>
                <a:cs typeface="Calibri"/>
                <a:sym typeface="Calibri"/>
              </a:rPr>
              <a:t>8 in 10 SHG participants</a:t>
            </a:r>
            <a:r>
              <a:rPr lang="en" sz="1000">
                <a:solidFill>
                  <a:schemeClr val="dk1"/>
                </a:solidFill>
                <a:latin typeface="Calibri"/>
                <a:ea typeface="Calibri"/>
                <a:cs typeface="Calibri"/>
                <a:sym typeface="Calibri"/>
              </a:rPr>
              <a:t> reported meeting up every week, while VSLAs most typically interact with each other every second week</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464645"/>
              </a:buClr>
              <a:buSzPts val="1000"/>
              <a:buFont typeface="Calibri"/>
              <a:buChar char="●"/>
            </a:pPr>
            <a:r>
              <a:rPr lang="en" sz="1000">
                <a:solidFill>
                  <a:srgbClr val="464645"/>
                </a:solidFill>
                <a:highlight>
                  <a:srgbClr val="FFFFFF"/>
                </a:highlight>
                <a:latin typeface="Calibri"/>
                <a:ea typeface="Calibri"/>
                <a:cs typeface="Calibri"/>
                <a:sym typeface="Calibri"/>
              </a:rPr>
              <a:t>Both VSLA and SHG groups report to save more during Jilaal, primarily linked to previous good harvest, growing livestock prices but drought conditions could change this picture</a:t>
            </a:r>
            <a:endParaRPr sz="1000">
              <a:solidFill>
                <a:srgbClr val="464645"/>
              </a:solidFill>
              <a:highlight>
                <a:srgbClr val="FFFFFF"/>
              </a:highlight>
              <a:latin typeface="Calibri"/>
              <a:ea typeface="Calibri"/>
              <a:cs typeface="Calibri"/>
              <a:sym typeface="Calibri"/>
            </a:endParaRPr>
          </a:p>
          <a:p>
            <a:pPr indent="-292100" lvl="0" marL="457200" rtl="0" algn="l">
              <a:lnSpc>
                <a:spcPct val="115000"/>
              </a:lnSpc>
              <a:spcBef>
                <a:spcPts val="0"/>
              </a:spcBef>
              <a:spcAft>
                <a:spcPts val="0"/>
              </a:spcAft>
              <a:buClr>
                <a:srgbClr val="464645"/>
              </a:buClr>
              <a:buSzPts val="1000"/>
              <a:buFont typeface="Calibri"/>
              <a:buChar char="●"/>
            </a:pPr>
            <a:r>
              <a:rPr lang="en" sz="1000">
                <a:solidFill>
                  <a:srgbClr val="464645"/>
                </a:solidFill>
                <a:highlight>
                  <a:srgbClr val="FFFFFF"/>
                </a:highlight>
                <a:latin typeface="Calibri"/>
                <a:ea typeface="Calibri"/>
                <a:cs typeface="Calibri"/>
                <a:sym typeface="Calibri"/>
              </a:rPr>
              <a:t>As of now, VSLA managed to give out more loans compared to SHGs (</a:t>
            </a:r>
            <a:r>
              <a:rPr b="1" i="1" lang="en" sz="1000">
                <a:solidFill>
                  <a:srgbClr val="980000"/>
                </a:solidFill>
                <a:highlight>
                  <a:srgbClr val="FFFFFF"/>
                </a:highlight>
                <a:latin typeface="Calibri"/>
                <a:ea typeface="Calibri"/>
                <a:cs typeface="Calibri"/>
                <a:sym typeface="Calibri"/>
              </a:rPr>
              <a:t>52% vs 32%</a:t>
            </a:r>
            <a:r>
              <a:rPr lang="en" sz="1000">
                <a:solidFill>
                  <a:srgbClr val="464645"/>
                </a:solidFill>
                <a:highlight>
                  <a:srgbClr val="FFFFFF"/>
                </a:highlight>
                <a:latin typeface="Calibri"/>
                <a:ea typeface="Calibri"/>
                <a:cs typeface="Calibri"/>
                <a:sym typeface="Calibri"/>
              </a:rPr>
              <a:t>), but members of both groups have high confidence that borrowers will be able to pay back their loans</a:t>
            </a:r>
            <a:endParaRPr sz="1000">
              <a:solidFill>
                <a:srgbClr val="464645"/>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000">
              <a:solidFill>
                <a:srgbClr val="464645"/>
              </a:solidFill>
              <a:highlight>
                <a:srgbClr val="FFFFFF"/>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98" name="Google Shape;198;p31"/>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99" name="Google Shape;199;p31"/>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00" name="Google Shape;200;p31"/>
          <p:cNvSpPr txBox="1"/>
          <p:nvPr/>
        </p:nvSpPr>
        <p:spPr>
          <a:xfrm>
            <a:off x="601800" y="1125750"/>
            <a:ext cx="1181400" cy="85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HH-Level Benefits</a:t>
            </a:r>
            <a:endParaRPr>
              <a:latin typeface="Calibri"/>
              <a:ea typeface="Calibri"/>
              <a:cs typeface="Calibri"/>
              <a:sym typeface="Calibri"/>
            </a:endParaRPr>
          </a:p>
        </p:txBody>
      </p:sp>
      <p:sp>
        <p:nvSpPr>
          <p:cNvPr id="201" name="Google Shape;201;p31"/>
          <p:cNvSpPr txBox="1"/>
          <p:nvPr/>
        </p:nvSpPr>
        <p:spPr>
          <a:xfrm>
            <a:off x="601800" y="3082475"/>
            <a:ext cx="1181400" cy="85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Community-wide Benefits</a:t>
            </a:r>
            <a:endParaRPr>
              <a:latin typeface="Calibri"/>
              <a:ea typeface="Calibri"/>
              <a:cs typeface="Calibri"/>
              <a:sym typeface="Calibri"/>
            </a:endParaRPr>
          </a:p>
        </p:txBody>
      </p:sp>
      <p:sp>
        <p:nvSpPr>
          <p:cNvPr id="202" name="Google Shape;202;p31"/>
          <p:cNvSpPr txBox="1"/>
          <p:nvPr/>
        </p:nvSpPr>
        <p:spPr>
          <a:xfrm>
            <a:off x="1947300" y="1125744"/>
            <a:ext cx="6440400" cy="675300"/>
          </a:xfrm>
          <a:prstGeom prst="rect">
            <a:avLst/>
          </a:prstGeom>
          <a:noFill/>
          <a:ln>
            <a:noFill/>
          </a:ln>
        </p:spPr>
        <p:txBody>
          <a:bodyPr anchorCtr="0" anchor="t" bIns="68575" lIns="68575" spcFirstLastPara="1" rIns="68575" wrap="square" tIns="68575">
            <a:noAutofit/>
          </a:bodyPr>
          <a:lstStyle/>
          <a:p>
            <a:pPr indent="-311150" lvl="0" marL="457200" rtl="0" algn="l">
              <a:lnSpc>
                <a:spcPct val="115000"/>
              </a:lnSpc>
              <a:spcBef>
                <a:spcPts val="0"/>
              </a:spcBef>
              <a:spcAft>
                <a:spcPts val="0"/>
              </a:spcAft>
              <a:buClr>
                <a:srgbClr val="464645"/>
              </a:buClr>
              <a:buSzPts val="1300"/>
              <a:buFont typeface="Calibri"/>
              <a:buChar char="●"/>
            </a:pPr>
            <a:r>
              <a:rPr lang="en" sz="1300">
                <a:solidFill>
                  <a:srgbClr val="464645"/>
                </a:solidFill>
                <a:highlight>
                  <a:schemeClr val="lt1"/>
                </a:highlight>
                <a:latin typeface="Calibri"/>
                <a:ea typeface="Calibri"/>
                <a:cs typeface="Calibri"/>
                <a:sym typeface="Calibri"/>
              </a:rPr>
              <a:t>About the use of loans, </a:t>
            </a:r>
            <a:r>
              <a:rPr b="1" i="1" lang="en" sz="1300">
                <a:solidFill>
                  <a:srgbClr val="980000"/>
                </a:solidFill>
                <a:highlight>
                  <a:schemeClr val="lt1"/>
                </a:highlight>
                <a:latin typeface="Calibri"/>
                <a:ea typeface="Calibri"/>
                <a:cs typeface="Calibri"/>
                <a:sym typeface="Calibri"/>
              </a:rPr>
              <a:t>VSLAs tend to invest more into productive assets,</a:t>
            </a:r>
            <a:r>
              <a:rPr lang="en" sz="1300">
                <a:solidFill>
                  <a:srgbClr val="464645"/>
                </a:solidFill>
                <a:highlight>
                  <a:schemeClr val="lt1"/>
                </a:highlight>
                <a:latin typeface="Calibri"/>
                <a:ea typeface="Calibri"/>
                <a:cs typeface="Calibri"/>
                <a:sym typeface="Calibri"/>
              </a:rPr>
              <a:t> while SHG Members prioritise education and health</a:t>
            </a:r>
            <a:endParaRPr sz="1300">
              <a:solidFill>
                <a:srgbClr val="464645"/>
              </a:solidFill>
              <a:highlight>
                <a:schemeClr val="lt1"/>
              </a:highlight>
              <a:latin typeface="Calibri"/>
              <a:ea typeface="Calibri"/>
              <a:cs typeface="Calibri"/>
              <a:sym typeface="Calibri"/>
            </a:endParaRPr>
          </a:p>
          <a:p>
            <a:pPr indent="-311150" lvl="0" marL="457200" rtl="0" algn="l">
              <a:spcBef>
                <a:spcPts val="0"/>
              </a:spcBef>
              <a:spcAft>
                <a:spcPts val="0"/>
              </a:spcAft>
              <a:buSzPts val="1300"/>
              <a:buChar char="●"/>
            </a:pPr>
            <a:r>
              <a:rPr lang="en" sz="1300">
                <a:latin typeface="Calibri"/>
                <a:ea typeface="Calibri"/>
                <a:cs typeface="Calibri"/>
                <a:sym typeface="Calibri"/>
              </a:rPr>
              <a:t>When asked about the most significant impact of group membership, </a:t>
            </a:r>
            <a:r>
              <a:rPr lang="en" sz="1300">
                <a:solidFill>
                  <a:schemeClr val="dk1"/>
                </a:solidFill>
                <a:latin typeface="Calibri"/>
                <a:ea typeface="Calibri"/>
                <a:cs typeface="Calibri"/>
                <a:sym typeface="Calibri"/>
              </a:rPr>
              <a:t>around half of VSLA respondents didn’t report any impact at the time of the survey, while more than </a:t>
            </a:r>
            <a:r>
              <a:rPr b="1" i="1" lang="en" sz="1300">
                <a:solidFill>
                  <a:srgbClr val="980000"/>
                </a:solidFill>
                <a:latin typeface="Calibri"/>
                <a:ea typeface="Calibri"/>
                <a:cs typeface="Calibri"/>
                <a:sym typeface="Calibri"/>
              </a:rPr>
              <a:t>one in five SHGs Members indicated seeing a transformative impact</a:t>
            </a:r>
            <a:r>
              <a:rPr lang="en" sz="1300">
                <a:solidFill>
                  <a:schemeClr val="dk1"/>
                </a:solidFill>
                <a:latin typeface="Calibri"/>
                <a:ea typeface="Calibri"/>
                <a:cs typeface="Calibri"/>
                <a:sym typeface="Calibri"/>
              </a:rPr>
              <a:t>, citing increased income and business activities, education and food access</a:t>
            </a:r>
            <a:endParaRPr sz="1300">
              <a:solidFill>
                <a:schemeClr val="dk1"/>
              </a:solidFill>
              <a:latin typeface="Calibri"/>
              <a:ea typeface="Calibri"/>
              <a:cs typeface="Calibri"/>
              <a:sym typeface="Calibri"/>
            </a:endParaRPr>
          </a:p>
          <a:p>
            <a:pPr indent="-311150" lvl="0" marL="457200" rtl="0" algn="l">
              <a:spcBef>
                <a:spcPts val="0"/>
              </a:spcBef>
              <a:spcAft>
                <a:spcPts val="0"/>
              </a:spcAft>
              <a:buSzPts val="1300"/>
              <a:buChar char="●"/>
            </a:pPr>
            <a:r>
              <a:rPr lang="en" sz="1300">
                <a:solidFill>
                  <a:schemeClr val="dk1"/>
                </a:solidFill>
                <a:latin typeface="Calibri"/>
                <a:ea typeface="Calibri"/>
                <a:cs typeface="Calibri"/>
                <a:sym typeface="Calibri"/>
              </a:rPr>
              <a:t>In line with this finding, SHG reports a significantly higher confidence in their perceived capacity to recover from future shocks compared to VSLAs (</a:t>
            </a:r>
            <a:r>
              <a:rPr b="1" i="1" lang="en" sz="1300">
                <a:solidFill>
                  <a:srgbClr val="980000"/>
                </a:solidFill>
                <a:latin typeface="Calibri"/>
                <a:ea typeface="Calibri"/>
                <a:cs typeface="Calibri"/>
                <a:sym typeface="Calibri"/>
              </a:rPr>
              <a:t>52% vs. 37%</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p:txBody>
      </p:sp>
      <p:sp>
        <p:nvSpPr>
          <p:cNvPr id="203" name="Google Shape;203;p31"/>
          <p:cNvSpPr txBox="1"/>
          <p:nvPr/>
        </p:nvSpPr>
        <p:spPr>
          <a:xfrm>
            <a:off x="1947300" y="3121669"/>
            <a:ext cx="6440400" cy="675300"/>
          </a:xfrm>
          <a:prstGeom prst="rect">
            <a:avLst/>
          </a:prstGeom>
          <a:noFill/>
          <a:ln>
            <a:noFill/>
          </a:ln>
        </p:spPr>
        <p:txBody>
          <a:bodyPr anchorCtr="0" anchor="t" bIns="68575" lIns="68575" spcFirstLastPara="1" rIns="68575" wrap="square" tIns="68575">
            <a:noAutofit/>
          </a:bodyPr>
          <a:lstStyle/>
          <a:p>
            <a:pPr indent="-311150" lvl="0" marL="457200" rtl="0" algn="l">
              <a:spcBef>
                <a:spcPts val="0"/>
              </a:spcBef>
              <a:spcAft>
                <a:spcPts val="0"/>
              </a:spcAft>
              <a:buSzPts val="1300"/>
              <a:buChar char="●"/>
            </a:pPr>
            <a:r>
              <a:rPr lang="en" sz="1300">
                <a:solidFill>
                  <a:srgbClr val="464645"/>
                </a:solidFill>
                <a:highlight>
                  <a:schemeClr val="lt1"/>
                </a:highlight>
                <a:latin typeface="Calibri"/>
                <a:ea typeface="Calibri"/>
                <a:cs typeface="Calibri"/>
                <a:sym typeface="Calibri"/>
              </a:rPr>
              <a:t>Around half of </a:t>
            </a:r>
            <a:r>
              <a:rPr b="1" i="1" lang="en" sz="1300">
                <a:solidFill>
                  <a:srgbClr val="980000"/>
                </a:solidFill>
                <a:highlight>
                  <a:schemeClr val="lt1"/>
                </a:highlight>
                <a:latin typeface="Calibri"/>
                <a:ea typeface="Calibri"/>
                <a:cs typeface="Calibri"/>
                <a:sym typeface="Calibri"/>
              </a:rPr>
              <a:t>SGH and VSLA groups reported maintaining social funds</a:t>
            </a:r>
            <a:r>
              <a:rPr lang="en" sz="1300">
                <a:solidFill>
                  <a:srgbClr val="464645"/>
                </a:solidFill>
                <a:highlight>
                  <a:schemeClr val="lt1"/>
                </a:highlight>
                <a:latin typeface="Calibri"/>
                <a:ea typeface="Calibri"/>
                <a:cs typeface="Calibri"/>
                <a:sym typeface="Calibri"/>
              </a:rPr>
              <a:t>, which are used to support group members or other vulnerable individuals in times of need and to contribute to community projects</a:t>
            </a:r>
            <a:endParaRPr sz="1300">
              <a:solidFill>
                <a:srgbClr val="464645"/>
              </a:solidFill>
              <a:highlight>
                <a:schemeClr val="lt1"/>
              </a:highlight>
              <a:latin typeface="Calibri"/>
              <a:ea typeface="Calibri"/>
              <a:cs typeface="Calibri"/>
              <a:sym typeface="Calibri"/>
            </a:endParaRPr>
          </a:p>
          <a:p>
            <a:pPr indent="-311150" lvl="0" marL="457200" rtl="0" algn="l">
              <a:spcBef>
                <a:spcPts val="0"/>
              </a:spcBef>
              <a:spcAft>
                <a:spcPts val="0"/>
              </a:spcAft>
              <a:buClr>
                <a:srgbClr val="464645"/>
              </a:buClr>
              <a:buSzPts val="1300"/>
              <a:buFont typeface="Calibri"/>
              <a:buChar char="●"/>
            </a:pPr>
            <a:r>
              <a:rPr lang="en" sz="1300">
                <a:solidFill>
                  <a:srgbClr val="464645"/>
                </a:solidFill>
                <a:highlight>
                  <a:schemeClr val="lt1"/>
                </a:highlight>
                <a:latin typeface="Calibri"/>
                <a:ea typeface="Calibri"/>
                <a:cs typeface="Calibri"/>
                <a:sym typeface="Calibri"/>
              </a:rPr>
              <a:t>Linked to this, both </a:t>
            </a:r>
            <a:r>
              <a:rPr b="1" i="1" lang="en" sz="1300">
                <a:solidFill>
                  <a:srgbClr val="980000"/>
                </a:solidFill>
                <a:highlight>
                  <a:schemeClr val="lt1"/>
                </a:highlight>
                <a:latin typeface="Calibri"/>
                <a:ea typeface="Calibri"/>
                <a:cs typeface="Calibri"/>
                <a:sym typeface="Calibri"/>
              </a:rPr>
              <a:t>VSLAs and SHGs seem to be well-</a:t>
            </a:r>
            <a:r>
              <a:rPr b="1" i="1" lang="en" sz="1300">
                <a:solidFill>
                  <a:srgbClr val="980000"/>
                </a:solidFill>
                <a:highlight>
                  <a:schemeClr val="lt1"/>
                </a:highlight>
                <a:latin typeface="Calibri"/>
                <a:ea typeface="Calibri"/>
                <a:cs typeface="Calibri"/>
                <a:sym typeface="Calibri"/>
              </a:rPr>
              <a:t>embedded</a:t>
            </a:r>
            <a:r>
              <a:rPr b="1" i="1" lang="en" sz="1300">
                <a:solidFill>
                  <a:srgbClr val="980000"/>
                </a:solidFill>
                <a:highlight>
                  <a:schemeClr val="lt1"/>
                </a:highlight>
                <a:latin typeface="Calibri"/>
                <a:ea typeface="Calibri"/>
                <a:cs typeface="Calibri"/>
                <a:sym typeface="Calibri"/>
              </a:rPr>
              <a:t> in their communities,</a:t>
            </a:r>
            <a:r>
              <a:rPr lang="en" sz="1300">
                <a:solidFill>
                  <a:srgbClr val="464645"/>
                </a:solidFill>
                <a:highlight>
                  <a:schemeClr val="lt1"/>
                </a:highlight>
                <a:latin typeface="Calibri"/>
                <a:ea typeface="Calibri"/>
                <a:cs typeface="Calibri"/>
                <a:sym typeface="Calibri"/>
              </a:rPr>
              <a:t> but VSLA members meet community representatives more often and have more impact on community decision-making (possibly explained by the higher number of males present in the group)</a:t>
            </a:r>
            <a:endParaRPr sz="1300">
              <a:solidFill>
                <a:srgbClr val="464645"/>
              </a:solidFill>
              <a:highlight>
                <a:schemeClr val="lt1"/>
              </a:highlight>
              <a:latin typeface="Calibri"/>
              <a:ea typeface="Calibri"/>
              <a:cs typeface="Calibri"/>
              <a:sym typeface="Calibri"/>
            </a:endParaRPr>
          </a:p>
          <a:p>
            <a:pPr indent="-311150" lvl="0" marL="457200" rtl="0" algn="l">
              <a:spcBef>
                <a:spcPts val="0"/>
              </a:spcBef>
              <a:spcAft>
                <a:spcPts val="0"/>
              </a:spcAft>
              <a:buClr>
                <a:srgbClr val="464645"/>
              </a:buClr>
              <a:buSzPts val="1300"/>
              <a:buFont typeface="Calibri"/>
              <a:buChar char="●"/>
            </a:pPr>
            <a:r>
              <a:rPr lang="en" sz="1300">
                <a:solidFill>
                  <a:srgbClr val="464645"/>
                </a:solidFill>
                <a:highlight>
                  <a:schemeClr val="lt1"/>
                </a:highlight>
                <a:latin typeface="Calibri"/>
                <a:ea typeface="Calibri"/>
                <a:cs typeface="Calibri"/>
                <a:sym typeface="Calibri"/>
              </a:rPr>
              <a:t>Between 33-40% reports to have engaged in activities that benefitted the wider community, the nature of this assistance should be further unpacked qualitatively </a:t>
            </a:r>
            <a:endParaRPr sz="1300">
              <a:solidFill>
                <a:srgbClr val="464645"/>
              </a:solidFill>
              <a:highlight>
                <a:schemeClr val="lt1"/>
              </a:highlight>
              <a:latin typeface="Calibri"/>
              <a:ea typeface="Calibri"/>
              <a:cs typeface="Calibri"/>
              <a:sym typeface="Calibri"/>
            </a:endParaRPr>
          </a:p>
        </p:txBody>
      </p:sp>
      <p:sp>
        <p:nvSpPr>
          <p:cNvPr id="204" name="Google Shape;204;p31"/>
          <p:cNvSpPr txBox="1"/>
          <p:nvPr/>
        </p:nvSpPr>
        <p:spPr>
          <a:xfrm>
            <a:off x="589873" y="115348"/>
            <a:ext cx="7553100" cy="486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C00000"/>
              </a:buClr>
              <a:buSzPts val="2400"/>
              <a:buFont typeface="Century Gothic"/>
              <a:buNone/>
            </a:pPr>
            <a:r>
              <a:rPr lang="en" sz="2400">
                <a:solidFill>
                  <a:srgbClr val="980000"/>
                </a:solidFill>
                <a:latin typeface="Century Gothic"/>
                <a:ea typeface="Century Gothic"/>
                <a:cs typeface="Century Gothic"/>
                <a:sym typeface="Century Gothic"/>
              </a:rPr>
              <a:t>EXECUTIVE SUMMARY </a:t>
            </a:r>
            <a:endParaRPr b="0" i="0" sz="3300" u="none" cap="none" strike="noStrike">
              <a:solidFill>
                <a:srgbClr val="980000"/>
              </a:solidFill>
              <a:latin typeface="Calibri"/>
              <a:ea typeface="Calibri"/>
              <a:cs typeface="Calibri"/>
              <a:sym typeface="Calibri"/>
            </a:endParaRPr>
          </a:p>
        </p:txBody>
      </p:sp>
      <p:sp>
        <p:nvSpPr>
          <p:cNvPr id="205" name="Google Shape;205;p31"/>
          <p:cNvSpPr txBox="1"/>
          <p:nvPr/>
        </p:nvSpPr>
        <p:spPr>
          <a:xfrm>
            <a:off x="589885" y="601653"/>
            <a:ext cx="8486400" cy="48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chemeClr val="dk1"/>
                </a:solidFill>
                <a:latin typeface="Century Gothic"/>
                <a:ea typeface="Century Gothic"/>
                <a:cs typeface="Century Gothic"/>
                <a:sym typeface="Century Gothic"/>
              </a:rPr>
              <a:t>Headlines on Household Resilience Capacities</a:t>
            </a:r>
            <a:endParaRPr b="1" sz="1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12" name="Google Shape;212;p32"/>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13" name="Google Shape;213;p32"/>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14" name="Google Shape;214;p32"/>
          <p:cNvSpPr txBox="1"/>
          <p:nvPr/>
        </p:nvSpPr>
        <p:spPr>
          <a:xfrm>
            <a:off x="601800" y="1125750"/>
            <a:ext cx="1181400" cy="85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HH-Level Benefits</a:t>
            </a:r>
            <a:endParaRPr>
              <a:latin typeface="Calibri"/>
              <a:ea typeface="Calibri"/>
              <a:cs typeface="Calibri"/>
              <a:sym typeface="Calibri"/>
            </a:endParaRPr>
          </a:p>
        </p:txBody>
      </p:sp>
      <p:sp>
        <p:nvSpPr>
          <p:cNvPr id="215" name="Google Shape;215;p32"/>
          <p:cNvSpPr txBox="1"/>
          <p:nvPr/>
        </p:nvSpPr>
        <p:spPr>
          <a:xfrm>
            <a:off x="601800" y="3082475"/>
            <a:ext cx="1181400" cy="85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Community-wide Benefits</a:t>
            </a:r>
            <a:endParaRPr>
              <a:latin typeface="Calibri"/>
              <a:ea typeface="Calibri"/>
              <a:cs typeface="Calibri"/>
              <a:sym typeface="Calibri"/>
            </a:endParaRPr>
          </a:p>
        </p:txBody>
      </p:sp>
      <p:sp>
        <p:nvSpPr>
          <p:cNvPr id="216" name="Google Shape;216;p32"/>
          <p:cNvSpPr txBox="1"/>
          <p:nvPr/>
        </p:nvSpPr>
        <p:spPr>
          <a:xfrm>
            <a:off x="1947300" y="1125744"/>
            <a:ext cx="6440400" cy="675300"/>
          </a:xfrm>
          <a:prstGeom prst="rect">
            <a:avLst/>
          </a:prstGeom>
          <a:noFill/>
          <a:ln>
            <a:noFill/>
          </a:ln>
        </p:spPr>
        <p:txBody>
          <a:bodyPr anchorCtr="0" anchor="t" bIns="68575" lIns="68575" spcFirstLastPara="1" rIns="68575" wrap="square" tIns="68575">
            <a:noAutofit/>
          </a:bodyPr>
          <a:lstStyle/>
          <a:p>
            <a:pPr indent="-311150" lvl="0" marL="457200" rtl="0" algn="l">
              <a:lnSpc>
                <a:spcPct val="115000"/>
              </a:lnSpc>
              <a:spcBef>
                <a:spcPts val="0"/>
              </a:spcBef>
              <a:spcAft>
                <a:spcPts val="0"/>
              </a:spcAft>
              <a:buClr>
                <a:srgbClr val="464645"/>
              </a:buClr>
              <a:buSzPts val="1300"/>
              <a:buFont typeface="Calibri"/>
              <a:buChar char="●"/>
            </a:pPr>
            <a:r>
              <a:rPr lang="en" sz="1300">
                <a:solidFill>
                  <a:srgbClr val="464645"/>
                </a:solidFill>
                <a:highlight>
                  <a:schemeClr val="lt1"/>
                </a:highlight>
                <a:latin typeface="Calibri"/>
                <a:ea typeface="Calibri"/>
                <a:cs typeface="Calibri"/>
                <a:sym typeface="Calibri"/>
              </a:rPr>
              <a:t>About the use of loans, </a:t>
            </a:r>
            <a:r>
              <a:rPr b="1" i="1" lang="en" sz="1300">
                <a:solidFill>
                  <a:srgbClr val="980000"/>
                </a:solidFill>
                <a:highlight>
                  <a:schemeClr val="lt1"/>
                </a:highlight>
                <a:latin typeface="Calibri"/>
                <a:ea typeface="Calibri"/>
                <a:cs typeface="Calibri"/>
                <a:sym typeface="Calibri"/>
              </a:rPr>
              <a:t>VSLAs tend to invest more into productive assets,</a:t>
            </a:r>
            <a:r>
              <a:rPr lang="en" sz="1300">
                <a:solidFill>
                  <a:srgbClr val="464645"/>
                </a:solidFill>
                <a:highlight>
                  <a:schemeClr val="lt1"/>
                </a:highlight>
                <a:latin typeface="Calibri"/>
                <a:ea typeface="Calibri"/>
                <a:cs typeface="Calibri"/>
                <a:sym typeface="Calibri"/>
              </a:rPr>
              <a:t> while SHG Members prioritise education and health</a:t>
            </a:r>
            <a:endParaRPr sz="1300">
              <a:solidFill>
                <a:srgbClr val="464645"/>
              </a:solidFill>
              <a:highlight>
                <a:schemeClr val="lt1"/>
              </a:highlight>
              <a:latin typeface="Calibri"/>
              <a:ea typeface="Calibri"/>
              <a:cs typeface="Calibri"/>
              <a:sym typeface="Calibri"/>
            </a:endParaRPr>
          </a:p>
          <a:p>
            <a:pPr indent="-311150" lvl="0" marL="457200" rtl="0" algn="l">
              <a:spcBef>
                <a:spcPts val="0"/>
              </a:spcBef>
              <a:spcAft>
                <a:spcPts val="0"/>
              </a:spcAft>
              <a:buSzPts val="1300"/>
              <a:buChar char="●"/>
            </a:pPr>
            <a:r>
              <a:rPr lang="en" sz="1300">
                <a:latin typeface="Calibri"/>
                <a:ea typeface="Calibri"/>
                <a:cs typeface="Calibri"/>
                <a:sym typeface="Calibri"/>
              </a:rPr>
              <a:t>When asked about the most significant impact of group membership, </a:t>
            </a:r>
            <a:r>
              <a:rPr lang="en" sz="1300">
                <a:solidFill>
                  <a:schemeClr val="dk1"/>
                </a:solidFill>
                <a:latin typeface="Calibri"/>
                <a:ea typeface="Calibri"/>
                <a:cs typeface="Calibri"/>
                <a:sym typeface="Calibri"/>
              </a:rPr>
              <a:t>around half of VSLA respondents didn’t report any impact at the time of the survey, while more than </a:t>
            </a:r>
            <a:r>
              <a:rPr b="1" i="1" lang="en" sz="1300">
                <a:solidFill>
                  <a:srgbClr val="980000"/>
                </a:solidFill>
                <a:latin typeface="Calibri"/>
                <a:ea typeface="Calibri"/>
                <a:cs typeface="Calibri"/>
                <a:sym typeface="Calibri"/>
              </a:rPr>
              <a:t>one in five SHGs Members indicated seeing a transformative impact</a:t>
            </a:r>
            <a:r>
              <a:rPr lang="en" sz="1300">
                <a:solidFill>
                  <a:schemeClr val="dk1"/>
                </a:solidFill>
                <a:latin typeface="Calibri"/>
                <a:ea typeface="Calibri"/>
                <a:cs typeface="Calibri"/>
                <a:sym typeface="Calibri"/>
              </a:rPr>
              <a:t>, citing increased income and business activities, education and food access</a:t>
            </a:r>
            <a:endParaRPr sz="1300">
              <a:solidFill>
                <a:schemeClr val="dk1"/>
              </a:solidFill>
              <a:latin typeface="Calibri"/>
              <a:ea typeface="Calibri"/>
              <a:cs typeface="Calibri"/>
              <a:sym typeface="Calibri"/>
            </a:endParaRPr>
          </a:p>
          <a:p>
            <a:pPr indent="-311150" lvl="0" marL="457200" rtl="0" algn="l">
              <a:spcBef>
                <a:spcPts val="0"/>
              </a:spcBef>
              <a:spcAft>
                <a:spcPts val="0"/>
              </a:spcAft>
              <a:buSzPts val="1300"/>
              <a:buChar char="●"/>
            </a:pPr>
            <a:r>
              <a:rPr lang="en" sz="1300">
                <a:solidFill>
                  <a:schemeClr val="dk1"/>
                </a:solidFill>
                <a:latin typeface="Calibri"/>
                <a:ea typeface="Calibri"/>
                <a:cs typeface="Calibri"/>
                <a:sym typeface="Calibri"/>
              </a:rPr>
              <a:t>In line with this finding, SHG reports a significantly higher confidence in their perceived capacity to recover from future shocks compared to VSLAs (</a:t>
            </a:r>
            <a:r>
              <a:rPr b="1" i="1" lang="en" sz="1300">
                <a:solidFill>
                  <a:srgbClr val="980000"/>
                </a:solidFill>
                <a:latin typeface="Calibri"/>
                <a:ea typeface="Calibri"/>
                <a:cs typeface="Calibri"/>
                <a:sym typeface="Calibri"/>
              </a:rPr>
              <a:t>52% vs. 37%</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p:txBody>
      </p:sp>
      <p:sp>
        <p:nvSpPr>
          <p:cNvPr id="217" name="Google Shape;217;p32"/>
          <p:cNvSpPr txBox="1"/>
          <p:nvPr/>
        </p:nvSpPr>
        <p:spPr>
          <a:xfrm>
            <a:off x="1947300" y="3121669"/>
            <a:ext cx="6440400" cy="675300"/>
          </a:xfrm>
          <a:prstGeom prst="rect">
            <a:avLst/>
          </a:prstGeom>
          <a:noFill/>
          <a:ln>
            <a:noFill/>
          </a:ln>
        </p:spPr>
        <p:txBody>
          <a:bodyPr anchorCtr="0" anchor="t" bIns="68575" lIns="68575" spcFirstLastPara="1" rIns="68575" wrap="square" tIns="68575">
            <a:noAutofit/>
          </a:bodyPr>
          <a:lstStyle/>
          <a:p>
            <a:pPr indent="-311150" lvl="0" marL="457200" rtl="0" algn="l">
              <a:spcBef>
                <a:spcPts val="0"/>
              </a:spcBef>
              <a:spcAft>
                <a:spcPts val="0"/>
              </a:spcAft>
              <a:buSzPts val="1300"/>
              <a:buChar char="●"/>
            </a:pPr>
            <a:r>
              <a:rPr lang="en" sz="1300">
                <a:solidFill>
                  <a:srgbClr val="464645"/>
                </a:solidFill>
                <a:highlight>
                  <a:schemeClr val="lt1"/>
                </a:highlight>
                <a:latin typeface="Calibri"/>
                <a:ea typeface="Calibri"/>
                <a:cs typeface="Calibri"/>
                <a:sym typeface="Calibri"/>
              </a:rPr>
              <a:t>Around half of </a:t>
            </a:r>
            <a:r>
              <a:rPr b="1" i="1" lang="en" sz="1300">
                <a:solidFill>
                  <a:srgbClr val="980000"/>
                </a:solidFill>
                <a:highlight>
                  <a:schemeClr val="lt1"/>
                </a:highlight>
                <a:latin typeface="Calibri"/>
                <a:ea typeface="Calibri"/>
                <a:cs typeface="Calibri"/>
                <a:sym typeface="Calibri"/>
              </a:rPr>
              <a:t>SGH and VSLA groups reported maintaining social funds</a:t>
            </a:r>
            <a:r>
              <a:rPr lang="en" sz="1300">
                <a:solidFill>
                  <a:srgbClr val="464645"/>
                </a:solidFill>
                <a:highlight>
                  <a:schemeClr val="lt1"/>
                </a:highlight>
                <a:latin typeface="Calibri"/>
                <a:ea typeface="Calibri"/>
                <a:cs typeface="Calibri"/>
                <a:sym typeface="Calibri"/>
              </a:rPr>
              <a:t>, which are used to support group members or other vulnerable individuals in times of need and to contribute to community projects</a:t>
            </a:r>
            <a:endParaRPr sz="1300">
              <a:solidFill>
                <a:srgbClr val="464645"/>
              </a:solidFill>
              <a:highlight>
                <a:schemeClr val="lt1"/>
              </a:highlight>
              <a:latin typeface="Calibri"/>
              <a:ea typeface="Calibri"/>
              <a:cs typeface="Calibri"/>
              <a:sym typeface="Calibri"/>
            </a:endParaRPr>
          </a:p>
          <a:p>
            <a:pPr indent="-311150" lvl="0" marL="457200" rtl="0" algn="l">
              <a:spcBef>
                <a:spcPts val="0"/>
              </a:spcBef>
              <a:spcAft>
                <a:spcPts val="0"/>
              </a:spcAft>
              <a:buClr>
                <a:srgbClr val="464645"/>
              </a:buClr>
              <a:buSzPts val="1300"/>
              <a:buFont typeface="Calibri"/>
              <a:buChar char="●"/>
            </a:pPr>
            <a:r>
              <a:rPr lang="en" sz="1300">
                <a:solidFill>
                  <a:srgbClr val="464645"/>
                </a:solidFill>
                <a:highlight>
                  <a:schemeClr val="lt1"/>
                </a:highlight>
                <a:latin typeface="Calibri"/>
                <a:ea typeface="Calibri"/>
                <a:cs typeface="Calibri"/>
                <a:sym typeface="Calibri"/>
              </a:rPr>
              <a:t>Linked to this, both </a:t>
            </a:r>
            <a:r>
              <a:rPr b="1" i="1" lang="en" sz="1300">
                <a:solidFill>
                  <a:srgbClr val="980000"/>
                </a:solidFill>
                <a:highlight>
                  <a:schemeClr val="lt1"/>
                </a:highlight>
                <a:latin typeface="Calibri"/>
                <a:ea typeface="Calibri"/>
                <a:cs typeface="Calibri"/>
                <a:sym typeface="Calibri"/>
              </a:rPr>
              <a:t>VSLAs and SHGs seem to be well-embedded in their communities,</a:t>
            </a:r>
            <a:r>
              <a:rPr lang="en" sz="1300">
                <a:solidFill>
                  <a:srgbClr val="464645"/>
                </a:solidFill>
                <a:highlight>
                  <a:schemeClr val="lt1"/>
                </a:highlight>
                <a:latin typeface="Calibri"/>
                <a:ea typeface="Calibri"/>
                <a:cs typeface="Calibri"/>
                <a:sym typeface="Calibri"/>
              </a:rPr>
              <a:t> but VSLA members meet community representatives more often and have more impact on community decision-making (possibly explained by the higher number of males present in the group)</a:t>
            </a:r>
            <a:endParaRPr sz="1300">
              <a:solidFill>
                <a:srgbClr val="464645"/>
              </a:solidFill>
              <a:highlight>
                <a:schemeClr val="lt1"/>
              </a:highlight>
              <a:latin typeface="Calibri"/>
              <a:ea typeface="Calibri"/>
              <a:cs typeface="Calibri"/>
              <a:sym typeface="Calibri"/>
            </a:endParaRPr>
          </a:p>
          <a:p>
            <a:pPr indent="-311150" lvl="0" marL="457200" rtl="0" algn="l">
              <a:spcBef>
                <a:spcPts val="0"/>
              </a:spcBef>
              <a:spcAft>
                <a:spcPts val="0"/>
              </a:spcAft>
              <a:buClr>
                <a:srgbClr val="464645"/>
              </a:buClr>
              <a:buSzPts val="1300"/>
              <a:buFont typeface="Calibri"/>
              <a:buChar char="●"/>
            </a:pPr>
            <a:r>
              <a:rPr lang="en" sz="1300">
                <a:solidFill>
                  <a:srgbClr val="464645"/>
                </a:solidFill>
                <a:highlight>
                  <a:schemeClr val="lt1"/>
                </a:highlight>
                <a:latin typeface="Calibri"/>
                <a:ea typeface="Calibri"/>
                <a:cs typeface="Calibri"/>
                <a:sym typeface="Calibri"/>
              </a:rPr>
              <a:t>Between 33-40% reports to have engaged in activities that benefitted the wider community, the nature of this assistance should be further unpacked qualitatively </a:t>
            </a:r>
            <a:endParaRPr sz="1300">
              <a:solidFill>
                <a:srgbClr val="464645"/>
              </a:solidFill>
              <a:highlight>
                <a:schemeClr val="lt1"/>
              </a:highlight>
              <a:latin typeface="Calibri"/>
              <a:ea typeface="Calibri"/>
              <a:cs typeface="Calibri"/>
              <a:sym typeface="Calibri"/>
            </a:endParaRPr>
          </a:p>
        </p:txBody>
      </p:sp>
      <p:sp>
        <p:nvSpPr>
          <p:cNvPr id="218" name="Google Shape;218;p32"/>
          <p:cNvSpPr txBox="1"/>
          <p:nvPr/>
        </p:nvSpPr>
        <p:spPr>
          <a:xfrm>
            <a:off x="589873" y="115348"/>
            <a:ext cx="7553100" cy="486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C00000"/>
              </a:buClr>
              <a:buSzPts val="2400"/>
              <a:buFont typeface="Century Gothic"/>
              <a:buNone/>
            </a:pPr>
            <a:r>
              <a:rPr lang="en" sz="2400">
                <a:solidFill>
                  <a:srgbClr val="980000"/>
                </a:solidFill>
                <a:latin typeface="Century Gothic"/>
                <a:ea typeface="Century Gothic"/>
                <a:cs typeface="Century Gothic"/>
                <a:sym typeface="Century Gothic"/>
              </a:rPr>
              <a:t>EXECUTIVE SUMMARY </a:t>
            </a:r>
            <a:endParaRPr b="0" i="0" sz="3300" u="none" cap="none" strike="noStrike">
              <a:solidFill>
                <a:srgbClr val="980000"/>
              </a:solidFill>
              <a:latin typeface="Calibri"/>
              <a:ea typeface="Calibri"/>
              <a:cs typeface="Calibri"/>
              <a:sym typeface="Calibri"/>
            </a:endParaRPr>
          </a:p>
        </p:txBody>
      </p:sp>
      <p:sp>
        <p:nvSpPr>
          <p:cNvPr id="219" name="Google Shape;219;p32"/>
          <p:cNvSpPr txBox="1"/>
          <p:nvPr/>
        </p:nvSpPr>
        <p:spPr>
          <a:xfrm>
            <a:off x="589885" y="601653"/>
            <a:ext cx="8486400" cy="48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chemeClr val="dk1"/>
                </a:solidFill>
                <a:latin typeface="Century Gothic"/>
                <a:ea typeface="Century Gothic"/>
                <a:cs typeface="Century Gothic"/>
                <a:sym typeface="Century Gothic"/>
              </a:rPr>
              <a:t>Headlines on Community Resilience Capacities</a:t>
            </a:r>
            <a:endParaRPr b="1" sz="18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3"/>
          <p:cNvSpPr/>
          <p:nvPr/>
        </p:nvSpPr>
        <p:spPr>
          <a:xfrm>
            <a:off x="0" y="0"/>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6" name="Google Shape;226;p33"/>
          <p:cNvSpPr/>
          <p:nvPr/>
        </p:nvSpPr>
        <p:spPr>
          <a:xfrm>
            <a:off x="8706394" y="2236231"/>
            <a:ext cx="437700" cy="2926800"/>
          </a:xfrm>
          <a:prstGeom prst="rect">
            <a:avLst/>
          </a:prstGeom>
          <a:solidFill>
            <a:srgbClr val="AB494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7" name="Google Shape;227;p33"/>
          <p:cNvSpPr/>
          <p:nvPr/>
        </p:nvSpPr>
        <p:spPr>
          <a:xfrm>
            <a:off x="130629" y="476785"/>
            <a:ext cx="594300" cy="5883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8" name="Google Shape;228;p33"/>
          <p:cNvSpPr txBox="1"/>
          <p:nvPr/>
        </p:nvSpPr>
        <p:spPr>
          <a:xfrm>
            <a:off x="589873" y="115348"/>
            <a:ext cx="7553100" cy="486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C00000"/>
              </a:buClr>
              <a:buSzPts val="2400"/>
              <a:buFont typeface="Century Gothic"/>
              <a:buNone/>
            </a:pPr>
            <a:r>
              <a:rPr lang="en" sz="2400">
                <a:solidFill>
                  <a:srgbClr val="980000"/>
                </a:solidFill>
                <a:latin typeface="Century Gothic"/>
                <a:ea typeface="Century Gothic"/>
                <a:cs typeface="Century Gothic"/>
                <a:sym typeface="Century Gothic"/>
              </a:rPr>
              <a:t>Implications</a:t>
            </a:r>
            <a:r>
              <a:rPr lang="en" sz="2400">
                <a:solidFill>
                  <a:srgbClr val="980000"/>
                </a:solidFill>
                <a:latin typeface="Century Gothic"/>
                <a:ea typeface="Century Gothic"/>
                <a:cs typeface="Century Gothic"/>
                <a:sym typeface="Century Gothic"/>
              </a:rPr>
              <a:t> </a:t>
            </a:r>
            <a:endParaRPr b="0" i="0" sz="3300" u="none" cap="none" strike="noStrike">
              <a:solidFill>
                <a:srgbClr val="980000"/>
              </a:solidFill>
              <a:latin typeface="Calibri"/>
              <a:ea typeface="Calibri"/>
              <a:cs typeface="Calibri"/>
              <a:sym typeface="Calibri"/>
            </a:endParaRPr>
          </a:p>
        </p:txBody>
      </p:sp>
      <p:sp>
        <p:nvSpPr>
          <p:cNvPr id="229" name="Google Shape;229;p33"/>
          <p:cNvSpPr txBox="1"/>
          <p:nvPr/>
        </p:nvSpPr>
        <p:spPr>
          <a:xfrm>
            <a:off x="589875" y="695775"/>
            <a:ext cx="2256600" cy="8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libri"/>
                <a:ea typeface="Calibri"/>
                <a:cs typeface="Calibri"/>
                <a:sym typeface="Calibri"/>
              </a:rPr>
              <a:t>Discuss for the Quality Benchmark Document</a:t>
            </a:r>
            <a:endParaRPr b="1">
              <a:latin typeface="Calibri"/>
              <a:ea typeface="Calibri"/>
              <a:cs typeface="Calibri"/>
              <a:sym typeface="Calibri"/>
            </a:endParaRPr>
          </a:p>
        </p:txBody>
      </p:sp>
      <p:sp>
        <p:nvSpPr>
          <p:cNvPr id="230" name="Google Shape;230;p33"/>
          <p:cNvSpPr txBox="1"/>
          <p:nvPr/>
        </p:nvSpPr>
        <p:spPr>
          <a:xfrm>
            <a:off x="2642475" y="771662"/>
            <a:ext cx="5565900" cy="588300"/>
          </a:xfrm>
          <a:prstGeom prst="rect">
            <a:avLst/>
          </a:prstGeom>
          <a:noFill/>
          <a:ln>
            <a:noFill/>
          </a:ln>
        </p:spPr>
        <p:txBody>
          <a:bodyPr anchorCtr="0" anchor="t" bIns="68575" lIns="68575" spcFirstLastPara="1" rIns="68575" wrap="square" tIns="68575">
            <a:noAutofit/>
          </a:bodyPr>
          <a:lstStyle/>
          <a:p>
            <a:pPr indent="-304800" lvl="0" marL="457200" rtl="0" algn="l">
              <a:spcBef>
                <a:spcPts val="0"/>
              </a:spcBef>
              <a:spcAft>
                <a:spcPts val="0"/>
              </a:spcAft>
              <a:buSzPts val="1200"/>
              <a:buChar char="●"/>
            </a:pPr>
            <a:r>
              <a:rPr lang="en" sz="1200">
                <a:solidFill>
                  <a:srgbClr val="464645"/>
                </a:solidFill>
                <a:highlight>
                  <a:schemeClr val="lt1"/>
                </a:highlight>
                <a:latin typeface="Calibri"/>
                <a:ea typeface="Calibri"/>
                <a:cs typeface="Calibri"/>
                <a:sym typeface="Calibri"/>
              </a:rPr>
              <a:t>Gender balance in savings groups:</a:t>
            </a:r>
            <a:endParaRPr sz="1200">
              <a:solidFill>
                <a:srgbClr val="464645"/>
              </a:solidFill>
              <a:highlight>
                <a:schemeClr val="lt1"/>
              </a:highlight>
              <a:latin typeface="Calibri"/>
              <a:ea typeface="Calibri"/>
              <a:cs typeface="Calibri"/>
              <a:sym typeface="Calibri"/>
            </a:endParaRPr>
          </a:p>
          <a:p>
            <a:pPr indent="-304800" lvl="1" marL="914400" rtl="0" algn="l">
              <a:spcBef>
                <a:spcPts val="0"/>
              </a:spcBef>
              <a:spcAft>
                <a:spcPts val="0"/>
              </a:spcAft>
              <a:buSzPts val="1200"/>
              <a:buChar char="○"/>
            </a:pPr>
            <a:r>
              <a:rPr lang="en" sz="1200">
                <a:solidFill>
                  <a:srgbClr val="464645"/>
                </a:solidFill>
                <a:highlight>
                  <a:schemeClr val="lt1"/>
                </a:highlight>
                <a:latin typeface="Calibri"/>
                <a:ea typeface="Calibri"/>
                <a:cs typeface="Calibri"/>
                <a:sym typeface="Calibri"/>
              </a:rPr>
              <a:t>Shall there be a recommend ratio?</a:t>
            </a:r>
            <a:endParaRPr sz="1200">
              <a:solidFill>
                <a:srgbClr val="464645"/>
              </a:solidFill>
              <a:highlight>
                <a:schemeClr val="lt1"/>
              </a:highlight>
              <a:latin typeface="Calibri"/>
              <a:ea typeface="Calibri"/>
              <a:cs typeface="Calibri"/>
              <a:sym typeface="Calibri"/>
            </a:endParaRPr>
          </a:p>
          <a:p>
            <a:pPr indent="-304800" lvl="1" marL="914400" rtl="0" algn="l">
              <a:spcBef>
                <a:spcPts val="0"/>
              </a:spcBef>
              <a:spcAft>
                <a:spcPts val="0"/>
              </a:spcAft>
              <a:buSzPts val="1200"/>
              <a:buChar char="○"/>
            </a:pPr>
            <a:r>
              <a:rPr lang="en" sz="1200">
                <a:solidFill>
                  <a:srgbClr val="464645"/>
                </a:solidFill>
                <a:highlight>
                  <a:schemeClr val="lt1"/>
                </a:highlight>
                <a:latin typeface="Calibri"/>
                <a:ea typeface="Calibri"/>
                <a:cs typeface="Calibri"/>
                <a:sym typeface="Calibri"/>
              </a:rPr>
              <a:t>How are we making sure that male-dominated groups promote female </a:t>
            </a:r>
            <a:r>
              <a:rPr lang="en" sz="1200">
                <a:solidFill>
                  <a:srgbClr val="464645"/>
                </a:solidFill>
                <a:highlight>
                  <a:schemeClr val="lt1"/>
                </a:highlight>
                <a:latin typeface="Calibri"/>
                <a:ea typeface="Calibri"/>
                <a:cs typeface="Calibri"/>
                <a:sym typeface="Calibri"/>
              </a:rPr>
              <a:t>empowerment</a:t>
            </a:r>
            <a:r>
              <a:rPr lang="en" sz="1200">
                <a:solidFill>
                  <a:srgbClr val="464645"/>
                </a:solidFill>
                <a:highlight>
                  <a:schemeClr val="lt1"/>
                </a:highlight>
                <a:latin typeface="Calibri"/>
                <a:ea typeface="Calibri"/>
                <a:cs typeface="Calibri"/>
                <a:sym typeface="Calibri"/>
              </a:rPr>
              <a:t>?</a:t>
            </a:r>
            <a:endParaRPr sz="1200">
              <a:solidFill>
                <a:srgbClr val="464645"/>
              </a:solidFill>
              <a:highlight>
                <a:schemeClr val="lt1"/>
              </a:highlight>
              <a:latin typeface="Calibri"/>
              <a:ea typeface="Calibri"/>
              <a:cs typeface="Calibri"/>
              <a:sym typeface="Calibri"/>
            </a:endParaRPr>
          </a:p>
          <a:p>
            <a:pPr indent="-304800" lvl="0" marL="457200" rtl="0" algn="l">
              <a:spcBef>
                <a:spcPts val="0"/>
              </a:spcBef>
              <a:spcAft>
                <a:spcPts val="0"/>
              </a:spcAft>
              <a:buSzPts val="1200"/>
              <a:buChar char="●"/>
            </a:pPr>
            <a:r>
              <a:rPr lang="en" sz="1200">
                <a:solidFill>
                  <a:srgbClr val="464645"/>
                </a:solidFill>
                <a:highlight>
                  <a:schemeClr val="lt1"/>
                </a:highlight>
                <a:latin typeface="Calibri"/>
                <a:ea typeface="Calibri"/>
                <a:cs typeface="Calibri"/>
                <a:sym typeface="Calibri"/>
              </a:rPr>
              <a:t>Use of cash injections</a:t>
            </a:r>
            <a:endParaRPr sz="1200">
              <a:solidFill>
                <a:srgbClr val="464645"/>
              </a:solidFill>
              <a:highlight>
                <a:schemeClr val="lt1"/>
              </a:highlight>
              <a:latin typeface="Calibri"/>
              <a:ea typeface="Calibri"/>
              <a:cs typeface="Calibri"/>
              <a:sym typeface="Calibri"/>
            </a:endParaRPr>
          </a:p>
          <a:p>
            <a:pPr indent="-304800" lvl="1" marL="914400" rtl="0" algn="l">
              <a:spcBef>
                <a:spcPts val="0"/>
              </a:spcBef>
              <a:spcAft>
                <a:spcPts val="0"/>
              </a:spcAft>
              <a:buSzPts val="1200"/>
              <a:buChar char="○"/>
            </a:pPr>
            <a:r>
              <a:rPr lang="en" sz="1200">
                <a:solidFill>
                  <a:srgbClr val="464645"/>
                </a:solidFill>
                <a:highlight>
                  <a:schemeClr val="lt1"/>
                </a:highlight>
                <a:latin typeface="Calibri"/>
                <a:ea typeface="Calibri"/>
                <a:cs typeface="Calibri"/>
                <a:sym typeface="Calibri"/>
              </a:rPr>
              <a:t>Are these given to all group members or only to the most vulnerable in a group?</a:t>
            </a:r>
            <a:endParaRPr sz="1200">
              <a:solidFill>
                <a:srgbClr val="464645"/>
              </a:solidFill>
              <a:highlight>
                <a:schemeClr val="lt1"/>
              </a:highlight>
              <a:latin typeface="Calibri"/>
              <a:ea typeface="Calibri"/>
              <a:cs typeface="Calibri"/>
              <a:sym typeface="Calibri"/>
            </a:endParaRPr>
          </a:p>
          <a:p>
            <a:pPr indent="-304800" lvl="1" marL="914400" rtl="0" algn="l">
              <a:spcBef>
                <a:spcPts val="0"/>
              </a:spcBef>
              <a:spcAft>
                <a:spcPts val="0"/>
              </a:spcAft>
              <a:buSzPts val="1200"/>
              <a:buChar char="○"/>
            </a:pPr>
            <a:r>
              <a:rPr lang="en" sz="1200">
                <a:solidFill>
                  <a:srgbClr val="464645"/>
                </a:solidFill>
                <a:highlight>
                  <a:schemeClr val="lt1"/>
                </a:highlight>
                <a:latin typeface="Calibri"/>
                <a:ea typeface="Calibri"/>
                <a:cs typeface="Calibri"/>
                <a:sym typeface="Calibri"/>
              </a:rPr>
              <a:t>If only the most vulnerable gets it, how does this affect group dynamics and cohesion? Any negative </a:t>
            </a:r>
            <a:r>
              <a:rPr lang="en" sz="1200">
                <a:solidFill>
                  <a:srgbClr val="464645"/>
                </a:solidFill>
                <a:highlight>
                  <a:schemeClr val="lt1"/>
                </a:highlight>
                <a:latin typeface="Calibri"/>
                <a:ea typeface="Calibri"/>
                <a:cs typeface="Calibri"/>
                <a:sym typeface="Calibri"/>
              </a:rPr>
              <a:t>consequences</a:t>
            </a:r>
            <a:r>
              <a:rPr lang="en" sz="1200">
                <a:solidFill>
                  <a:srgbClr val="464645"/>
                </a:solidFill>
                <a:highlight>
                  <a:schemeClr val="lt1"/>
                </a:highlight>
                <a:latin typeface="Calibri"/>
                <a:ea typeface="Calibri"/>
                <a:cs typeface="Calibri"/>
                <a:sym typeface="Calibri"/>
              </a:rPr>
              <a:t> to mitigate?  Shall we further explore this together?</a:t>
            </a:r>
            <a:endParaRPr sz="1200">
              <a:solidFill>
                <a:schemeClr val="dk1"/>
              </a:solidFill>
              <a:latin typeface="Calibri"/>
              <a:ea typeface="Calibri"/>
              <a:cs typeface="Calibri"/>
              <a:sym typeface="Calibri"/>
            </a:endParaRPr>
          </a:p>
        </p:txBody>
      </p:sp>
      <p:sp>
        <p:nvSpPr>
          <p:cNvPr id="231" name="Google Shape;231;p33"/>
          <p:cNvSpPr txBox="1"/>
          <p:nvPr/>
        </p:nvSpPr>
        <p:spPr>
          <a:xfrm>
            <a:off x="2642463" y="2926800"/>
            <a:ext cx="5565900" cy="675300"/>
          </a:xfrm>
          <a:prstGeom prst="rect">
            <a:avLst/>
          </a:prstGeom>
          <a:noFill/>
          <a:ln>
            <a:noFill/>
          </a:ln>
        </p:spPr>
        <p:txBody>
          <a:bodyPr anchorCtr="0" anchor="t" bIns="68575" lIns="68575" spcFirstLastPara="1" rIns="68575" wrap="square" tIns="68575">
            <a:noAutofit/>
          </a:bodyPr>
          <a:lstStyle/>
          <a:p>
            <a:pPr indent="-304800" lvl="0" marL="457200" rtl="0" algn="l">
              <a:spcBef>
                <a:spcPts val="0"/>
              </a:spcBef>
              <a:spcAft>
                <a:spcPts val="0"/>
              </a:spcAft>
              <a:buClr>
                <a:srgbClr val="464645"/>
              </a:buClr>
              <a:buSzPts val="1200"/>
              <a:buFont typeface="Calibri"/>
              <a:buChar char="●"/>
            </a:pPr>
            <a:r>
              <a:rPr lang="en" sz="1200">
                <a:solidFill>
                  <a:srgbClr val="464645"/>
                </a:solidFill>
                <a:highlight>
                  <a:schemeClr val="lt1"/>
                </a:highlight>
                <a:latin typeface="Calibri"/>
                <a:ea typeface="Calibri"/>
                <a:cs typeface="Calibri"/>
                <a:sym typeface="Calibri"/>
              </a:rPr>
              <a:t>Continue tracking loan defaults and savings rates</a:t>
            </a:r>
            <a:endParaRPr sz="1200">
              <a:solidFill>
                <a:srgbClr val="464645"/>
              </a:solidFill>
              <a:highlight>
                <a:schemeClr val="lt1"/>
              </a:highlight>
              <a:latin typeface="Calibri"/>
              <a:ea typeface="Calibri"/>
              <a:cs typeface="Calibri"/>
              <a:sym typeface="Calibri"/>
            </a:endParaRPr>
          </a:p>
          <a:p>
            <a:pPr indent="-304800" lvl="0" marL="457200" rtl="0" algn="l">
              <a:spcBef>
                <a:spcPts val="0"/>
              </a:spcBef>
              <a:spcAft>
                <a:spcPts val="0"/>
              </a:spcAft>
              <a:buClr>
                <a:srgbClr val="464645"/>
              </a:buClr>
              <a:buSzPts val="1200"/>
              <a:buFont typeface="Calibri"/>
              <a:buChar char="●"/>
            </a:pPr>
            <a:r>
              <a:rPr lang="en" sz="1200">
                <a:solidFill>
                  <a:srgbClr val="464645"/>
                </a:solidFill>
                <a:highlight>
                  <a:schemeClr val="lt1"/>
                </a:highlight>
                <a:latin typeface="Calibri"/>
                <a:ea typeface="Calibri"/>
                <a:cs typeface="Calibri"/>
                <a:sym typeface="Calibri"/>
              </a:rPr>
              <a:t>Recommend adding: </a:t>
            </a:r>
            <a:endParaRPr sz="1200">
              <a:solidFill>
                <a:srgbClr val="464645"/>
              </a:solidFill>
              <a:highlight>
                <a:schemeClr val="lt1"/>
              </a:highlight>
              <a:latin typeface="Calibri"/>
              <a:ea typeface="Calibri"/>
              <a:cs typeface="Calibri"/>
              <a:sym typeface="Calibri"/>
            </a:endParaRPr>
          </a:p>
          <a:p>
            <a:pPr indent="-304800" lvl="1" marL="914400" rtl="0" algn="l">
              <a:spcBef>
                <a:spcPts val="0"/>
              </a:spcBef>
              <a:spcAft>
                <a:spcPts val="0"/>
              </a:spcAft>
              <a:buClr>
                <a:srgbClr val="464645"/>
              </a:buClr>
              <a:buSzPts val="1200"/>
              <a:buFont typeface="Calibri"/>
              <a:buChar char="○"/>
            </a:pPr>
            <a:r>
              <a:rPr lang="en" sz="1200">
                <a:solidFill>
                  <a:srgbClr val="464645"/>
                </a:solidFill>
                <a:highlight>
                  <a:schemeClr val="lt1"/>
                </a:highlight>
                <a:latin typeface="Calibri"/>
                <a:ea typeface="Calibri"/>
                <a:cs typeface="Calibri"/>
                <a:sym typeface="Calibri"/>
              </a:rPr>
              <a:t>Gender ratio of savings groups</a:t>
            </a:r>
            <a:endParaRPr sz="1200">
              <a:solidFill>
                <a:srgbClr val="464645"/>
              </a:solidFill>
              <a:highlight>
                <a:schemeClr val="lt1"/>
              </a:highlight>
              <a:latin typeface="Calibri"/>
              <a:ea typeface="Calibri"/>
              <a:cs typeface="Calibri"/>
              <a:sym typeface="Calibri"/>
            </a:endParaRPr>
          </a:p>
          <a:p>
            <a:pPr indent="-304800" lvl="1" marL="914400" rtl="0" algn="l">
              <a:spcBef>
                <a:spcPts val="0"/>
              </a:spcBef>
              <a:spcAft>
                <a:spcPts val="0"/>
              </a:spcAft>
              <a:buClr>
                <a:srgbClr val="464645"/>
              </a:buClr>
              <a:buSzPts val="1200"/>
              <a:buFont typeface="Calibri"/>
              <a:buChar char="○"/>
            </a:pPr>
            <a:r>
              <a:rPr lang="en" sz="1200">
                <a:solidFill>
                  <a:srgbClr val="464645"/>
                </a:solidFill>
                <a:highlight>
                  <a:schemeClr val="lt1"/>
                </a:highlight>
                <a:latin typeface="Calibri"/>
                <a:ea typeface="Calibri"/>
                <a:cs typeface="Calibri"/>
                <a:sym typeface="Calibri"/>
              </a:rPr>
              <a:t>Attrition rate</a:t>
            </a:r>
            <a:endParaRPr sz="1200">
              <a:solidFill>
                <a:srgbClr val="464645"/>
              </a:solidFill>
              <a:highlight>
                <a:schemeClr val="lt1"/>
              </a:highlight>
              <a:latin typeface="Calibri"/>
              <a:ea typeface="Calibri"/>
              <a:cs typeface="Calibri"/>
              <a:sym typeface="Calibri"/>
            </a:endParaRPr>
          </a:p>
          <a:p>
            <a:pPr indent="-304800" lvl="1" marL="914400" rtl="0" algn="l">
              <a:spcBef>
                <a:spcPts val="0"/>
              </a:spcBef>
              <a:spcAft>
                <a:spcPts val="0"/>
              </a:spcAft>
              <a:buClr>
                <a:srgbClr val="464645"/>
              </a:buClr>
              <a:buSzPts val="1200"/>
              <a:buFont typeface="Calibri"/>
              <a:buChar char="○"/>
            </a:pPr>
            <a:r>
              <a:rPr lang="en" sz="1200">
                <a:solidFill>
                  <a:srgbClr val="464645"/>
                </a:solidFill>
                <a:highlight>
                  <a:schemeClr val="lt1"/>
                </a:highlight>
                <a:latin typeface="Calibri"/>
                <a:ea typeface="Calibri"/>
                <a:cs typeface="Calibri"/>
                <a:sym typeface="Calibri"/>
              </a:rPr>
              <a:t>Existence</a:t>
            </a:r>
            <a:r>
              <a:rPr lang="en" sz="1200">
                <a:solidFill>
                  <a:srgbClr val="464645"/>
                </a:solidFill>
                <a:highlight>
                  <a:schemeClr val="lt1"/>
                </a:highlight>
                <a:latin typeface="Calibri"/>
                <a:ea typeface="Calibri"/>
                <a:cs typeface="Calibri"/>
                <a:sym typeface="Calibri"/>
              </a:rPr>
              <a:t> and use of social funds</a:t>
            </a:r>
            <a:endParaRPr sz="1200">
              <a:solidFill>
                <a:srgbClr val="464645"/>
              </a:solidFill>
              <a:highlight>
                <a:schemeClr val="lt1"/>
              </a:highlight>
              <a:latin typeface="Calibri"/>
              <a:ea typeface="Calibri"/>
              <a:cs typeface="Calibri"/>
              <a:sym typeface="Calibri"/>
            </a:endParaRPr>
          </a:p>
          <a:p>
            <a:pPr indent="-304800" lvl="1" marL="914400" rtl="0" algn="l">
              <a:spcBef>
                <a:spcPts val="0"/>
              </a:spcBef>
              <a:spcAft>
                <a:spcPts val="0"/>
              </a:spcAft>
              <a:buClr>
                <a:srgbClr val="464645"/>
              </a:buClr>
              <a:buSzPts val="1200"/>
              <a:buFont typeface="Calibri"/>
              <a:buChar char="○"/>
            </a:pPr>
            <a:r>
              <a:rPr lang="en" sz="1200">
                <a:solidFill>
                  <a:srgbClr val="464645"/>
                </a:solidFill>
                <a:highlight>
                  <a:schemeClr val="lt1"/>
                </a:highlight>
                <a:latin typeface="Calibri"/>
                <a:ea typeface="Calibri"/>
                <a:cs typeface="Calibri"/>
                <a:sym typeface="Calibri"/>
              </a:rPr>
              <a:t>Community-wide benefits (maybe a Case Study?)</a:t>
            </a:r>
            <a:endParaRPr sz="1200">
              <a:solidFill>
                <a:srgbClr val="464645"/>
              </a:solidFill>
              <a:highlight>
                <a:schemeClr val="lt1"/>
              </a:highlight>
              <a:latin typeface="Calibri"/>
              <a:ea typeface="Calibri"/>
              <a:cs typeface="Calibri"/>
              <a:sym typeface="Calibri"/>
            </a:endParaRPr>
          </a:p>
        </p:txBody>
      </p:sp>
      <p:sp>
        <p:nvSpPr>
          <p:cNvPr id="232" name="Google Shape;232;p33"/>
          <p:cNvSpPr txBox="1"/>
          <p:nvPr/>
        </p:nvSpPr>
        <p:spPr>
          <a:xfrm>
            <a:off x="589900" y="2842150"/>
            <a:ext cx="2002800" cy="6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Capture in the </a:t>
            </a:r>
            <a:r>
              <a:rPr b="1" lang="en">
                <a:solidFill>
                  <a:schemeClr val="dk1"/>
                </a:solidFill>
                <a:latin typeface="Calibri"/>
                <a:ea typeface="Calibri"/>
                <a:cs typeface="Calibri"/>
                <a:sym typeface="Calibri"/>
              </a:rPr>
              <a:t>Quarterly</a:t>
            </a:r>
            <a:r>
              <a:rPr b="1" lang="en">
                <a:solidFill>
                  <a:schemeClr val="dk1"/>
                </a:solidFill>
                <a:latin typeface="Calibri"/>
                <a:ea typeface="Calibri"/>
                <a:cs typeface="Calibri"/>
                <a:sym typeface="Calibri"/>
              </a:rPr>
              <a:t> Reporting Template</a:t>
            </a:r>
            <a:endParaRPr b="1">
              <a:latin typeface="Calibri"/>
              <a:ea typeface="Calibri"/>
              <a:cs typeface="Calibri"/>
              <a:sym typeface="Calibri"/>
            </a:endParaRPr>
          </a:p>
        </p:txBody>
      </p:sp>
      <p:sp>
        <p:nvSpPr>
          <p:cNvPr id="233" name="Google Shape;233;p33"/>
          <p:cNvSpPr txBox="1"/>
          <p:nvPr/>
        </p:nvSpPr>
        <p:spPr>
          <a:xfrm>
            <a:off x="565000" y="4416688"/>
            <a:ext cx="2052600" cy="5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Include in Future Surveys and Interviews</a:t>
            </a:r>
            <a:endParaRPr b="1">
              <a:latin typeface="Calibri"/>
              <a:ea typeface="Calibri"/>
              <a:cs typeface="Calibri"/>
              <a:sym typeface="Calibri"/>
            </a:endParaRPr>
          </a:p>
        </p:txBody>
      </p:sp>
      <p:sp>
        <p:nvSpPr>
          <p:cNvPr id="234" name="Google Shape;234;p33"/>
          <p:cNvSpPr txBox="1"/>
          <p:nvPr/>
        </p:nvSpPr>
        <p:spPr>
          <a:xfrm>
            <a:off x="2642463" y="4487725"/>
            <a:ext cx="5565900" cy="675300"/>
          </a:xfrm>
          <a:prstGeom prst="rect">
            <a:avLst/>
          </a:prstGeom>
          <a:noFill/>
          <a:ln>
            <a:noFill/>
          </a:ln>
        </p:spPr>
        <p:txBody>
          <a:bodyPr anchorCtr="0" anchor="t" bIns="68575" lIns="68575" spcFirstLastPara="1" rIns="68575" wrap="square" tIns="68575">
            <a:noAutofit/>
          </a:bodyPr>
          <a:lstStyle/>
          <a:p>
            <a:pPr indent="-304800" lvl="0" marL="457200" rtl="0" algn="l">
              <a:spcBef>
                <a:spcPts val="0"/>
              </a:spcBef>
              <a:spcAft>
                <a:spcPts val="0"/>
              </a:spcAft>
              <a:buClr>
                <a:srgbClr val="464645"/>
              </a:buClr>
              <a:buSzPts val="1200"/>
              <a:buFont typeface="Calibri"/>
              <a:buChar char="●"/>
            </a:pPr>
            <a:r>
              <a:rPr lang="en" sz="1200">
                <a:solidFill>
                  <a:srgbClr val="464645"/>
                </a:solidFill>
                <a:highlight>
                  <a:schemeClr val="lt1"/>
                </a:highlight>
                <a:latin typeface="Calibri"/>
                <a:ea typeface="Calibri"/>
                <a:cs typeface="Calibri"/>
                <a:sym typeface="Calibri"/>
              </a:rPr>
              <a:t>Look at how savings group participation build resilience capacities to shocks</a:t>
            </a:r>
            <a:endParaRPr sz="1200">
              <a:solidFill>
                <a:srgbClr val="464645"/>
              </a:solidFill>
              <a:highlight>
                <a:schemeClr val="lt1"/>
              </a:highlight>
              <a:latin typeface="Calibri"/>
              <a:ea typeface="Calibri"/>
              <a:cs typeface="Calibri"/>
              <a:sym typeface="Calibri"/>
            </a:endParaRPr>
          </a:p>
          <a:p>
            <a:pPr indent="-304800" lvl="0" marL="457200" rtl="0" algn="l">
              <a:spcBef>
                <a:spcPts val="0"/>
              </a:spcBef>
              <a:spcAft>
                <a:spcPts val="0"/>
              </a:spcAft>
              <a:buClr>
                <a:srgbClr val="464645"/>
              </a:buClr>
              <a:buSzPts val="1200"/>
              <a:buFont typeface="Calibri"/>
              <a:buChar char="●"/>
            </a:pPr>
            <a:r>
              <a:rPr lang="en" sz="1200">
                <a:solidFill>
                  <a:srgbClr val="464645"/>
                </a:solidFill>
                <a:highlight>
                  <a:schemeClr val="lt1"/>
                </a:highlight>
                <a:latin typeface="Calibri"/>
                <a:ea typeface="Calibri"/>
                <a:cs typeface="Calibri"/>
                <a:sym typeface="Calibri"/>
              </a:rPr>
              <a:t>Unpack more how savings groups support other community members</a:t>
            </a:r>
            <a:endParaRPr sz="1200">
              <a:solidFill>
                <a:srgbClr val="464645"/>
              </a:solidFill>
              <a:highlight>
                <a:schemeClr val="lt1"/>
              </a:highlight>
              <a:latin typeface="Calibri"/>
              <a:ea typeface="Calibri"/>
              <a:cs typeface="Calibri"/>
              <a:sym typeface="Calibri"/>
            </a:endParaRPr>
          </a:p>
          <a:p>
            <a:pPr indent="-304800" lvl="0" marL="457200" rtl="0" algn="l">
              <a:spcBef>
                <a:spcPts val="0"/>
              </a:spcBef>
              <a:spcAft>
                <a:spcPts val="0"/>
              </a:spcAft>
              <a:buClr>
                <a:srgbClr val="464645"/>
              </a:buClr>
              <a:buSzPts val="1200"/>
              <a:buFont typeface="Calibri"/>
              <a:buChar char="●"/>
            </a:pPr>
            <a:r>
              <a:rPr lang="en" sz="1200">
                <a:solidFill>
                  <a:srgbClr val="464645"/>
                </a:solidFill>
                <a:highlight>
                  <a:schemeClr val="lt1"/>
                </a:highlight>
                <a:latin typeface="Calibri"/>
                <a:ea typeface="Calibri"/>
                <a:cs typeface="Calibri"/>
                <a:sym typeface="Calibri"/>
              </a:rPr>
              <a:t>Anything else?</a:t>
            </a:r>
            <a:endParaRPr sz="1200">
              <a:solidFill>
                <a:srgbClr val="464645"/>
              </a:solidFill>
              <a:highlight>
                <a:schemeClr val="lt1"/>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6AABD1E2408444A992EFC218FE94538" ma:contentTypeVersion="12" ma:contentTypeDescription="Opprett et nytt dokument." ma:contentTypeScope="" ma:versionID="c25ba07c48615b342c9f023231800fc0">
  <xsd:schema xmlns:xsd="http://www.w3.org/2001/XMLSchema" xmlns:xs="http://www.w3.org/2001/XMLSchema" xmlns:p="http://schemas.microsoft.com/office/2006/metadata/properties" xmlns:ns2="62417b9d-c2df-447d-a8a3-60cbcc6e2a8c" xmlns:ns3="390d9576-89e2-4c9a-82fb-51e639114123" targetNamespace="http://schemas.microsoft.com/office/2006/metadata/properties" ma:root="true" ma:fieldsID="56fecb5220f8d0ea5707045cb08a6cc4" ns2:_="" ns3:_="">
    <xsd:import namespace="62417b9d-c2df-447d-a8a3-60cbcc6e2a8c"/>
    <xsd:import namespace="390d9576-89e2-4c9a-82fb-51e639114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17b9d-c2df-447d-a8a3-60cbcc6e2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0d9576-89e2-4c9a-82fb-51e639114123"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54493E-198D-470F-9372-6136839485B1}"/>
</file>

<file path=customXml/itemProps2.xml><?xml version="1.0" encoding="utf-8"?>
<ds:datastoreItem xmlns:ds="http://schemas.openxmlformats.org/officeDocument/2006/customXml" ds:itemID="{B8C4DDB4-61DE-4F44-B95A-B14649F910FE}"/>
</file>

<file path=customXml/itemProps3.xml><?xml version="1.0" encoding="utf-8"?>
<ds:datastoreItem xmlns:ds="http://schemas.openxmlformats.org/officeDocument/2006/customXml" ds:itemID="{753767D1-6770-4EFD-AA0C-88489B08DDF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0x010100F6AABD1E2408444A992EFC218FE94538</vt:lpwstr>
  </property>
</Properties>
</file>