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21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79" r:id="rId3"/>
    <p:sldId id="258" r:id="rId4"/>
    <p:sldId id="275" r:id="rId5"/>
    <p:sldId id="259" r:id="rId6"/>
    <p:sldId id="273" r:id="rId7"/>
    <p:sldId id="260" r:id="rId8"/>
    <p:sldId id="274" r:id="rId9"/>
    <p:sldId id="261" r:id="rId10"/>
    <p:sldId id="276" r:id="rId11"/>
    <p:sldId id="271" r:id="rId12"/>
    <p:sldId id="265" r:id="rId13"/>
    <p:sldId id="272" r:id="rId14"/>
    <p:sldId id="266" r:id="rId15"/>
    <p:sldId id="278" r:id="rId16"/>
    <p:sldId id="267" r:id="rId17"/>
    <p:sldId id="268" r:id="rId18"/>
    <p:sldId id="262" r:id="rId19"/>
    <p:sldId id="270" r:id="rId20"/>
    <p:sldId id="277" r:id="rId21"/>
    <p:sldId id="263" r:id="rId22"/>
    <p:sldId id="26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Faith Musili" initials="FM" lastIdx="29" clrIdx="6">
    <p:extLst>
      <p:ext uri="{19B8F6BF-5375-455C-9EA6-DF929625EA0E}">
        <p15:presenceInfo xmlns:p15="http://schemas.microsoft.com/office/powerpoint/2012/main" userId="S::faith.musili@nrc.no::096cf0eb-1f0d-44a6-888c-68e064dff136" providerId="AD"/>
      </p:ext>
    </p:extLst>
  </p:cmAuthor>
  <p:cmAuthor id="1" name="Perrine Piton" initials="PP" lastIdx="8" clrIdx="0">
    <p:extLst>
      <p:ext uri="{19B8F6BF-5375-455C-9EA6-DF929625EA0E}">
        <p15:presenceInfo xmlns:p15="http://schemas.microsoft.com/office/powerpoint/2012/main" userId="S::perrine.piton@nrc.no::edc519ef-9c78-4af5-bbe7-2382812354df" providerId="AD"/>
      </p:ext>
    </p:extLst>
  </p:cmAuthor>
  <p:cmAuthor id="8" name="Nemeth Balint" initials="NB" lastIdx="1" clrIdx="7">
    <p:extLst>
      <p:ext uri="{19B8F6BF-5375-455C-9EA6-DF929625EA0E}">
        <p15:presenceInfo xmlns:p15="http://schemas.microsoft.com/office/powerpoint/2012/main" userId="5fa8e4a11b935822" providerId="Windows Live"/>
      </p:ext>
    </p:extLst>
  </p:cmAuthor>
  <p:cmAuthor id="2" name="Sofie Johansen" initials="SJ" lastIdx="15" clrIdx="1">
    <p:extLst>
      <p:ext uri="{19B8F6BF-5375-455C-9EA6-DF929625EA0E}">
        <p15:presenceInfo xmlns:p15="http://schemas.microsoft.com/office/powerpoint/2012/main" userId="S::sofie.johansen@nrc.no::a65643b3-2c53-4dcb-b6ab-c07fdb6a132b" providerId="AD"/>
      </p:ext>
    </p:extLst>
  </p:cmAuthor>
  <p:cmAuthor id="3" name="Balint Nemeth" initials="BN" lastIdx="5" clrIdx="2">
    <p:extLst>
      <p:ext uri="{19B8F6BF-5375-455C-9EA6-DF929625EA0E}">
        <p15:presenceInfo xmlns:p15="http://schemas.microsoft.com/office/powerpoint/2012/main" userId="S::balint.nemeth@nrc.no::a71f39f8-6ed2-456b-bd7e-a9d3cd10330e" providerId="AD"/>
      </p:ext>
    </p:extLst>
  </p:cmAuthor>
  <p:cmAuthor id="4" name="Guest User" initials="GU" lastIdx="6" clrIdx="3">
    <p:extLst>
      <p:ext uri="{19B8F6BF-5375-455C-9EA6-DF929625EA0E}">
        <p15:presenceInfo xmlns:p15="http://schemas.microsoft.com/office/powerpoint/2012/main" userId="S::urn:spo:anon#4afae652a35835b490cbe4b36bbae9ff64802fc298f99ca20791d79d00b0abef::" providerId="AD"/>
      </p:ext>
    </p:extLst>
  </p:cmAuthor>
  <p:cmAuthor id="5" name="Dek Abdi Farah" initials="DF" lastIdx="2" clrIdx="4">
    <p:extLst>
      <p:ext uri="{19B8F6BF-5375-455C-9EA6-DF929625EA0E}">
        <p15:presenceInfo xmlns:p15="http://schemas.microsoft.com/office/powerpoint/2012/main" userId="S::dek.farah@nrc.no::93b9ec79-06ce-40e5-8575-f7ef85589891" providerId="AD"/>
      </p:ext>
    </p:extLst>
  </p:cmAuthor>
  <p:cmAuthor id="6" name="Nhamo Ndebele" initials="NN" lastIdx="1" clrIdx="5">
    <p:extLst>
      <p:ext uri="{19B8F6BF-5375-455C-9EA6-DF929625EA0E}">
        <p15:presenceInfo xmlns:p15="http://schemas.microsoft.com/office/powerpoint/2012/main" userId="S::nhamo.ndebele@nrc.no::5b5bdd8c-8f52-4253-8fcd-df90ed4b0c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000000-0000-0000-0000-000000000000}" v="262" dt="2021-05-20T10:48:30.665"/>
    <p1510:client id="{1B9D8C50-C566-9BD8-977E-B5102DE81A67}" v="20" dt="2021-04-29T12:48:03.213"/>
    <p1510:client id="{4B82CB69-25CB-984F-BA0F-DD3D56A7CF09}" v="3" dt="2021-05-19T11:20:01.975"/>
    <p1510:client id="{592F12A9-CB47-E13B-9038-BD77C3748FB6}" v="3" dt="2021-05-19T14:19:25.788"/>
    <p1510:client id="{656DE11C-A915-535A-086E-78BB25561F09}" v="9" dt="2021-05-14T14:47:45.211"/>
    <p1510:client id="{6B207C2D-DCCE-73BA-FB89-5E427EB172DF}" v="38" dt="2021-05-18T14:29:22.889"/>
    <p1510:client id="{81AC1C50-C2F3-2335-04AF-2723C6E00832}" v="3178" dt="2021-05-20T12:43:03.404"/>
    <p1510:client id="{85A68280-E391-78C8-9CCA-B5DA63CC4EE7}" v="5" dt="2021-05-19T08:06:17.211"/>
    <p1510:client id="{AFE8B08A-7840-1D2A-8EC1-3D7554DDA1E5}" v="1" dt="2021-05-19T15:21:31.057"/>
    <p1510:client id="{BD8BCFCD-87E2-784F-CC2F-5570D2821540}" v="1" dt="2021-05-19T10:56:26.115"/>
    <p1510:client id="{D0609DA7-FE11-41EC-8265-7AD45B695311}" v="1" dt="2021-05-19T07:31:18.459"/>
    <p1510:client id="{F0C7E1C8-F91C-7F06-9750-373DC5DC8BB5}" v="975" dt="2021-05-21T09:20:20.896"/>
    <p1510:client id="{F9CAE6F6-5B16-6256-12DA-514FCC533EF1}" v="298" dt="2021-04-29T13:28:45.489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1"/>
  </p:normalViewPr>
  <p:slideViewPr>
    <p:cSldViewPr snapToGrid="0">
      <p:cViewPr varScale="1">
        <p:scale>
          <a:sx n="62" d="100"/>
          <a:sy n="62" d="100"/>
        </p:scale>
        <p:origin x="6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6E030-099B-430B-AD96-561D608501D4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13BFA-507D-4EDB-9C39-C734A9E21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471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aeab2976d8_0_27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aeab2976d8_0_2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8541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0837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92552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73430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91527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1947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9447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92161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40728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01621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0404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aeab2976d8_0_27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aeab2976d8_0_2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99015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88862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18458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3359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8543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7162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0554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1241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5048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3365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cbeff2322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cbeff2322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cbeff2322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3416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598F2-C99C-4E17-9063-4DCB3389E87B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FABC-A41D-4356-9314-F109939FD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48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598F2-C99C-4E17-9063-4DCB3389E87B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FABC-A41D-4356-9314-F109939FD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324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598F2-C99C-4E17-9063-4DCB3389E87B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FABC-A41D-4356-9314-F109939FD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14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598F2-C99C-4E17-9063-4DCB3389E87B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FABC-A41D-4356-9314-F109939FD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28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598F2-C99C-4E17-9063-4DCB3389E87B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FABC-A41D-4356-9314-F109939FD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290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598F2-C99C-4E17-9063-4DCB3389E87B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FABC-A41D-4356-9314-F109939FD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506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598F2-C99C-4E17-9063-4DCB3389E87B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FABC-A41D-4356-9314-F109939FD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663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598F2-C99C-4E17-9063-4DCB3389E87B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FABC-A41D-4356-9314-F109939FD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006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598F2-C99C-4E17-9063-4DCB3389E87B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FABC-A41D-4356-9314-F109939FD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55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598F2-C99C-4E17-9063-4DCB3389E87B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FABC-A41D-4356-9314-F109939FD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86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598F2-C99C-4E17-9063-4DCB3389E87B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FABC-A41D-4356-9314-F109939FD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90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598F2-C99C-4E17-9063-4DCB3389E87B}" type="datetimeFigureOut">
              <a:rPr lang="en-GB" smtClean="0"/>
              <a:t>24/06/2021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AFABC-A41D-4356-9314-F109939FD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87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/>
          <p:nvPr/>
        </p:nvSpPr>
        <p:spPr>
          <a:xfrm>
            <a:off x="-1" y="1148487"/>
            <a:ext cx="12192000" cy="400914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25"/>
          <p:cNvSpPr txBox="1">
            <a:spLocks noGrp="1"/>
          </p:cNvSpPr>
          <p:nvPr>
            <p:ph type="ctrTitle"/>
          </p:nvPr>
        </p:nvSpPr>
        <p:spPr>
          <a:xfrm>
            <a:off x="0" y="1727618"/>
            <a:ext cx="12191999" cy="305641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33" tIns="45700" rIns="91433" bIns="45700" rtlCol="0" anchor="b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ts val="3600"/>
            </a:pPr>
            <a:r>
              <a:rPr lang="en-GB" sz="4800" dirty="0">
                <a:latin typeface="Century Gothic"/>
                <a:ea typeface="Century Gothic"/>
                <a:cs typeface="Century Gothic"/>
                <a:sym typeface="Century Gothic"/>
              </a:rPr>
              <a:t/>
            </a:r>
            <a:br>
              <a:rPr lang="en-GB" sz="4800" dirty="0"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GB" sz="4800" dirty="0">
                <a:latin typeface="Century Gothic"/>
                <a:ea typeface="Century Gothic"/>
                <a:cs typeface="Century Gothic"/>
                <a:sym typeface="Century Gothic"/>
              </a:rPr>
              <a:t/>
            </a:r>
            <a:br>
              <a:rPr lang="en-GB" sz="4800" dirty="0"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GB" sz="4800" dirty="0" smtClean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Resilience-building </a:t>
            </a:r>
            <a:r>
              <a:rPr lang="en-GB" sz="48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through </a:t>
            </a:r>
            <a:r>
              <a:rPr lang="en-GB" sz="4800" dirty="0" smtClean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income generating activities</a:t>
            </a:r>
            <a:r>
              <a:rPr lang="en-GB" sz="48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/>
            </a:r>
            <a:br>
              <a:rPr lang="en-GB" sz="48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GB" sz="48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br>
              <a:rPr lang="en-GB" sz="48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GB" sz="48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Preliminary Survey Findings</a:t>
            </a:r>
            <a:br>
              <a:rPr lang="en-GB" sz="48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GB" sz="36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/>
            </a:r>
            <a:br>
              <a:rPr lang="en-GB" sz="36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GB" sz="28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Prepared by the </a:t>
            </a:r>
            <a:r>
              <a:rPr lang="en-GB" sz="2800" dirty="0" err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BRCiS</a:t>
            </a:r>
            <a:r>
              <a:rPr lang="en-GB" sz="28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Evidence and Learning Team</a:t>
            </a:r>
            <a:endParaRPr sz="3200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31" name="Google Shape;13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61882" y="5600306"/>
            <a:ext cx="3150107" cy="9989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0926" y="5341596"/>
            <a:ext cx="1432703" cy="15164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9652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675590" y="63414"/>
            <a:ext cx="10070800" cy="6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-GB" sz="3200" dirty="0">
                <a:solidFill>
                  <a:srgbClr val="980000"/>
                </a:solidFill>
                <a:latin typeface="Century Gothic"/>
                <a:ea typeface="Calibri"/>
                <a:cs typeface="Calibri"/>
                <a:sym typeface="Calibri"/>
              </a:rPr>
              <a:t>Income</a:t>
            </a:r>
            <a:endParaRPr sz="3200" dirty="0">
              <a:solidFill>
                <a:srgbClr val="980000"/>
              </a:solidFill>
              <a:latin typeface="Century Gothic"/>
              <a:ea typeface="Calibri"/>
              <a:cs typeface="Calibri"/>
              <a:sym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65186" y="5045106"/>
            <a:ext cx="406223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696181"/>
              </p:ext>
            </p:extLst>
          </p:nvPr>
        </p:nvGraphicFramePr>
        <p:xfrm>
          <a:off x="5857196" y="3068682"/>
          <a:ext cx="5599611" cy="1976424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074761">
                  <a:extLst>
                    <a:ext uri="{9D8B030D-6E8A-4147-A177-3AD203B41FA5}">
                      <a16:colId xmlns:a16="http://schemas.microsoft.com/office/drawing/2014/main" val="3785623037"/>
                    </a:ext>
                  </a:extLst>
                </a:gridCol>
                <a:gridCol w="921275">
                  <a:extLst>
                    <a:ext uri="{9D8B030D-6E8A-4147-A177-3AD203B41FA5}">
                      <a16:colId xmlns:a16="http://schemas.microsoft.com/office/drawing/2014/main" val="290156701"/>
                    </a:ext>
                  </a:extLst>
                </a:gridCol>
                <a:gridCol w="1461741">
                  <a:extLst>
                    <a:ext uri="{9D8B030D-6E8A-4147-A177-3AD203B41FA5}">
                      <a16:colId xmlns:a16="http://schemas.microsoft.com/office/drawing/2014/main" val="2559010105"/>
                    </a:ext>
                  </a:extLst>
                </a:gridCol>
                <a:gridCol w="1025126">
                  <a:extLst>
                    <a:ext uri="{9D8B030D-6E8A-4147-A177-3AD203B41FA5}">
                      <a16:colId xmlns:a16="http://schemas.microsoft.com/office/drawing/2014/main" val="659819714"/>
                    </a:ext>
                  </a:extLst>
                </a:gridCol>
                <a:gridCol w="1116708">
                  <a:extLst>
                    <a:ext uri="{9D8B030D-6E8A-4147-A177-3AD203B41FA5}">
                      <a16:colId xmlns:a16="http://schemas.microsoft.com/office/drawing/2014/main" val="865108691"/>
                    </a:ext>
                  </a:extLst>
                </a:gridCol>
              </a:tblGrid>
              <a:tr h="38343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1">
                          <a:effectLst/>
                          <a:latin typeface="Century Gothic" panose="020B0502020202020204" pitchFamily="34" charset="0"/>
                        </a:rPr>
                        <a:t>Member </a:t>
                      </a:r>
                      <a:endParaRPr lang="en-US" sz="10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b="1" dirty="0">
                          <a:effectLst/>
                          <a:latin typeface="Century Gothic" panose="020B0502020202020204" pitchFamily="34" charset="0"/>
                        </a:rPr>
                        <a:t>Male </a:t>
                      </a:r>
                      <a:r>
                        <a:rPr lang="en-US" sz="1000" b="1" dirty="0" smtClean="0">
                          <a:effectLst/>
                          <a:latin typeface="Century Gothic" panose="020B0502020202020204" pitchFamily="34" charset="0"/>
                        </a:rPr>
                        <a:t>(</a:t>
                      </a:r>
                      <a:r>
                        <a:rPr lang="en-US" sz="1000" b="1" dirty="0">
                          <a:effectLst/>
                          <a:latin typeface="Century Gothic" panose="020B0502020202020204" pitchFamily="34" charset="0"/>
                        </a:rPr>
                        <a:t>median) </a:t>
                      </a:r>
                      <a:endParaRPr lang="en-US" sz="10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GB" sz="1000" b="1" dirty="0">
                          <a:effectLst/>
                          <a:latin typeface="Century Gothic" panose="020B0502020202020204" pitchFamily="34" charset="0"/>
                        </a:rPr>
                        <a:t>Female </a:t>
                      </a:r>
                      <a:endParaRPr lang="en-GB" sz="1000" b="1" dirty="0" smtClean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r" rtl="0" fontAlgn="base"/>
                      <a:r>
                        <a:rPr lang="en-GB" sz="1000" b="1" dirty="0" smtClean="0">
                          <a:effectLst/>
                          <a:latin typeface="Century Gothic" panose="020B0502020202020204" pitchFamily="34" charset="0"/>
                        </a:rPr>
                        <a:t>(</a:t>
                      </a:r>
                      <a:r>
                        <a:rPr lang="en-GB" sz="1000" b="1" dirty="0">
                          <a:effectLst/>
                          <a:latin typeface="Century Gothic" panose="020B0502020202020204" pitchFamily="34" charset="0"/>
                        </a:rPr>
                        <a:t>median) </a:t>
                      </a:r>
                      <a:endParaRPr lang="en-GB" sz="10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GB" sz="1000" b="1" dirty="0">
                          <a:effectLst/>
                          <a:latin typeface="Century Gothic" panose="020B0502020202020204" pitchFamily="34" charset="0"/>
                        </a:rPr>
                        <a:t>Male </a:t>
                      </a:r>
                      <a:endParaRPr lang="en-GB" sz="1000" b="1" dirty="0" smtClean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r" rtl="0" fontAlgn="base"/>
                      <a:r>
                        <a:rPr lang="en-GB" sz="1000" b="1" dirty="0" smtClean="0">
                          <a:effectLst/>
                          <a:latin typeface="Century Gothic" panose="020B0502020202020204" pitchFamily="34" charset="0"/>
                        </a:rPr>
                        <a:t>(</a:t>
                      </a:r>
                      <a:r>
                        <a:rPr lang="en-GB" sz="1000" b="1" dirty="0">
                          <a:effectLst/>
                          <a:latin typeface="Century Gothic" panose="020B0502020202020204" pitchFamily="34" charset="0"/>
                        </a:rPr>
                        <a:t>mean) </a:t>
                      </a:r>
                      <a:endParaRPr lang="en-GB" sz="10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GB" sz="1000" b="1" dirty="0">
                          <a:effectLst/>
                          <a:latin typeface="Century Gothic" panose="020B0502020202020204" pitchFamily="34" charset="0"/>
                        </a:rPr>
                        <a:t>Female </a:t>
                      </a:r>
                      <a:r>
                        <a:rPr lang="en-GB" sz="1000" b="1" dirty="0" smtClean="0">
                          <a:effectLst/>
                          <a:latin typeface="Century Gothic" panose="020B0502020202020204" pitchFamily="34" charset="0"/>
                        </a:rPr>
                        <a:t>(</a:t>
                      </a:r>
                      <a:r>
                        <a:rPr lang="en-GB" sz="1000" b="1" dirty="0">
                          <a:effectLst/>
                          <a:latin typeface="Century Gothic" panose="020B0502020202020204" pitchFamily="34" charset="0"/>
                        </a:rPr>
                        <a:t>mean) </a:t>
                      </a:r>
                      <a:endParaRPr lang="en-GB" sz="10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378807060"/>
                  </a:ext>
                </a:extLst>
              </a:tr>
              <a:tr h="33408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AAH </a:t>
                      </a:r>
                      <a:endParaRPr lang="en-US" sz="10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1 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1 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1.00 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0.74 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925637"/>
                  </a:ext>
                </a:extLst>
              </a:tr>
              <a:tr h="33408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dirty="0">
                          <a:effectLst/>
                          <a:latin typeface="Century Gothic" panose="020B0502020202020204" pitchFamily="34" charset="0"/>
                        </a:rPr>
                        <a:t>CWW </a:t>
                      </a:r>
                      <a:endParaRPr lang="en-US" sz="10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1 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dirty="0">
                          <a:effectLst/>
                          <a:latin typeface="Century Gothic"/>
                        </a:rPr>
                        <a:t>1 </a:t>
                      </a:r>
                      <a:endParaRPr lang="en-US" sz="1000" b="0" i="0" dirty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0.86 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1.08 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699717"/>
                  </a:ext>
                </a:extLst>
              </a:tr>
              <a:tr h="33408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IRC </a:t>
                      </a:r>
                      <a:endParaRPr lang="en-US" sz="10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0 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1 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0.33 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0.93 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919516"/>
                  </a:ext>
                </a:extLst>
              </a:tr>
              <a:tr h="33408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NRC </a:t>
                      </a:r>
                      <a:endParaRPr lang="en-US" sz="10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1 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1 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0.58 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0.95 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121295"/>
                  </a:ext>
                </a:extLst>
              </a:tr>
              <a:tr h="20559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SCI </a:t>
                      </a:r>
                      <a:endParaRPr lang="en-US" sz="10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0 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1 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/>
                        </a:rPr>
                        <a:t>0.61 </a:t>
                      </a:r>
                      <a:endParaRPr lang="en-US" sz="10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dirty="0">
                          <a:effectLst/>
                          <a:latin typeface="Century Gothic"/>
                        </a:rPr>
                        <a:t>1.04 </a:t>
                      </a:r>
                      <a:endParaRPr lang="en-US" sz="1000" b="0" i="0" dirty="0">
                        <a:effectLst/>
                        <a:latin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24514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787116" y="2765912"/>
            <a:ext cx="59403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How many HH members are contributing to the HH income </a:t>
            </a:r>
            <a:endParaRPr lang="en-GB" sz="1200" dirty="0">
              <a:latin typeface="Century Gothic" panose="020B0502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361000" y="5074371"/>
            <a:ext cx="406607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5710725" y="2740141"/>
            <a:ext cx="44885" cy="31528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Google Shape;187;p30"/>
          <p:cNvSpPr txBox="1"/>
          <p:nvPr/>
        </p:nvSpPr>
        <p:spPr>
          <a:xfrm>
            <a:off x="675590" y="718742"/>
            <a:ext cx="11315200" cy="6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endParaRPr lang="en-GB" b="1" dirty="0">
              <a:latin typeface="Century Gothic"/>
              <a:ea typeface="+mn-lt"/>
              <a:cs typeface="+mn-lt"/>
            </a:endParaRPr>
          </a:p>
          <a:p>
            <a:r>
              <a:rPr lang="en-GB" b="1" dirty="0">
                <a:latin typeface="Century Gothic"/>
              </a:rPr>
              <a:t>Notably, female household members are </a:t>
            </a:r>
            <a:r>
              <a:rPr lang="en-GB" b="1" dirty="0">
                <a:solidFill>
                  <a:srgbClr val="FF0000"/>
                </a:solidFill>
                <a:latin typeface="Century Gothic"/>
              </a:rPr>
              <a:t>increasingly contributing </a:t>
            </a:r>
            <a:r>
              <a:rPr lang="en-GB" b="1" dirty="0">
                <a:latin typeface="Century Gothic"/>
              </a:rPr>
              <a:t>to household income.</a:t>
            </a:r>
            <a:endParaRPr lang="en-US" b="1" dirty="0">
              <a:latin typeface="Century Gothic"/>
              <a:ea typeface="+mn-lt"/>
              <a:cs typeface="+mn-lt"/>
            </a:endParaRPr>
          </a:p>
          <a:p>
            <a:endParaRPr lang="en-GB" b="1" dirty="0">
              <a:latin typeface="Century Gothic"/>
              <a:ea typeface="+mn-lt"/>
              <a:cs typeface="+mn-lt"/>
            </a:endParaRPr>
          </a:p>
          <a:p>
            <a:endParaRPr lang="en-GB" b="1" dirty="0">
              <a:latin typeface="Century Gothic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75590" y="1625653"/>
            <a:ext cx="10420283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dirty="0">
                <a:latin typeface="Century Gothic"/>
              </a:rPr>
              <a:t>On average, in 2021 annual survey, </a:t>
            </a:r>
            <a:r>
              <a:rPr lang="en-GB" sz="1400" dirty="0" smtClean="0">
                <a:latin typeface="Century Gothic"/>
              </a:rPr>
              <a:t>0.5 </a:t>
            </a:r>
            <a:r>
              <a:rPr lang="en-GB" sz="1400" dirty="0">
                <a:latin typeface="Century Gothic"/>
              </a:rPr>
              <a:t>females contributed to household income while for the IGA beneficiaries, </a:t>
            </a:r>
            <a:r>
              <a:rPr lang="en-GB" sz="1400" dirty="0" smtClean="0">
                <a:latin typeface="Century Gothic"/>
              </a:rPr>
              <a:t>0.9 </a:t>
            </a:r>
            <a:r>
              <a:rPr lang="en-GB" sz="1400" dirty="0">
                <a:latin typeface="Century Gothic"/>
              </a:rPr>
              <a:t>contributed to household income.</a:t>
            </a:r>
          </a:p>
          <a:p>
            <a:endParaRPr lang="en-GB" sz="1400" dirty="0">
              <a:latin typeface="Century Gothic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B45F0C1-7317-4372-AD1F-932DF10F4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362176"/>
              </p:ext>
            </p:extLst>
          </p:nvPr>
        </p:nvGraphicFramePr>
        <p:xfrm>
          <a:off x="675590" y="3068682"/>
          <a:ext cx="4763685" cy="21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2737">
                  <a:extLst>
                    <a:ext uri="{9D8B030D-6E8A-4147-A177-3AD203B41FA5}">
                      <a16:colId xmlns:a16="http://schemas.microsoft.com/office/drawing/2014/main" val="1606188112"/>
                    </a:ext>
                  </a:extLst>
                </a:gridCol>
                <a:gridCol w="952737">
                  <a:extLst>
                    <a:ext uri="{9D8B030D-6E8A-4147-A177-3AD203B41FA5}">
                      <a16:colId xmlns:a16="http://schemas.microsoft.com/office/drawing/2014/main" val="2615826068"/>
                    </a:ext>
                  </a:extLst>
                </a:gridCol>
                <a:gridCol w="952737">
                  <a:extLst>
                    <a:ext uri="{9D8B030D-6E8A-4147-A177-3AD203B41FA5}">
                      <a16:colId xmlns:a16="http://schemas.microsoft.com/office/drawing/2014/main" val="373095806"/>
                    </a:ext>
                  </a:extLst>
                </a:gridCol>
                <a:gridCol w="952737">
                  <a:extLst>
                    <a:ext uri="{9D8B030D-6E8A-4147-A177-3AD203B41FA5}">
                      <a16:colId xmlns:a16="http://schemas.microsoft.com/office/drawing/2014/main" val="4081008095"/>
                    </a:ext>
                  </a:extLst>
                </a:gridCol>
                <a:gridCol w="952737">
                  <a:extLst>
                    <a:ext uri="{9D8B030D-6E8A-4147-A177-3AD203B41FA5}">
                      <a16:colId xmlns:a16="http://schemas.microsoft.com/office/drawing/2014/main" val="2224174257"/>
                    </a:ext>
                  </a:extLst>
                </a:gridCol>
              </a:tblGrid>
              <a:tr h="403983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 err="1" smtClean="0">
                          <a:effectLst/>
                          <a:latin typeface="Century Gothic"/>
                        </a:rPr>
                        <a:t>Livezone</a:t>
                      </a:r>
                      <a:r>
                        <a:rPr lang="en-US" sz="1000" b="1" dirty="0">
                          <a:effectLst/>
                          <a:latin typeface="Century Gothic"/>
                        </a:rPr>
                        <a:t> 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effectLst/>
                          <a:latin typeface="Century Gothic"/>
                        </a:rPr>
                        <a:t> Male </a:t>
                      </a:r>
                      <a:r>
                        <a:rPr lang="en-US" sz="1000" b="1" dirty="0" smtClean="0">
                          <a:effectLst/>
                          <a:latin typeface="Century Gothic"/>
                        </a:rPr>
                        <a:t>(</a:t>
                      </a:r>
                      <a:r>
                        <a:rPr lang="en-US" sz="1000" b="1" dirty="0">
                          <a:effectLst/>
                          <a:latin typeface="Century Gothic"/>
                        </a:rPr>
                        <a:t>median)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effectLst/>
                          <a:latin typeface="Century Gothic"/>
                        </a:rPr>
                        <a:t> Female </a:t>
                      </a:r>
                      <a:r>
                        <a:rPr lang="en-US" sz="1000" b="1" dirty="0" smtClean="0">
                          <a:effectLst/>
                          <a:latin typeface="Century Gothic"/>
                        </a:rPr>
                        <a:t>(</a:t>
                      </a:r>
                      <a:r>
                        <a:rPr lang="en-US" sz="1000" b="1" dirty="0">
                          <a:effectLst/>
                          <a:latin typeface="Century Gothic"/>
                        </a:rPr>
                        <a:t>median)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effectLst/>
                          <a:latin typeface="Century Gothic"/>
                        </a:rPr>
                        <a:t> Male </a:t>
                      </a:r>
                      <a:endParaRPr lang="en-US" sz="1000" b="1" dirty="0" smtClean="0">
                        <a:effectLst/>
                        <a:latin typeface="Century Gothic"/>
                      </a:endParaRPr>
                    </a:p>
                    <a:p>
                      <a:pPr algn="ctr"/>
                      <a:r>
                        <a:rPr lang="en-US" sz="1000" b="1" dirty="0" smtClean="0">
                          <a:effectLst/>
                          <a:latin typeface="Century Gothic"/>
                        </a:rPr>
                        <a:t>(</a:t>
                      </a:r>
                      <a:r>
                        <a:rPr lang="en-US" sz="1000" b="1" dirty="0">
                          <a:effectLst/>
                          <a:latin typeface="Century Gothic"/>
                        </a:rPr>
                        <a:t>mean)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effectLst/>
                          <a:latin typeface="Century Gothic"/>
                        </a:rPr>
                        <a:t> Female </a:t>
                      </a:r>
                      <a:r>
                        <a:rPr lang="en-US" sz="1000" b="1" dirty="0" smtClean="0">
                          <a:effectLst/>
                          <a:latin typeface="Century Gothic"/>
                        </a:rPr>
                        <a:t>(</a:t>
                      </a:r>
                      <a:r>
                        <a:rPr lang="en-US" sz="1000" b="1" dirty="0">
                          <a:effectLst/>
                          <a:latin typeface="Century Gothic"/>
                        </a:rPr>
                        <a:t>mean)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556830"/>
                  </a:ext>
                </a:extLst>
              </a:tr>
              <a:tr h="574939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effectLst/>
                          <a:latin typeface="Century Gothic"/>
                        </a:rPr>
                        <a:t>Agro-pastoral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Century Gothic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Century Gothic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 Gothic"/>
                        </a:rPr>
                        <a:t>0.88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Century Gothic"/>
                        </a:rPr>
                        <a:t>0.87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8923417"/>
                  </a:ext>
                </a:extLst>
              </a:tr>
              <a:tr h="574939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Century Gothic"/>
                        </a:rPr>
                        <a:t>Pastoral 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Century Gothic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Century Gothic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 Gothic"/>
                        </a:rPr>
                        <a:t>0.41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Century Gothic"/>
                        </a:rPr>
                        <a:t>0.85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1656829"/>
                  </a:ext>
                </a:extLst>
              </a:tr>
              <a:tr h="574939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effectLst/>
                          <a:latin typeface="Century Gothic"/>
                        </a:rPr>
                        <a:t>Urban    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Century Gothic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Century Gothic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 Gothic"/>
                        </a:rPr>
                        <a:t>0.6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 Gothic"/>
                        </a:rPr>
                        <a:t>0.95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58410614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9F9CFC0F-9D9A-4690-BEA5-EA8FADC39891}"/>
              </a:ext>
            </a:extLst>
          </p:cNvPr>
          <p:cNvSpPr txBox="1"/>
          <p:nvPr/>
        </p:nvSpPr>
        <p:spPr>
          <a:xfrm>
            <a:off x="675590" y="2740141"/>
            <a:ext cx="4615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>
                <a:latin typeface="Century Gothic" panose="020B0502020202020204" pitchFamily="34" charset="0"/>
              </a:rPr>
              <a:t>How many HH members are contributing to the HH income </a:t>
            </a:r>
            <a:endParaRPr lang="en-GB" sz="1200" u="sng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15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757772" y="63414"/>
            <a:ext cx="10070800" cy="6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-GB" sz="3200" dirty="0">
                <a:solidFill>
                  <a:srgbClr val="980000"/>
                </a:solidFill>
                <a:latin typeface="Century Gothic"/>
                <a:ea typeface="Calibri"/>
                <a:cs typeface="Calibri"/>
                <a:sym typeface="Calibri"/>
              </a:rPr>
              <a:t>Income</a:t>
            </a:r>
            <a:endParaRPr sz="3200" dirty="0">
              <a:solidFill>
                <a:srgbClr val="980000"/>
              </a:solidFill>
              <a:latin typeface="Century Gothic"/>
              <a:ea typeface="Calibri"/>
              <a:cs typeface="Calibri"/>
              <a:sym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5377" y="5100890"/>
            <a:ext cx="495331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193264" y="2468610"/>
            <a:ext cx="491453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b="1" dirty="0">
                <a:latin typeface="Century Gothic"/>
              </a:rPr>
              <a:t>Monthly income before and after the intervention (in USD) </a:t>
            </a:r>
            <a:endParaRPr lang="en-GB" sz="1400" dirty="0">
              <a:latin typeface="Century Gothic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116903"/>
              </p:ext>
            </p:extLst>
          </p:nvPr>
        </p:nvGraphicFramePr>
        <p:xfrm>
          <a:off x="757772" y="3098974"/>
          <a:ext cx="4415092" cy="200390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918133">
                  <a:extLst>
                    <a:ext uri="{9D8B030D-6E8A-4147-A177-3AD203B41FA5}">
                      <a16:colId xmlns:a16="http://schemas.microsoft.com/office/drawing/2014/main" val="3536691748"/>
                    </a:ext>
                  </a:extLst>
                </a:gridCol>
                <a:gridCol w="1001920">
                  <a:extLst>
                    <a:ext uri="{9D8B030D-6E8A-4147-A177-3AD203B41FA5}">
                      <a16:colId xmlns:a16="http://schemas.microsoft.com/office/drawing/2014/main" val="841108052"/>
                    </a:ext>
                  </a:extLst>
                </a:gridCol>
                <a:gridCol w="988562">
                  <a:extLst>
                    <a:ext uri="{9D8B030D-6E8A-4147-A177-3AD203B41FA5}">
                      <a16:colId xmlns:a16="http://schemas.microsoft.com/office/drawing/2014/main" val="714861053"/>
                    </a:ext>
                  </a:extLst>
                </a:gridCol>
                <a:gridCol w="1028638">
                  <a:extLst>
                    <a:ext uri="{9D8B030D-6E8A-4147-A177-3AD203B41FA5}">
                      <a16:colId xmlns:a16="http://schemas.microsoft.com/office/drawing/2014/main" val="1873052967"/>
                    </a:ext>
                  </a:extLst>
                </a:gridCol>
                <a:gridCol w="477839">
                  <a:extLst>
                    <a:ext uri="{9D8B030D-6E8A-4147-A177-3AD203B41FA5}">
                      <a16:colId xmlns:a16="http://schemas.microsoft.com/office/drawing/2014/main" val="14574107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1">
                          <a:effectLst/>
                          <a:latin typeface="Century Gothic" panose="020B0502020202020204" pitchFamily="34" charset="0"/>
                        </a:rPr>
                        <a:t>Member </a:t>
                      </a:r>
                      <a:endParaRPr lang="en-US" sz="10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b="1" dirty="0" smtClean="0">
                          <a:effectLst/>
                          <a:latin typeface="Century Gothic" panose="020B0502020202020204" pitchFamily="34" charset="0"/>
                        </a:rPr>
                        <a:t>Before </a:t>
                      </a:r>
                      <a:r>
                        <a:rPr lang="en-US" sz="1000" b="1" dirty="0">
                          <a:effectLst/>
                          <a:latin typeface="Century Gothic" panose="020B0502020202020204" pitchFamily="34" charset="0"/>
                        </a:rPr>
                        <a:t>(median) </a:t>
                      </a:r>
                      <a:endParaRPr lang="en-US" sz="10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b="1" dirty="0" smtClean="0">
                          <a:effectLst/>
                          <a:latin typeface="Century Gothic" panose="020B0502020202020204" pitchFamily="34" charset="0"/>
                        </a:rPr>
                        <a:t>Currently </a:t>
                      </a:r>
                      <a:r>
                        <a:rPr lang="en-US" sz="1000" b="1" dirty="0">
                          <a:effectLst/>
                          <a:latin typeface="Century Gothic" panose="020B0502020202020204" pitchFamily="34" charset="0"/>
                        </a:rPr>
                        <a:t>(median) </a:t>
                      </a:r>
                      <a:endParaRPr lang="en-US" sz="10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b="1" i="0" dirty="0" smtClean="0">
                          <a:effectLst/>
                          <a:latin typeface="Century Gothic" panose="020B0502020202020204" pitchFamily="34" charset="0"/>
                        </a:rPr>
                        <a:t>Difference (median)</a:t>
                      </a:r>
                      <a:endParaRPr lang="en-US" sz="10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b="1">
                          <a:effectLst/>
                          <a:latin typeface="Century Gothic" panose="020B0502020202020204" pitchFamily="34" charset="0"/>
                        </a:rPr>
                        <a:t>N </a:t>
                      </a:r>
                      <a:endParaRPr lang="en-US" sz="10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231589749"/>
                  </a:ext>
                </a:extLst>
              </a:tr>
              <a:tr h="38846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AAH </a:t>
                      </a:r>
                      <a:endParaRPr lang="en-US" sz="10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dirty="0">
                          <a:effectLst/>
                          <a:latin typeface="Century Gothic" panose="020B0502020202020204" pitchFamily="34" charset="0"/>
                        </a:rPr>
                        <a:t>68 </a:t>
                      </a:r>
                      <a:endParaRPr lang="en-US" sz="10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dirty="0">
                          <a:effectLst/>
                          <a:latin typeface="Century Gothic" panose="020B0502020202020204" pitchFamily="34" charset="0"/>
                        </a:rPr>
                        <a:t>100 </a:t>
                      </a:r>
                      <a:endParaRPr lang="en-US" sz="10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b="0" i="0" dirty="0" smtClean="0">
                          <a:effectLst/>
                          <a:latin typeface="Century Gothic" panose="020B0502020202020204" pitchFamily="34" charset="0"/>
                        </a:rPr>
                        <a:t>32</a:t>
                      </a:r>
                      <a:endParaRPr lang="en-US" sz="10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126 </a:t>
                      </a:r>
                      <a:endParaRPr lang="en-US" sz="10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1007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dirty="0">
                          <a:effectLst/>
                          <a:latin typeface="Century Gothic" panose="020B0502020202020204" pitchFamily="34" charset="0"/>
                        </a:rPr>
                        <a:t>CWW </a:t>
                      </a:r>
                      <a:endParaRPr lang="en-US" sz="10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dirty="0">
                          <a:effectLst/>
                          <a:latin typeface="Century Gothic" panose="020B0502020202020204" pitchFamily="34" charset="0"/>
                        </a:rPr>
                        <a:t>40 </a:t>
                      </a:r>
                      <a:endParaRPr lang="en-US" sz="10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dirty="0">
                          <a:effectLst/>
                          <a:latin typeface="Century Gothic" panose="020B0502020202020204" pitchFamily="34" charset="0"/>
                        </a:rPr>
                        <a:t>70 </a:t>
                      </a:r>
                      <a:endParaRPr lang="en-US" sz="10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b="0" i="0" dirty="0" smtClean="0">
                          <a:effectLst/>
                          <a:latin typeface="Century Gothic" panose="020B0502020202020204" pitchFamily="34" charset="0"/>
                        </a:rPr>
                        <a:t>30</a:t>
                      </a:r>
                      <a:endParaRPr lang="en-US" sz="10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79 </a:t>
                      </a:r>
                      <a:endParaRPr lang="en-US" sz="10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974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IRC </a:t>
                      </a:r>
                      <a:endParaRPr lang="en-US" sz="10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dirty="0">
                          <a:effectLst/>
                          <a:latin typeface="Century Gothic" panose="020B0502020202020204" pitchFamily="34" charset="0"/>
                        </a:rPr>
                        <a:t>50 </a:t>
                      </a:r>
                      <a:endParaRPr lang="en-US" sz="10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dirty="0">
                          <a:effectLst/>
                          <a:latin typeface="Century Gothic" panose="020B0502020202020204" pitchFamily="34" charset="0"/>
                        </a:rPr>
                        <a:t>140 </a:t>
                      </a:r>
                      <a:endParaRPr lang="en-US" sz="10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b="0" i="0" dirty="0" smtClean="0">
                          <a:effectLst/>
                          <a:latin typeface="Century Gothic" panose="020B0502020202020204" pitchFamily="34" charset="0"/>
                        </a:rPr>
                        <a:t>90</a:t>
                      </a:r>
                      <a:endParaRPr lang="en-US" sz="10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30 </a:t>
                      </a:r>
                      <a:endParaRPr lang="en-US" sz="10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733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NRC </a:t>
                      </a:r>
                      <a:endParaRPr lang="en-US" sz="10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60 </a:t>
                      </a:r>
                      <a:endParaRPr lang="en-US" sz="10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150 </a:t>
                      </a:r>
                      <a:endParaRPr lang="en-US" sz="10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b="0" i="0" dirty="0" smtClean="0">
                          <a:effectLst/>
                          <a:latin typeface="Century Gothic" panose="020B0502020202020204" pitchFamily="34" charset="0"/>
                        </a:rPr>
                        <a:t>90</a:t>
                      </a:r>
                      <a:endParaRPr lang="en-US" sz="10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77 </a:t>
                      </a:r>
                      <a:endParaRPr lang="en-US" sz="10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034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SCI </a:t>
                      </a:r>
                      <a:endParaRPr lang="en-US" sz="10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90 </a:t>
                      </a:r>
                      <a:endParaRPr lang="en-US" sz="10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200 </a:t>
                      </a:r>
                      <a:endParaRPr lang="en-US" sz="10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b="0" i="0" dirty="0" smtClean="0">
                          <a:effectLst/>
                          <a:latin typeface="Century Gothic" panose="020B0502020202020204" pitchFamily="34" charset="0"/>
                        </a:rPr>
                        <a:t>110</a:t>
                      </a:r>
                      <a:endParaRPr lang="en-US" sz="10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23 </a:t>
                      </a:r>
                      <a:endParaRPr lang="en-US" sz="10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8530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endParaRPr lang="en-US" sz="10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b="1" i="0">
                          <a:effectLst/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b="1" i="0" dirty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b="1" i="0" dirty="0" smtClean="0">
                          <a:effectLst/>
                          <a:latin typeface="Century Gothic" panose="020B0502020202020204" pitchFamily="34" charset="0"/>
                        </a:rPr>
                        <a:t>40</a:t>
                      </a:r>
                      <a:endParaRPr lang="en-US" sz="10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000" b="1" i="0" dirty="0" smtClean="0">
                          <a:effectLst/>
                          <a:latin typeface="Century Gothic" panose="020B0502020202020204" pitchFamily="34" charset="0"/>
                        </a:rPr>
                        <a:t>335</a:t>
                      </a:r>
                      <a:endParaRPr lang="en-US" sz="10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51886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57772" y="1437268"/>
            <a:ext cx="10350025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400" dirty="0">
                <a:latin typeface="Century Gothic"/>
              </a:rPr>
              <a:t>The increase in monthly  income was recorded by all member districts and </a:t>
            </a:r>
            <a:r>
              <a:rPr lang="en-GB" sz="1400" dirty="0" err="1">
                <a:latin typeface="Century Gothic"/>
              </a:rPr>
              <a:t>livezones</a:t>
            </a:r>
            <a:r>
              <a:rPr lang="en-GB" sz="1400" dirty="0">
                <a:latin typeface="Century Gothic"/>
              </a:rPr>
              <a:t>.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5747999" y="2361464"/>
            <a:ext cx="24129" cy="37146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224643" y="5160171"/>
            <a:ext cx="422245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7772" y="822948"/>
            <a:ext cx="1015086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latin typeface="Century Gothic"/>
              </a:rPr>
              <a:t>The monthly income </a:t>
            </a:r>
            <a:r>
              <a:rPr lang="en-GB" b="1" dirty="0">
                <a:solidFill>
                  <a:srgbClr val="FF0000"/>
                </a:solidFill>
                <a:latin typeface="Century Gothic"/>
              </a:rPr>
              <a:t>increased from USD 60 to USD 100 </a:t>
            </a:r>
            <a:r>
              <a:rPr lang="en-GB" b="1" dirty="0">
                <a:latin typeface="Century Gothic"/>
              </a:rPr>
              <a:t>after the </a:t>
            </a:r>
            <a:r>
              <a:rPr lang="en-GB" b="1" dirty="0" smtClean="0">
                <a:latin typeface="Century Gothic"/>
              </a:rPr>
              <a:t>intervention.</a:t>
            </a:r>
            <a:endParaRPr lang="en-GB" b="1" dirty="0">
              <a:latin typeface="Century Gothic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C4A66F4-B63C-4B31-8C54-96A666501263}"/>
              </a:ext>
            </a:extLst>
          </p:cNvPr>
          <p:cNvSpPr txBox="1"/>
          <p:nvPr/>
        </p:nvSpPr>
        <p:spPr>
          <a:xfrm>
            <a:off x="757772" y="2468609"/>
            <a:ext cx="475895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b="1" dirty="0">
                <a:latin typeface="Century Gothic"/>
              </a:rPr>
              <a:t>Monthly income before and after the intervention (in USD) </a:t>
            </a:r>
            <a:endParaRPr lang="en-GB" sz="1400" dirty="0">
              <a:latin typeface="Century Gothic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851525"/>
              </p:ext>
            </p:extLst>
          </p:nvPr>
        </p:nvGraphicFramePr>
        <p:xfrm>
          <a:off x="6193263" y="3123091"/>
          <a:ext cx="4914534" cy="203708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614317">
                  <a:extLst>
                    <a:ext uri="{9D8B030D-6E8A-4147-A177-3AD203B41FA5}">
                      <a16:colId xmlns:a16="http://schemas.microsoft.com/office/drawing/2014/main" val="612386641"/>
                    </a:ext>
                  </a:extLst>
                </a:gridCol>
                <a:gridCol w="528956">
                  <a:extLst>
                    <a:ext uri="{9D8B030D-6E8A-4147-A177-3AD203B41FA5}">
                      <a16:colId xmlns:a16="http://schemas.microsoft.com/office/drawing/2014/main" val="3666433298"/>
                    </a:ext>
                  </a:extLst>
                </a:gridCol>
                <a:gridCol w="647918">
                  <a:extLst>
                    <a:ext uri="{9D8B030D-6E8A-4147-A177-3AD203B41FA5}">
                      <a16:colId xmlns:a16="http://schemas.microsoft.com/office/drawing/2014/main" val="2151331018"/>
                    </a:ext>
                  </a:extLst>
                </a:gridCol>
                <a:gridCol w="698824">
                  <a:extLst>
                    <a:ext uri="{9D8B030D-6E8A-4147-A177-3AD203B41FA5}">
                      <a16:colId xmlns:a16="http://schemas.microsoft.com/office/drawing/2014/main" val="422902912"/>
                    </a:ext>
                  </a:extLst>
                </a:gridCol>
                <a:gridCol w="613069">
                  <a:extLst>
                    <a:ext uri="{9D8B030D-6E8A-4147-A177-3AD203B41FA5}">
                      <a16:colId xmlns:a16="http://schemas.microsoft.com/office/drawing/2014/main" val="234251466"/>
                    </a:ext>
                  </a:extLst>
                </a:gridCol>
                <a:gridCol w="643220">
                  <a:extLst>
                    <a:ext uri="{9D8B030D-6E8A-4147-A177-3AD203B41FA5}">
                      <a16:colId xmlns:a16="http://schemas.microsoft.com/office/drawing/2014/main" val="2009264221"/>
                    </a:ext>
                  </a:extLst>
                </a:gridCol>
                <a:gridCol w="683422">
                  <a:extLst>
                    <a:ext uri="{9D8B030D-6E8A-4147-A177-3AD203B41FA5}">
                      <a16:colId xmlns:a16="http://schemas.microsoft.com/office/drawing/2014/main" val="2804442388"/>
                    </a:ext>
                  </a:extLst>
                </a:gridCol>
                <a:gridCol w="484808">
                  <a:extLst>
                    <a:ext uri="{9D8B030D-6E8A-4147-A177-3AD203B41FA5}">
                      <a16:colId xmlns:a16="http://schemas.microsoft.com/office/drawing/2014/main" val="176690203"/>
                    </a:ext>
                  </a:extLst>
                </a:gridCol>
              </a:tblGrid>
              <a:tr h="50927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 dirty="0" err="1">
                          <a:effectLst/>
                          <a:latin typeface="Century Gothic" panose="020B0502020202020204" pitchFamily="34" charset="0"/>
                        </a:rPr>
                        <a:t>L</a:t>
                      </a:r>
                      <a:r>
                        <a:rPr lang="en-GB" sz="1000" b="1" u="none" strike="noStrike" dirty="0" err="1" smtClean="0">
                          <a:effectLst/>
                          <a:latin typeface="Century Gothic" panose="020B0502020202020204" pitchFamily="34" charset="0"/>
                        </a:rPr>
                        <a:t>ivezone</a:t>
                      </a:r>
                      <a:r>
                        <a:rPr lang="en-GB" sz="100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      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00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Before</a:t>
                      </a:r>
                    </a:p>
                    <a:p>
                      <a:pPr algn="ctr" fontAlgn="b"/>
                      <a:r>
                        <a:rPr lang="en-GB" sz="100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(mean</a:t>
                      </a:r>
                      <a:r>
                        <a:rPr lang="en-GB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)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00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Currently </a:t>
                      </a:r>
                      <a:r>
                        <a:rPr lang="en-GB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(mean)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>
                          <a:effectLst/>
                          <a:latin typeface="Century Gothic" panose="020B0502020202020204" pitchFamily="34" charset="0"/>
                        </a:rPr>
                        <a:t>Difference (mean)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00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Before </a:t>
                      </a:r>
                      <a:r>
                        <a:rPr lang="en-GB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(median)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00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Currently </a:t>
                      </a:r>
                      <a:r>
                        <a:rPr lang="en-GB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(median)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Difference (</a:t>
                      </a:r>
                      <a:r>
                        <a:rPr lang="en-GB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median)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   N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00268180"/>
                  </a:ext>
                </a:extLst>
              </a:tr>
              <a:tr h="50927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  <a:latin typeface="Century Gothic" panose="020B0502020202020204" pitchFamily="34" charset="0"/>
                        </a:rPr>
                        <a:t>Agro-pastoral 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  <a:latin typeface="Century Gothic" panose="020B0502020202020204" pitchFamily="34" charset="0"/>
                        </a:rPr>
                        <a:t>77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  <a:latin typeface="Century Gothic" panose="020B0502020202020204" pitchFamily="34" charset="0"/>
                        </a:rPr>
                        <a:t>119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  <a:latin typeface="Century Gothic" panose="020B0502020202020204" pitchFamily="34" charset="0"/>
                        </a:rPr>
                        <a:t>42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  <a:latin typeface="Century Gothic" panose="020B0502020202020204" pitchFamily="34" charset="0"/>
                        </a:rPr>
                        <a:t>60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  <a:latin typeface="Century Gothic" panose="020B0502020202020204" pitchFamily="34" charset="0"/>
                        </a:rPr>
                        <a:t>40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  <a:latin typeface="Century Gothic" panose="020B0502020202020204" pitchFamily="34" charset="0"/>
                        </a:rPr>
                        <a:t>177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48858814"/>
                  </a:ext>
                </a:extLst>
              </a:tr>
              <a:tr h="50927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  <a:latin typeface="Century Gothic" panose="020B0502020202020204" pitchFamily="34" charset="0"/>
                        </a:rPr>
                        <a:t>Pastoral      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  <a:latin typeface="Century Gothic" panose="020B0502020202020204" pitchFamily="34" charset="0"/>
                        </a:rPr>
                        <a:t>80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  <a:latin typeface="Century Gothic" panose="020B0502020202020204" pitchFamily="34" charset="0"/>
                        </a:rPr>
                        <a:t>150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  <a:latin typeface="Century Gothic" panose="020B0502020202020204" pitchFamily="34" charset="0"/>
                        </a:rPr>
                        <a:t>70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  <a:latin typeface="Century Gothic" panose="020B0502020202020204" pitchFamily="34" charset="0"/>
                        </a:rPr>
                        <a:t>50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  <a:latin typeface="Century Gothic" panose="020B0502020202020204" pitchFamily="34" charset="0"/>
                        </a:rPr>
                        <a:t>50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  <a:latin typeface="Century Gothic" panose="020B0502020202020204" pitchFamily="34" charset="0"/>
                        </a:rPr>
                        <a:t>52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88792335"/>
                  </a:ext>
                </a:extLst>
              </a:tr>
              <a:tr h="50927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  <a:latin typeface="Century Gothic" panose="020B0502020202020204" pitchFamily="34" charset="0"/>
                        </a:rPr>
                        <a:t>Urban         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  <a:latin typeface="Century Gothic" panose="020B0502020202020204" pitchFamily="34" charset="0"/>
                        </a:rPr>
                        <a:t>83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  <a:latin typeface="Century Gothic" panose="020B0502020202020204" pitchFamily="34" charset="0"/>
                        </a:rPr>
                        <a:t>140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  <a:latin typeface="Century Gothic" panose="020B0502020202020204" pitchFamily="34" charset="0"/>
                        </a:rPr>
                        <a:t>57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  <a:latin typeface="Century Gothic" panose="020B0502020202020204" pitchFamily="34" charset="0"/>
                        </a:rPr>
                        <a:t>60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  <a:latin typeface="Century Gothic" panose="020B0502020202020204" pitchFamily="34" charset="0"/>
                        </a:rPr>
                        <a:t>130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  <a:latin typeface="Century Gothic" panose="020B0502020202020204" pitchFamily="34" charset="0"/>
                        </a:rPr>
                        <a:t>70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  <a:latin typeface="Century Gothic" panose="020B0502020202020204" pitchFamily="34" charset="0"/>
                        </a:rPr>
                        <a:t>109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99609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9303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757772" y="63414"/>
            <a:ext cx="10070800" cy="6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-GB" sz="3200">
                <a:solidFill>
                  <a:srgbClr val="980000"/>
                </a:solidFill>
                <a:latin typeface="Century Gothic"/>
                <a:ea typeface="Calibri"/>
                <a:cs typeface="Calibri"/>
                <a:sym typeface="Calibri"/>
              </a:rPr>
              <a:t>Savings</a:t>
            </a:r>
            <a:endParaRPr sz="3200">
              <a:solidFill>
                <a:srgbClr val="980000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0"/>
          <p:cNvSpPr txBox="1"/>
          <p:nvPr/>
        </p:nvSpPr>
        <p:spPr>
          <a:xfrm>
            <a:off x="757772" y="784830"/>
            <a:ext cx="11315200" cy="6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55%</a:t>
            </a:r>
            <a:r>
              <a:rPr lang="en-GB" b="1" dirty="0">
                <a:latin typeface="Century Gothic" panose="020B0502020202020204" pitchFamily="34" charset="0"/>
              </a:rPr>
              <a:t> of the beneficiaries reported that their savings increased after the intervention.</a:t>
            </a:r>
            <a:endParaRPr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1" name="Google Shape;13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00327" y="6061752"/>
            <a:ext cx="2414516" cy="654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32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0016" y="6066233"/>
            <a:ext cx="939399" cy="73598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242933"/>
              </p:ext>
            </p:extLst>
          </p:nvPr>
        </p:nvGraphicFramePr>
        <p:xfrm>
          <a:off x="785935" y="3721282"/>
          <a:ext cx="4282677" cy="1350818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097468">
                  <a:extLst>
                    <a:ext uri="{9D8B030D-6E8A-4147-A177-3AD203B41FA5}">
                      <a16:colId xmlns:a16="http://schemas.microsoft.com/office/drawing/2014/main" val="875468546"/>
                    </a:ext>
                  </a:extLst>
                </a:gridCol>
                <a:gridCol w="1185209">
                  <a:extLst>
                    <a:ext uri="{9D8B030D-6E8A-4147-A177-3AD203B41FA5}">
                      <a16:colId xmlns:a16="http://schemas.microsoft.com/office/drawing/2014/main" val="192992901"/>
                    </a:ext>
                  </a:extLst>
                </a:gridCol>
              </a:tblGrid>
              <a:tr h="25389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Change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Count (%)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6066578"/>
                  </a:ext>
                </a:extLst>
              </a:tr>
              <a:tr h="418923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Significantly/Slightly  increased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185 ( 55%)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792705"/>
                  </a:ext>
                </a:extLst>
              </a:tr>
              <a:tr h="25389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No change           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122 ( 37%)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10219877"/>
                  </a:ext>
                </a:extLst>
              </a:tr>
              <a:tr h="418923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Significantly/Slighltly decreased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26 ( 8%)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2486657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7772" y="2991939"/>
            <a:ext cx="4409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How has your savings changed after you have benefited from this intervention? </a:t>
            </a:r>
            <a:endParaRPr lang="en-GB" sz="1400">
              <a:latin typeface="Century Gothic" panose="020B0502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80295" y="5099367"/>
            <a:ext cx="42175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>
                <a:latin typeface="Century Gothic" panose="020B0502020202020204" pitchFamily="34" charset="0"/>
              </a:rPr>
              <a:t>Source: </a:t>
            </a:r>
            <a:r>
              <a:rPr lang="en-GB" sz="1000" err="1">
                <a:latin typeface="Century Gothic" panose="020B0502020202020204" pitchFamily="34" charset="0"/>
              </a:rPr>
              <a:t>BRCiS</a:t>
            </a:r>
            <a:r>
              <a:rPr lang="en-GB" sz="100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7772" y="1451605"/>
            <a:ext cx="10420283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1400">
              <a:latin typeface="Century Gothic"/>
            </a:endParaRPr>
          </a:p>
          <a:p>
            <a:r>
              <a:rPr lang="en-GB" sz="1400">
                <a:latin typeface="Century Gothic"/>
              </a:rPr>
              <a:t>On average, each household currently has a savings of USD 20</a:t>
            </a:r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FA88F8-A269-40BA-98A9-9FD9186185EF}"/>
              </a:ext>
            </a:extLst>
          </p:cNvPr>
          <p:cNvSpPr txBox="1"/>
          <p:nvPr/>
        </p:nvSpPr>
        <p:spPr>
          <a:xfrm>
            <a:off x="5915885" y="2975618"/>
            <a:ext cx="544491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 b="1">
                <a:latin typeface="Century Gothic"/>
              </a:rPr>
              <a:t>What is the total amount of cash savings of your household currently (in USD)? </a:t>
            </a:r>
            <a:r>
              <a:rPr lang="en-US" sz="1400">
                <a:latin typeface="Century Gothic"/>
              </a:rPr>
              <a:t>​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07D8E2B-136A-4F9E-A057-4FE22FBC040F}"/>
              </a:ext>
            </a:extLst>
          </p:cNvPr>
          <p:cNvCxnSpPr>
            <a:cxnSpLocks/>
          </p:cNvCxnSpPr>
          <p:nvPr/>
        </p:nvCxnSpPr>
        <p:spPr>
          <a:xfrm flipH="1">
            <a:off x="5454640" y="2975618"/>
            <a:ext cx="15225" cy="28473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25611C33-9317-470C-91F1-414F311DA8E6}"/>
              </a:ext>
            </a:extLst>
          </p:cNvPr>
          <p:cNvSpPr/>
          <p:nvPr/>
        </p:nvSpPr>
        <p:spPr>
          <a:xfrm>
            <a:off x="7259405" y="5746596"/>
            <a:ext cx="395914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>
                <a:latin typeface="Century Gothic" panose="020B0502020202020204" pitchFamily="34" charset="0"/>
              </a:rPr>
              <a:t>Source: </a:t>
            </a:r>
            <a:r>
              <a:rPr lang="en-GB" sz="1000" err="1">
                <a:latin typeface="Century Gothic" panose="020B0502020202020204" pitchFamily="34" charset="0"/>
              </a:rPr>
              <a:t>BRCiS</a:t>
            </a:r>
            <a:r>
              <a:rPr lang="en-GB" sz="100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553434"/>
              </p:ext>
            </p:extLst>
          </p:nvPr>
        </p:nvGraphicFramePr>
        <p:xfrm>
          <a:off x="5915885" y="3483449"/>
          <a:ext cx="4856644" cy="1988827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406364">
                  <a:extLst>
                    <a:ext uri="{9D8B030D-6E8A-4147-A177-3AD203B41FA5}">
                      <a16:colId xmlns:a16="http://schemas.microsoft.com/office/drawing/2014/main" val="880134506"/>
                    </a:ext>
                  </a:extLst>
                </a:gridCol>
                <a:gridCol w="1181346">
                  <a:extLst>
                    <a:ext uri="{9D8B030D-6E8A-4147-A177-3AD203B41FA5}">
                      <a16:colId xmlns:a16="http://schemas.microsoft.com/office/drawing/2014/main" val="892715885"/>
                    </a:ext>
                  </a:extLst>
                </a:gridCol>
                <a:gridCol w="1256352">
                  <a:extLst>
                    <a:ext uri="{9D8B030D-6E8A-4147-A177-3AD203B41FA5}">
                      <a16:colId xmlns:a16="http://schemas.microsoft.com/office/drawing/2014/main" val="1344614009"/>
                    </a:ext>
                  </a:extLst>
                </a:gridCol>
                <a:gridCol w="1012582">
                  <a:extLst>
                    <a:ext uri="{9D8B030D-6E8A-4147-A177-3AD203B41FA5}">
                      <a16:colId xmlns:a16="http://schemas.microsoft.com/office/drawing/2014/main" val="2834923129"/>
                    </a:ext>
                  </a:extLst>
                </a:gridCol>
              </a:tblGrid>
              <a:tr h="34290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1">
                          <a:effectLst/>
                          <a:latin typeface="Century Gothic" panose="020B0502020202020204" pitchFamily="34" charset="0"/>
                        </a:rPr>
                        <a:t>Member </a:t>
                      </a:r>
                      <a:endParaRPr lang="en-US" sz="12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 b="1" dirty="0">
                          <a:effectLst/>
                          <a:latin typeface="Century Gothic" panose="020B0502020202020204" pitchFamily="34" charset="0"/>
                        </a:rPr>
                        <a:t>Mean </a:t>
                      </a:r>
                      <a:endParaRPr lang="en-US" sz="12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 b="1">
                          <a:effectLst/>
                          <a:latin typeface="Century Gothic" panose="020B0502020202020204" pitchFamily="34" charset="0"/>
                        </a:rPr>
                        <a:t>Median </a:t>
                      </a:r>
                      <a:endParaRPr lang="en-US" sz="12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 b="1">
                          <a:effectLst/>
                          <a:latin typeface="Century Gothic" panose="020B0502020202020204" pitchFamily="34" charset="0"/>
                        </a:rPr>
                        <a:t>N </a:t>
                      </a:r>
                      <a:endParaRPr lang="en-US" sz="12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542480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AAH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86 </a:t>
                      </a:r>
                      <a:endParaRPr lang="en-US" sz="12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47 </a:t>
                      </a:r>
                      <a:endParaRPr lang="en-US" sz="12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126 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2163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CWW </a:t>
                      </a:r>
                      <a:endParaRPr lang="en-US" sz="12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161 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30 </a:t>
                      </a:r>
                      <a:endParaRPr lang="en-US" sz="12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79 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446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IRC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133 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0 </a:t>
                      </a:r>
                      <a:endParaRPr lang="en-US" sz="12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30 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830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NRC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23 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0 </a:t>
                      </a:r>
                      <a:endParaRPr lang="en-US" sz="12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77 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899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SCI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172 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70 </a:t>
                      </a:r>
                      <a:endParaRPr lang="en-US" sz="12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23 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8603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endParaRPr lang="en-US" sz="12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 b="1" i="0">
                          <a:effectLst/>
                          <a:latin typeface="Century Gothic" panose="020B0502020202020204" pitchFamily="34" charset="0"/>
                        </a:rPr>
                        <a:t>99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 b="1" i="0" dirty="0"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endParaRPr lang="en-US" sz="12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947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378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699715" y="63414"/>
            <a:ext cx="10070800" cy="6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-GB" sz="3200">
                <a:solidFill>
                  <a:srgbClr val="980000"/>
                </a:solidFill>
                <a:latin typeface="Century Gothic"/>
                <a:ea typeface="Calibri"/>
                <a:cs typeface="Calibri"/>
                <a:sym typeface="Calibri"/>
              </a:rPr>
              <a:t>Debt</a:t>
            </a:r>
            <a:endParaRPr sz="3200">
              <a:solidFill>
                <a:srgbClr val="980000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0"/>
          <p:cNvSpPr txBox="1"/>
          <p:nvPr/>
        </p:nvSpPr>
        <p:spPr>
          <a:xfrm>
            <a:off x="699715" y="770341"/>
            <a:ext cx="11315200" cy="6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Significant decrease in debt </a:t>
            </a:r>
            <a:r>
              <a:rPr lang="en-GB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(both in-kind and in-cash) after the intervention.</a:t>
            </a:r>
            <a:endParaRPr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1" name="Google Shape;13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00327" y="6061752"/>
            <a:ext cx="2414516" cy="654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32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0016" y="6066233"/>
            <a:ext cx="939399" cy="73598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1592934" y="5455054"/>
            <a:ext cx="43169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>
                <a:latin typeface="Century Gothic" panose="020B0502020202020204" pitchFamily="34" charset="0"/>
              </a:rPr>
              <a:t>Source: </a:t>
            </a:r>
            <a:r>
              <a:rPr lang="en-GB" sz="1000" err="1">
                <a:latin typeface="Century Gothic" panose="020B0502020202020204" pitchFamily="34" charset="0"/>
              </a:rPr>
              <a:t>BRCiS</a:t>
            </a:r>
            <a:r>
              <a:rPr lang="en-GB" sz="100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9715" y="1398349"/>
            <a:ext cx="10420283" cy="12311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dirty="0">
                <a:latin typeface="Century Gothic"/>
              </a:rPr>
              <a:t>61% of the beneficiaries reported a decrease in debt (both in-cash and in-kind) after the intervention</a:t>
            </a:r>
            <a:r>
              <a:rPr lang="en-GB" sz="1400" dirty="0" smtClean="0">
                <a:latin typeface="Century Gothic"/>
              </a:rPr>
              <a:t>.</a:t>
            </a:r>
          </a:p>
          <a:p>
            <a:endParaRPr lang="en-GB" sz="1400" dirty="0">
              <a:latin typeface="Century Gothic"/>
            </a:endParaRPr>
          </a:p>
          <a:p>
            <a:endParaRPr lang="en-GB" sz="1400" dirty="0">
              <a:latin typeface="Century Gothic"/>
              <a:ea typeface="+mn-lt"/>
              <a:cs typeface="+mn-lt"/>
            </a:endParaRPr>
          </a:p>
          <a:p>
            <a:r>
              <a:rPr lang="en-GB" sz="1400" dirty="0">
                <a:latin typeface="Century Gothic"/>
                <a:ea typeface="+mn-lt"/>
                <a:cs typeface="+mn-lt"/>
              </a:rPr>
              <a:t>Currently, households have a debt </a:t>
            </a:r>
            <a:r>
              <a:rPr lang="en-GB" sz="1400" dirty="0">
                <a:latin typeface="Century Gothic"/>
              </a:rPr>
              <a:t>(both in-cash and in-kind)</a:t>
            </a:r>
            <a:r>
              <a:rPr lang="en-GB" sz="1400" dirty="0">
                <a:latin typeface="Century Gothic"/>
                <a:ea typeface="+mn-lt"/>
                <a:cs typeface="+mn-lt"/>
              </a:rPr>
              <a:t> of USD 200.</a:t>
            </a:r>
            <a:endParaRPr lang="en-US" sz="1400" dirty="0">
              <a:ea typeface="+mn-lt"/>
              <a:cs typeface="+mn-lt"/>
            </a:endParaRPr>
          </a:p>
          <a:p>
            <a:endParaRPr lang="en-GB" dirty="0"/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EABD22C-0DCA-4F8B-B612-42F110892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097235"/>
              </p:ext>
            </p:extLst>
          </p:nvPr>
        </p:nvGraphicFramePr>
        <p:xfrm>
          <a:off x="793397" y="3653525"/>
          <a:ext cx="4699577" cy="1780816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314864">
                  <a:extLst>
                    <a:ext uri="{9D8B030D-6E8A-4147-A177-3AD203B41FA5}">
                      <a16:colId xmlns:a16="http://schemas.microsoft.com/office/drawing/2014/main" val="2541662577"/>
                    </a:ext>
                  </a:extLst>
                </a:gridCol>
                <a:gridCol w="1384713">
                  <a:extLst>
                    <a:ext uri="{9D8B030D-6E8A-4147-A177-3AD203B41FA5}">
                      <a16:colId xmlns:a16="http://schemas.microsoft.com/office/drawing/2014/main" val="697723146"/>
                    </a:ext>
                  </a:extLst>
                </a:gridCol>
              </a:tblGrid>
              <a:tr h="44520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/>
                        </a:rPr>
                        <a:t>  </a:t>
                      </a:r>
                      <a:endParaRPr lang="en-US" sz="1100" b="1" i="0">
                        <a:effectLst/>
                        <a:latin typeface="Century Gothic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Count (%)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783334399"/>
                  </a:ext>
                </a:extLst>
              </a:tr>
              <a:tr h="44520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Significantly/ Slightly decreased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 smtClean="0">
                          <a:effectLst/>
                          <a:latin typeface="Century Gothic" panose="020B0502020202020204" pitchFamily="34" charset="0"/>
                        </a:rPr>
                        <a:t>204 </a:t>
                      </a:r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(61%)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208554"/>
                  </a:ext>
                </a:extLst>
              </a:tr>
              <a:tr h="44520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No change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 smtClean="0">
                          <a:effectLst/>
                          <a:latin typeface="Century Gothic" panose="020B0502020202020204" pitchFamily="34" charset="0"/>
                        </a:rPr>
                        <a:t>71 </a:t>
                      </a:r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(</a:t>
                      </a:r>
                      <a:r>
                        <a:rPr lang="en-US" sz="1100" dirty="0" smtClean="0">
                          <a:effectLst/>
                          <a:latin typeface="Century Gothic" panose="020B0502020202020204" pitchFamily="34" charset="0"/>
                        </a:rPr>
                        <a:t>21%)</a:t>
                      </a:r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203683"/>
                  </a:ext>
                </a:extLst>
              </a:tr>
              <a:tr h="44520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Significantly/ Slightly increased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58 (</a:t>
                      </a:r>
                      <a:r>
                        <a:rPr lang="en-US" sz="1100" dirty="0" smtClean="0">
                          <a:effectLst/>
                          <a:latin typeface="Century Gothic" panose="020B0502020202020204" pitchFamily="34" charset="0"/>
                        </a:rPr>
                        <a:t>18%)</a:t>
                      </a:r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312448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252E7B0D-6E8B-4A5B-9582-B802D958D694}"/>
              </a:ext>
            </a:extLst>
          </p:cNvPr>
          <p:cNvSpPr txBox="1"/>
          <p:nvPr/>
        </p:nvSpPr>
        <p:spPr>
          <a:xfrm>
            <a:off x="803093" y="3046009"/>
            <a:ext cx="479325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 b="1">
                <a:latin typeface="Century Gothic"/>
              </a:rPr>
              <a:t>How has the amount of debt you have changed after you have benefited from this intervention? </a:t>
            </a:r>
            <a:r>
              <a:rPr lang="en-US" sz="1400">
                <a:latin typeface="Century Gothic"/>
              </a:rPr>
              <a:t>​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998929"/>
              </p:ext>
            </p:extLst>
          </p:nvPr>
        </p:nvGraphicFramePr>
        <p:xfrm>
          <a:off x="6547775" y="3653525"/>
          <a:ext cx="4162495" cy="192024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399013">
                  <a:extLst>
                    <a:ext uri="{9D8B030D-6E8A-4147-A177-3AD203B41FA5}">
                      <a16:colId xmlns:a16="http://schemas.microsoft.com/office/drawing/2014/main" val="2595246846"/>
                    </a:ext>
                  </a:extLst>
                </a:gridCol>
                <a:gridCol w="932675">
                  <a:extLst>
                    <a:ext uri="{9D8B030D-6E8A-4147-A177-3AD203B41FA5}">
                      <a16:colId xmlns:a16="http://schemas.microsoft.com/office/drawing/2014/main" val="225073954"/>
                    </a:ext>
                  </a:extLst>
                </a:gridCol>
                <a:gridCol w="1105393">
                  <a:extLst>
                    <a:ext uri="{9D8B030D-6E8A-4147-A177-3AD203B41FA5}">
                      <a16:colId xmlns:a16="http://schemas.microsoft.com/office/drawing/2014/main" val="1276243770"/>
                    </a:ext>
                  </a:extLst>
                </a:gridCol>
                <a:gridCol w="725414">
                  <a:extLst>
                    <a:ext uri="{9D8B030D-6E8A-4147-A177-3AD203B41FA5}">
                      <a16:colId xmlns:a16="http://schemas.microsoft.com/office/drawing/2014/main" val="6958457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1">
                          <a:effectLst/>
                          <a:latin typeface="Century Gothic" panose="020B0502020202020204" pitchFamily="34" charset="0"/>
                        </a:rPr>
                        <a:t>Member </a:t>
                      </a:r>
                      <a:endParaRPr lang="en-US" sz="12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 b="1">
                          <a:effectLst/>
                          <a:latin typeface="Century Gothic" panose="020B0502020202020204" pitchFamily="34" charset="0"/>
                        </a:rPr>
                        <a:t>Mean </a:t>
                      </a:r>
                      <a:endParaRPr lang="en-US" sz="12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 b="1">
                          <a:effectLst/>
                          <a:latin typeface="Century Gothic" panose="020B0502020202020204" pitchFamily="34" charset="0"/>
                        </a:rPr>
                        <a:t>Median </a:t>
                      </a:r>
                      <a:endParaRPr lang="en-US" sz="12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 b="1">
                          <a:effectLst/>
                          <a:latin typeface="Century Gothic" panose="020B0502020202020204" pitchFamily="34" charset="0"/>
                        </a:rPr>
                        <a:t>N </a:t>
                      </a:r>
                      <a:endParaRPr lang="en-US" sz="12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3669938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AAH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242 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150 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126 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129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CWW </a:t>
                      </a:r>
                      <a:endParaRPr lang="en-US" sz="12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259 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150 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79 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784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IRC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582 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500 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30 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892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NRC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324 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200 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77 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06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SCI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255 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250 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23 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725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endParaRPr lang="en-US" sz="12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 b="1" i="0">
                          <a:effectLst/>
                          <a:latin typeface="Century Gothic" panose="020B0502020202020204" pitchFamily="34" charset="0"/>
                        </a:rPr>
                        <a:t>294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 b="1" i="0">
                          <a:effectLst/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200" b="1" i="0" dirty="0" smtClean="0">
                          <a:effectLst/>
                          <a:latin typeface="Century Gothic" panose="020B0502020202020204" pitchFamily="34" charset="0"/>
                        </a:rPr>
                        <a:t>335</a:t>
                      </a:r>
                      <a:endParaRPr lang="en-US" sz="12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04951"/>
                  </a:ext>
                </a:extLst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6833179" y="5571537"/>
            <a:ext cx="411235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3" name="Rectangle 2"/>
          <p:cNvSpPr/>
          <p:nvPr/>
        </p:nvSpPr>
        <p:spPr>
          <a:xfrm>
            <a:off x="6494607" y="3072743"/>
            <a:ext cx="47483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What is the total amount off in-kind and in-cash debt you have currently in USD? </a:t>
            </a:r>
            <a:endParaRPr lang="en-GB" sz="1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152356" y="3072743"/>
            <a:ext cx="17836" cy="30917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3071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643281" y="63414"/>
            <a:ext cx="10070800" cy="6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-GB" sz="3200">
                <a:solidFill>
                  <a:srgbClr val="980000"/>
                </a:solidFill>
                <a:latin typeface="Century Gothic"/>
                <a:ea typeface="Calibri"/>
                <a:cs typeface="Calibri"/>
                <a:sym typeface="Calibri"/>
              </a:rPr>
              <a:t>Business</a:t>
            </a:r>
            <a:endParaRPr sz="3200">
              <a:solidFill>
                <a:srgbClr val="980000"/>
              </a:solidFill>
              <a:latin typeface="Century Gothic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0"/>
          <p:cNvSpPr txBox="1"/>
          <p:nvPr/>
        </p:nvSpPr>
        <p:spPr>
          <a:xfrm>
            <a:off x="643281" y="805605"/>
            <a:ext cx="11315200" cy="6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92%</a:t>
            </a:r>
            <a:r>
              <a:rPr lang="en-GB" b="1" dirty="0">
                <a:latin typeface="Century Gothic" panose="020B0502020202020204" pitchFamily="34" charset="0"/>
              </a:rPr>
              <a:t> of the businesses are still running.</a:t>
            </a:r>
          </a:p>
          <a:p>
            <a:endParaRPr lang="en-GB" b="1" dirty="0">
              <a:latin typeface="Century Gothic"/>
            </a:endParaRPr>
          </a:p>
        </p:txBody>
      </p:sp>
      <p:pic>
        <p:nvPicPr>
          <p:cNvPr id="11" name="Google Shape;13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11127" y="6318607"/>
            <a:ext cx="2103715" cy="397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32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800" y="6061752"/>
            <a:ext cx="845703" cy="77135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966572" y="2772402"/>
            <a:ext cx="3712962" cy="308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Is the business still running? </a:t>
            </a:r>
            <a:endParaRPr lang="en-GB" sz="1400" dirty="0">
              <a:solidFill>
                <a:srgbClr val="980000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5054" y="5011595"/>
            <a:ext cx="3603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10352" y="5321961"/>
            <a:ext cx="404770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>
                <a:latin typeface="Century Gothic" panose="020B0502020202020204" pitchFamily="34" charset="0"/>
              </a:rPr>
              <a:t>Source: </a:t>
            </a:r>
            <a:r>
              <a:rPr lang="en-GB" sz="1000" err="1">
                <a:latin typeface="Century Gothic" panose="020B0502020202020204" pitchFamily="34" charset="0"/>
              </a:rPr>
              <a:t>BRCiS</a:t>
            </a:r>
            <a:r>
              <a:rPr lang="en-GB" sz="100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5196510" y="2907469"/>
            <a:ext cx="15225" cy="28473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054751"/>
              </p:ext>
            </p:extLst>
          </p:nvPr>
        </p:nvGraphicFramePr>
        <p:xfrm>
          <a:off x="1011128" y="3091355"/>
          <a:ext cx="3951289" cy="192024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327508">
                  <a:extLst>
                    <a:ext uri="{9D8B030D-6E8A-4147-A177-3AD203B41FA5}">
                      <a16:colId xmlns:a16="http://schemas.microsoft.com/office/drawing/2014/main" val="1310790231"/>
                    </a:ext>
                  </a:extLst>
                </a:gridCol>
                <a:gridCol w="1233802">
                  <a:extLst>
                    <a:ext uri="{9D8B030D-6E8A-4147-A177-3AD203B41FA5}">
                      <a16:colId xmlns:a16="http://schemas.microsoft.com/office/drawing/2014/main" val="2464179439"/>
                    </a:ext>
                  </a:extLst>
                </a:gridCol>
                <a:gridCol w="1389979">
                  <a:extLst>
                    <a:ext uri="{9D8B030D-6E8A-4147-A177-3AD203B41FA5}">
                      <a16:colId xmlns:a16="http://schemas.microsoft.com/office/drawing/2014/main" val="38202814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1">
                          <a:effectLst/>
                          <a:latin typeface="Century Gothic" panose="020B0502020202020204" pitchFamily="34" charset="0"/>
                        </a:rPr>
                        <a:t>Member </a:t>
                      </a:r>
                      <a:endParaRPr lang="en-US" sz="12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1" dirty="0">
                          <a:effectLst/>
                          <a:latin typeface="Century Gothic" panose="020B0502020202020204" pitchFamily="34" charset="0"/>
                        </a:rPr>
                        <a:t>Yes </a:t>
                      </a:r>
                      <a:endParaRPr lang="en-US" sz="12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1">
                          <a:effectLst/>
                          <a:latin typeface="Century Gothic" panose="020B0502020202020204" pitchFamily="34" charset="0"/>
                        </a:rPr>
                        <a:t>No </a:t>
                      </a:r>
                      <a:endParaRPr lang="en-US" sz="12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398461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IRC </a:t>
                      </a:r>
                      <a:endParaRPr lang="en-US" sz="12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30 (100%) </a:t>
                      </a:r>
                      <a:endParaRPr lang="en-US" sz="12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NA </a:t>
                      </a:r>
                      <a:endParaRPr lang="en-US" sz="12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578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NRC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71 (95%) </a:t>
                      </a:r>
                      <a:endParaRPr lang="en-US" sz="12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4 (5%)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1567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SCI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21 (95%) </a:t>
                      </a:r>
                      <a:endParaRPr lang="en-US" sz="12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1 (5%)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287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CWW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69 (93%) </a:t>
                      </a:r>
                      <a:endParaRPr lang="en-US" sz="12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5 (7%) </a:t>
                      </a:r>
                      <a:endParaRPr lang="en-US" sz="12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4779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AAH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59 (83%) </a:t>
                      </a:r>
                      <a:endParaRPr lang="en-US" sz="12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>
                          <a:effectLst/>
                          <a:latin typeface="Century Gothic" panose="020B0502020202020204" pitchFamily="34" charset="0"/>
                        </a:rPr>
                        <a:t>12 (17%) </a:t>
                      </a:r>
                      <a:endParaRPr lang="en-US" sz="12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3947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1" i="0"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1" i="0" dirty="0" smtClean="0">
                          <a:effectLst/>
                          <a:latin typeface="Century Gothic" panose="020B0502020202020204" pitchFamily="34" charset="0"/>
                        </a:rPr>
                        <a:t>250 </a:t>
                      </a:r>
                      <a:r>
                        <a:rPr lang="en-US" sz="1200" b="1" i="0" dirty="0">
                          <a:effectLst/>
                          <a:latin typeface="Century Gothic" panose="020B0502020202020204" pitchFamily="34" charset="0"/>
                        </a:rPr>
                        <a:t>(92%)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1" i="0" dirty="0">
                          <a:effectLst/>
                          <a:latin typeface="Century Gothic" panose="020B0502020202020204" pitchFamily="34" charset="0"/>
                        </a:rPr>
                        <a:t>22 (8%)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652252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489291"/>
              </p:ext>
            </p:extLst>
          </p:nvPr>
        </p:nvGraphicFramePr>
        <p:xfrm>
          <a:off x="5869056" y="3218841"/>
          <a:ext cx="4959516" cy="2011680"/>
        </p:xfrm>
        <a:graphic>
          <a:graphicData uri="http://schemas.openxmlformats.org/drawingml/2006/table">
            <a:tbl>
              <a:tblPr firstRow="1" firstCol="1" lastRow="1" lastCol="1">
                <a:tableStyleId>{2D5ABB26-0587-4C30-8999-92F81FD0307C}</a:tableStyleId>
              </a:tblPr>
              <a:tblGrid>
                <a:gridCol w="921774">
                  <a:extLst>
                    <a:ext uri="{9D8B030D-6E8A-4147-A177-3AD203B41FA5}">
                      <a16:colId xmlns:a16="http://schemas.microsoft.com/office/drawing/2014/main" val="1397804416"/>
                    </a:ext>
                  </a:extLst>
                </a:gridCol>
                <a:gridCol w="2948683">
                  <a:extLst>
                    <a:ext uri="{9D8B030D-6E8A-4147-A177-3AD203B41FA5}">
                      <a16:colId xmlns:a16="http://schemas.microsoft.com/office/drawing/2014/main" val="2778909060"/>
                    </a:ext>
                  </a:extLst>
                </a:gridCol>
                <a:gridCol w="1089059">
                  <a:extLst>
                    <a:ext uri="{9D8B030D-6E8A-4147-A177-3AD203B41FA5}">
                      <a16:colId xmlns:a16="http://schemas.microsoft.com/office/drawing/2014/main" val="1800890193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1">
                          <a:effectLst/>
                          <a:latin typeface="Century Gothic"/>
                        </a:rPr>
                        <a:t>Member</a:t>
                      </a:r>
                      <a:endParaRPr lang="en-GB" sz="1200" b="1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GB" sz="1200" b="1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1">
                          <a:effectLst/>
                          <a:latin typeface="Century Gothic" panose="020B0502020202020204" pitchFamily="34" charset="0"/>
                        </a:rPr>
                        <a:t>Count (%)</a:t>
                      </a:r>
                      <a:endParaRPr lang="en-GB" sz="1200" b="1">
                        <a:effectLst/>
                        <a:latin typeface="Century Gothic" panose="020B050202020202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30824673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NRC</a:t>
                      </a:r>
                      <a:endParaRPr lang="en-GB" sz="120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Lack of capital</a:t>
                      </a:r>
                      <a:endParaRPr lang="en-GB" sz="120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1 (100%)</a:t>
                      </a:r>
                      <a:endParaRPr lang="en-GB" sz="120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615610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SCI</a:t>
                      </a:r>
                      <a:endParaRPr lang="en-GB" sz="120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Lack of capital</a:t>
                      </a:r>
                      <a:endParaRPr lang="en-GB" sz="120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2 (100%)</a:t>
                      </a:r>
                      <a:endParaRPr lang="en-GB" sz="120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7902999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CWW</a:t>
                      </a:r>
                      <a:endParaRPr lang="en-GB" sz="120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</a:rPr>
                        <a:t>Lack of capital</a:t>
                      </a:r>
                      <a:endParaRPr lang="en-GB" sz="1200" dirty="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38 (90.5%)</a:t>
                      </a:r>
                      <a:endParaRPr lang="en-GB" sz="120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0616809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AAH</a:t>
                      </a:r>
                      <a:endParaRPr lang="en-GB" sz="120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dirty="0">
                          <a:effectLst/>
                          <a:latin typeface="Century Gothic"/>
                        </a:rPr>
                        <a:t>Lack of capital</a:t>
                      </a:r>
                      <a:endParaRPr lang="en-GB" sz="1200" dirty="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89 (89.9%)</a:t>
                      </a:r>
                      <a:endParaRPr lang="en-GB" sz="120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3620145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CWW</a:t>
                      </a:r>
                      <a:endParaRPr lang="en-GB" sz="120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Separation of family</a:t>
                      </a:r>
                      <a:endParaRPr lang="en-GB" sz="1200">
                        <a:effectLst/>
                        <a:latin typeface="Century Gothic" panose="020B050202020202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4 (9.5%)</a:t>
                      </a:r>
                      <a:endParaRPr lang="en-GB" sz="120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771828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AAH</a:t>
                      </a:r>
                      <a:endParaRPr lang="en-GB" sz="120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Debt repayment</a:t>
                      </a:r>
                      <a:endParaRPr lang="en-GB" sz="120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5 (5.1%)</a:t>
                      </a:r>
                      <a:endParaRPr lang="en-GB" sz="120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2248998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AAH</a:t>
                      </a:r>
                      <a:endParaRPr lang="en-GB" sz="120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  <a:latin typeface="Century Gothic"/>
                        </a:rPr>
                        <a:t>Spent the returns on family expenses</a:t>
                      </a:r>
                      <a:endParaRPr lang="en-GB" sz="1200">
                        <a:effectLst/>
                        <a:latin typeface="Century Gothic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5 (5.1%)</a:t>
                      </a:r>
                      <a:endParaRPr lang="en-GB" sz="1200" dirty="0">
                        <a:effectLst/>
                        <a:latin typeface="Century Gothic" panose="020B0502020202020204" pitchFamily="34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2619124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793172" y="2711456"/>
            <a:ext cx="41257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b="1">
                <a:latin typeface="Century Gothic"/>
              </a:rPr>
              <a:t>Why is the business not running? </a:t>
            </a:r>
            <a:endParaRPr lang="en-GB" sz="1400">
              <a:solidFill>
                <a:srgbClr val="980000"/>
              </a:solidFill>
              <a:latin typeface="Century Gothic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3281" y="1584346"/>
            <a:ext cx="10502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Beneficiaries  who reported that their businesses were not running, cited lack of capital as the major reason.</a:t>
            </a:r>
          </a:p>
        </p:txBody>
      </p:sp>
    </p:spTree>
    <p:extLst>
      <p:ext uri="{BB962C8B-B14F-4D97-AF65-F5344CB8AC3E}">
        <p14:creationId xmlns:p14="http://schemas.microsoft.com/office/powerpoint/2010/main" val="4137750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855785" y="63414"/>
            <a:ext cx="9858295" cy="6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-GB" sz="3200" dirty="0">
                <a:solidFill>
                  <a:srgbClr val="980000"/>
                </a:solidFill>
                <a:latin typeface="Century Gothic"/>
                <a:ea typeface="Calibri"/>
                <a:cs typeface="Calibri"/>
                <a:sym typeface="Calibri"/>
              </a:rPr>
              <a:t>Business</a:t>
            </a:r>
            <a:endParaRPr sz="3200" dirty="0">
              <a:solidFill>
                <a:srgbClr val="980000"/>
              </a:solidFill>
              <a:latin typeface="Century Gothic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13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39373" y="6318607"/>
            <a:ext cx="1775469" cy="397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32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800" y="6061752"/>
            <a:ext cx="845703" cy="77135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1380622" y="5119091"/>
            <a:ext cx="418158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90867" y="5141771"/>
            <a:ext cx="404770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6166719" y="2790411"/>
            <a:ext cx="15225" cy="28473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4F2930-1846-46B9-830E-CEC139F8B4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808045"/>
              </p:ext>
            </p:extLst>
          </p:nvPr>
        </p:nvGraphicFramePr>
        <p:xfrm>
          <a:off x="781908" y="3255341"/>
          <a:ext cx="5112185" cy="17842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9145">
                  <a:extLst>
                    <a:ext uri="{9D8B030D-6E8A-4147-A177-3AD203B41FA5}">
                      <a16:colId xmlns:a16="http://schemas.microsoft.com/office/drawing/2014/main" val="3282847335"/>
                    </a:ext>
                  </a:extLst>
                </a:gridCol>
                <a:gridCol w="1227709">
                  <a:extLst>
                    <a:ext uri="{9D8B030D-6E8A-4147-A177-3AD203B41FA5}">
                      <a16:colId xmlns:a16="http://schemas.microsoft.com/office/drawing/2014/main" val="4031381836"/>
                    </a:ext>
                  </a:extLst>
                </a:gridCol>
                <a:gridCol w="743825">
                  <a:extLst>
                    <a:ext uri="{9D8B030D-6E8A-4147-A177-3AD203B41FA5}">
                      <a16:colId xmlns:a16="http://schemas.microsoft.com/office/drawing/2014/main" val="3682039561"/>
                    </a:ext>
                  </a:extLst>
                </a:gridCol>
                <a:gridCol w="621506">
                  <a:extLst>
                    <a:ext uri="{9D8B030D-6E8A-4147-A177-3AD203B41FA5}">
                      <a16:colId xmlns:a16="http://schemas.microsoft.com/office/drawing/2014/main" val="1682112810"/>
                    </a:ext>
                  </a:extLst>
                </a:gridCol>
              </a:tblGrid>
              <a:tr h="446063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>
                          <a:effectLst/>
                          <a:latin typeface="Century Gothic"/>
                        </a:rPr>
                        <a:t>     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effectLst/>
                          <a:latin typeface="Century Gothic"/>
                        </a:rPr>
                        <a:t>Yes   </a:t>
                      </a:r>
                      <a:r>
                        <a:rPr lang="en-US" sz="1000" b="1" dirty="0">
                          <a:effectLst/>
                          <a:latin typeface="Century Gothic"/>
                        </a:rPr>
                        <a:t>      </a:t>
                      </a: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effectLst/>
                          <a:latin typeface="Century Gothic"/>
                        </a:rPr>
                        <a:t>No    </a:t>
                      </a:r>
                      <a:r>
                        <a:rPr lang="en-US" sz="1000" b="1" dirty="0">
                          <a:effectLst/>
                          <a:latin typeface="Century Gothic"/>
                        </a:rPr>
                        <a:t>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b="1">
                          <a:effectLst/>
                          <a:latin typeface="Century Gothic"/>
                        </a:rPr>
                        <a:t>N</a:t>
                      </a:r>
                      <a:endParaRPr lang="en-US" sz="1000" b="1" dirty="0">
                        <a:effectLst/>
                        <a:latin typeface="Century Gothic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9010822"/>
                  </a:ext>
                </a:extLst>
              </a:tr>
              <a:tr h="446063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Century Gothic"/>
                        </a:rPr>
                        <a:t>Before BRCiS (before 2018) </a:t>
                      </a:r>
                      <a:r>
                        <a:rPr lang="en-US" sz="1000" dirty="0">
                          <a:effectLst/>
                          <a:latin typeface="Century Gothic"/>
                        </a:rPr>
                        <a:t> 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Century Gothic"/>
                        </a:rPr>
                        <a:t>31 (96.9%)  </a:t>
                      </a:r>
                      <a:endParaRPr lang="en-US" sz="1000" dirty="0">
                        <a:latin typeface="Century Gothic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Century Gothic"/>
                        </a:rPr>
                        <a:t>1 (3.1%)</a:t>
                      </a:r>
                      <a:r>
                        <a:rPr lang="en-US" sz="1000" dirty="0">
                          <a:latin typeface="Century Gothic"/>
                        </a:rPr>
                        <a:t>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>
                          <a:latin typeface="Century Gothic"/>
                        </a:rPr>
                        <a:t>32</a:t>
                      </a:r>
                      <a:endParaRPr lang="en-US" sz="1000" dirty="0">
                        <a:latin typeface="Century Gothic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53420356"/>
                  </a:ext>
                </a:extLst>
              </a:tr>
              <a:tr h="446063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effectLst/>
                          <a:latin typeface="Century Gothic"/>
                        </a:rPr>
                        <a:t>Beginning of </a:t>
                      </a:r>
                      <a:r>
                        <a:rPr lang="en-US" sz="1000" dirty="0" err="1">
                          <a:effectLst/>
                          <a:latin typeface="Century Gothic"/>
                        </a:rPr>
                        <a:t>BRCiS</a:t>
                      </a:r>
                      <a:r>
                        <a:rPr lang="en-US" sz="1000" dirty="0">
                          <a:effectLst/>
                          <a:latin typeface="Century Gothic"/>
                        </a:rPr>
                        <a:t> (2018 and 2019)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Century Gothic"/>
                        </a:rPr>
                        <a:t>114 (93.4%) </a:t>
                      </a:r>
                      <a:endParaRPr lang="en-US" sz="1000" dirty="0">
                        <a:latin typeface="Century Gothic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Century Gothic"/>
                        </a:rPr>
                        <a:t>8 (6.6%)</a:t>
                      </a:r>
                      <a:r>
                        <a:rPr lang="en-US" sz="1000" dirty="0">
                          <a:latin typeface="Century Gothic"/>
                        </a:rPr>
                        <a:t>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dirty="0">
                          <a:latin typeface="Century Gothic"/>
                        </a:rPr>
                        <a:t>122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93595305"/>
                  </a:ext>
                </a:extLst>
              </a:tr>
              <a:tr h="446063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effectLst/>
                          <a:latin typeface="Century Gothic"/>
                        </a:rPr>
                        <a:t>Latest IGA cohort (2020-2021)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 Gothic"/>
                        </a:rPr>
                        <a:t>107 (89.2%) </a:t>
                      </a: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 Gothic"/>
                        </a:rPr>
                        <a:t>13 (10.8%)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000" dirty="0">
                          <a:latin typeface="Century Gothic"/>
                        </a:rPr>
                        <a:t>120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1592363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7FC61CE-F411-4967-B9B2-ADE5C2F47E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244985"/>
              </p:ext>
            </p:extLst>
          </p:nvPr>
        </p:nvGraphicFramePr>
        <p:xfrm>
          <a:off x="6380252" y="3188677"/>
          <a:ext cx="4633680" cy="19175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2233">
                  <a:extLst>
                    <a:ext uri="{9D8B030D-6E8A-4147-A177-3AD203B41FA5}">
                      <a16:colId xmlns:a16="http://schemas.microsoft.com/office/drawing/2014/main" val="1831643584"/>
                    </a:ext>
                  </a:extLst>
                </a:gridCol>
                <a:gridCol w="515979">
                  <a:extLst>
                    <a:ext uri="{9D8B030D-6E8A-4147-A177-3AD203B41FA5}">
                      <a16:colId xmlns:a16="http://schemas.microsoft.com/office/drawing/2014/main" val="677071243"/>
                    </a:ext>
                  </a:extLst>
                </a:gridCol>
                <a:gridCol w="747166">
                  <a:extLst>
                    <a:ext uri="{9D8B030D-6E8A-4147-A177-3AD203B41FA5}">
                      <a16:colId xmlns:a16="http://schemas.microsoft.com/office/drawing/2014/main" val="4221873725"/>
                    </a:ext>
                  </a:extLst>
                </a:gridCol>
                <a:gridCol w="669538">
                  <a:extLst>
                    <a:ext uri="{9D8B030D-6E8A-4147-A177-3AD203B41FA5}">
                      <a16:colId xmlns:a16="http://schemas.microsoft.com/office/drawing/2014/main" val="2162878226"/>
                    </a:ext>
                  </a:extLst>
                </a:gridCol>
                <a:gridCol w="368764">
                  <a:extLst>
                    <a:ext uri="{9D8B030D-6E8A-4147-A177-3AD203B41FA5}">
                      <a16:colId xmlns:a16="http://schemas.microsoft.com/office/drawing/2014/main" val="817223781"/>
                    </a:ext>
                  </a:extLst>
                </a:gridCol>
              </a:tblGrid>
              <a:tr h="721010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>
                          <a:effectLst/>
                          <a:latin typeface="Century Gothic"/>
                        </a:rPr>
                        <a:t>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effectLst/>
                          <a:latin typeface="Century Gothic"/>
                        </a:rPr>
                        <a:t> Income before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effectLst/>
                          <a:latin typeface="Century Gothic"/>
                        </a:rPr>
                        <a:t> Income currently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effectLst/>
                          <a:latin typeface="Century Gothic"/>
                        </a:rPr>
                        <a:t>Difference</a:t>
                      </a:r>
                      <a:endParaRPr lang="en-US" sz="1000" b="1" dirty="0">
                        <a:effectLst/>
                        <a:latin typeface="Century Gothic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effectLst/>
                          <a:latin typeface="Century Gothic"/>
                        </a:rPr>
                        <a:t>   N</a:t>
                      </a:r>
                      <a:endParaRPr lang="en-US" sz="1000" b="1" dirty="0">
                        <a:effectLst/>
                        <a:latin typeface="Century Gothic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7818338"/>
                  </a:ext>
                </a:extLst>
              </a:tr>
              <a:tr h="398857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000" dirty="0">
                          <a:effectLst/>
                          <a:latin typeface="Century Gothic"/>
                        </a:rPr>
                        <a:t>Before </a:t>
                      </a:r>
                      <a:r>
                        <a:rPr lang="en-US" sz="1000" dirty="0" err="1">
                          <a:effectLst/>
                          <a:latin typeface="Century Gothic"/>
                        </a:rPr>
                        <a:t>BRCiS</a:t>
                      </a:r>
                      <a:r>
                        <a:rPr lang="en-US" sz="1000" dirty="0">
                          <a:effectLst/>
                          <a:latin typeface="Century Gothic"/>
                        </a:rPr>
                        <a:t> (before 2018)  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 Gothic"/>
                        </a:rPr>
                        <a:t>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 Gothic"/>
                        </a:rPr>
                        <a:t>150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 Gothic"/>
                        </a:rPr>
                        <a:t>80</a:t>
                      </a: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Century Gothic"/>
                        </a:rPr>
                        <a:t>32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35663259"/>
                  </a:ext>
                </a:extLst>
              </a:tr>
              <a:tr h="398857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000" dirty="0">
                          <a:effectLst/>
                          <a:latin typeface="Century Gothic"/>
                        </a:rPr>
                        <a:t>Beginning of </a:t>
                      </a:r>
                      <a:r>
                        <a:rPr lang="en-US" sz="1000" dirty="0" err="1">
                          <a:effectLst/>
                          <a:latin typeface="Century Gothic"/>
                        </a:rPr>
                        <a:t>BRCiS</a:t>
                      </a:r>
                      <a:r>
                        <a:rPr lang="en-US" sz="1000" dirty="0">
                          <a:effectLst/>
                          <a:latin typeface="Century Gothic"/>
                        </a:rPr>
                        <a:t> (2018 and 2019)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 Gothic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 Gothic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 Gothic"/>
                        </a:rPr>
                        <a:t>50</a:t>
                      </a: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 Gothic"/>
                        </a:rPr>
                        <a:t>122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54662107"/>
                  </a:ext>
                </a:extLst>
              </a:tr>
              <a:tr h="398857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000" dirty="0">
                          <a:effectLst/>
                          <a:latin typeface="Century Gothic"/>
                        </a:rPr>
                        <a:t>Latest IGA cohort (2020-2021)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Century Gothic"/>
                        </a:rPr>
                        <a:t>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Century Gothic"/>
                        </a:rPr>
                        <a:t>120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 Gothic"/>
                        </a:rPr>
                        <a:t>50</a:t>
                      </a: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entury Gothic"/>
                        </a:rPr>
                        <a:t>120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2599906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61EBB8A-4E70-4007-8107-090C3B9A9010}"/>
              </a:ext>
            </a:extLst>
          </p:cNvPr>
          <p:cNvSpPr txBox="1"/>
          <p:nvPr/>
        </p:nvSpPr>
        <p:spPr>
          <a:xfrm>
            <a:off x="6380251" y="2785017"/>
            <a:ext cx="505832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latin typeface="Century Gothic"/>
              </a:rPr>
              <a:t>Income before and after per period the business was opened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6F6D83D-8C1C-4C1A-9242-6A9F17C804CD}"/>
              </a:ext>
            </a:extLst>
          </p:cNvPr>
          <p:cNvSpPr txBox="1"/>
          <p:nvPr/>
        </p:nvSpPr>
        <p:spPr>
          <a:xfrm>
            <a:off x="781908" y="2779592"/>
            <a:ext cx="500375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latin typeface="Century Gothic"/>
              </a:rPr>
              <a:t>If business is still running per period the business was opened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529AF3-666D-4120-9223-1D085AFB7084}"/>
              </a:ext>
            </a:extLst>
          </p:cNvPr>
          <p:cNvSpPr txBox="1"/>
          <p:nvPr/>
        </p:nvSpPr>
        <p:spPr>
          <a:xfrm>
            <a:off x="855786" y="844062"/>
            <a:ext cx="1104313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Century Gothic"/>
                <a:cs typeface="Calibri"/>
              </a:rPr>
              <a:t>There is a </a:t>
            </a:r>
            <a:r>
              <a:rPr lang="en-US" b="1" dirty="0">
                <a:solidFill>
                  <a:srgbClr val="FF0000"/>
                </a:solidFill>
                <a:latin typeface="Century Gothic"/>
                <a:cs typeface="Calibri"/>
              </a:rPr>
              <a:t>positive relationship</a:t>
            </a:r>
            <a:r>
              <a:rPr lang="en-US" b="1" dirty="0">
                <a:latin typeface="Century Gothic"/>
                <a:cs typeface="Calibri"/>
              </a:rPr>
              <a:t>  between when the business was opened, current state of business and income change after the intervention.</a:t>
            </a:r>
          </a:p>
        </p:txBody>
      </p:sp>
    </p:spTree>
    <p:extLst>
      <p:ext uri="{BB962C8B-B14F-4D97-AF65-F5344CB8AC3E}">
        <p14:creationId xmlns:p14="http://schemas.microsoft.com/office/powerpoint/2010/main" val="769586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757772" y="63414"/>
            <a:ext cx="10070800" cy="6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-GB" sz="3200">
                <a:solidFill>
                  <a:srgbClr val="980000"/>
                </a:solidFill>
                <a:latin typeface="Century Gothic"/>
                <a:ea typeface="Calibri"/>
                <a:cs typeface="Calibri"/>
                <a:sym typeface="Calibri"/>
              </a:rPr>
              <a:t>Business</a:t>
            </a:r>
            <a:endParaRPr sz="3200">
              <a:solidFill>
                <a:srgbClr val="980000"/>
              </a:solidFill>
              <a:latin typeface="Century Gothic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0"/>
          <p:cNvSpPr txBox="1"/>
          <p:nvPr/>
        </p:nvSpPr>
        <p:spPr>
          <a:xfrm>
            <a:off x="757772" y="790999"/>
            <a:ext cx="11315200" cy="6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r>
              <a:rPr lang="en-GB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Approximately </a:t>
            </a:r>
            <a:r>
              <a:rPr lang="en-GB" b="1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half</a:t>
            </a:r>
            <a:r>
              <a:rPr lang="en-GB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of the beneficiaries who received a grant used it to partly start or continue a business and saved the rest.</a:t>
            </a:r>
            <a:endParaRPr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1" name="Google Shape;13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31675" y="6390526"/>
            <a:ext cx="2083167" cy="32559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/>
          <p:cNvSpPr txBox="1"/>
          <p:nvPr/>
        </p:nvSpPr>
        <p:spPr>
          <a:xfrm>
            <a:off x="757772" y="1603474"/>
            <a:ext cx="10420283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On average, each beneficiary received </a:t>
            </a:r>
            <a:r>
              <a:rPr lang="en-GB" sz="1400" dirty="0">
                <a:solidFill>
                  <a:srgbClr val="FF0000"/>
                </a:solidFill>
                <a:latin typeface="Century Gothic" panose="020B0502020202020204" pitchFamily="34" charset="0"/>
              </a:rPr>
              <a:t>USD </a:t>
            </a:r>
            <a:r>
              <a:rPr lang="en-GB" sz="1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438</a:t>
            </a:r>
            <a:r>
              <a:rPr lang="en-GB" sz="1400" dirty="0" smtClean="0">
                <a:latin typeface="Century Gothic" panose="020B0502020202020204" pitchFamily="34" charset="0"/>
              </a:rPr>
              <a:t>.</a:t>
            </a:r>
            <a:endParaRPr lang="en-GB" sz="1400" dirty="0">
              <a:latin typeface="Century Gothic" panose="020B0502020202020204" pitchFamily="34" charset="0"/>
            </a:endParaRPr>
          </a:p>
          <a:p>
            <a:endParaRPr lang="en-GB" sz="1400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377319"/>
              </p:ext>
            </p:extLst>
          </p:nvPr>
        </p:nvGraphicFramePr>
        <p:xfrm>
          <a:off x="757772" y="2999098"/>
          <a:ext cx="5445303" cy="248412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863028">
                  <a:extLst>
                    <a:ext uri="{9D8B030D-6E8A-4147-A177-3AD203B41FA5}">
                      <a16:colId xmlns:a16="http://schemas.microsoft.com/office/drawing/2014/main" val="2709406441"/>
                    </a:ext>
                  </a:extLst>
                </a:gridCol>
                <a:gridCol w="1448656">
                  <a:extLst>
                    <a:ext uri="{9D8B030D-6E8A-4147-A177-3AD203B41FA5}">
                      <a16:colId xmlns:a16="http://schemas.microsoft.com/office/drawing/2014/main" val="3093353894"/>
                    </a:ext>
                  </a:extLst>
                </a:gridCol>
                <a:gridCol w="1561672">
                  <a:extLst>
                    <a:ext uri="{9D8B030D-6E8A-4147-A177-3AD203B41FA5}">
                      <a16:colId xmlns:a16="http://schemas.microsoft.com/office/drawing/2014/main" val="3583447289"/>
                    </a:ext>
                  </a:extLst>
                </a:gridCol>
                <a:gridCol w="1571947">
                  <a:extLst>
                    <a:ext uri="{9D8B030D-6E8A-4147-A177-3AD203B41FA5}">
                      <a16:colId xmlns:a16="http://schemas.microsoft.com/office/drawing/2014/main" val="1411616421"/>
                    </a:ext>
                  </a:extLst>
                </a:gridCol>
              </a:tblGrid>
              <a:tr h="87608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Member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 b="1">
                          <a:effectLst/>
                          <a:latin typeface="Century Gothic" panose="020B0502020202020204" pitchFamily="34" charset="0"/>
                        </a:rPr>
                        <a:t>I used the entire to start/continue a business activity </a:t>
                      </a:r>
                      <a:endParaRPr lang="en-GB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 b="1">
                          <a:effectLst/>
                          <a:latin typeface="Century Gothic" panose="020B0502020202020204" pitchFamily="34" charset="0"/>
                        </a:rPr>
                        <a:t>I used some part of it to star/continue a business and saved the rest </a:t>
                      </a:r>
                      <a:endParaRPr lang="en-GB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 b="1">
                          <a:effectLst/>
                          <a:latin typeface="Century Gothic" panose="020B0502020202020204" pitchFamily="34" charset="0"/>
                        </a:rPr>
                        <a:t>I used it for something else (debt repayment, investment, education, health) </a:t>
                      </a:r>
                      <a:endParaRPr lang="en-GB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442832963"/>
                  </a:ext>
                </a:extLst>
              </a:tr>
              <a:tr h="24415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AAH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13 (43%)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10 (33%)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7 (23%)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508538"/>
                  </a:ext>
                </a:extLst>
              </a:tr>
              <a:tr h="24415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CWW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20 (31%)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38 (58%)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7 (11%)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33136"/>
                  </a:ext>
                </a:extLst>
              </a:tr>
              <a:tr h="24415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IRC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2 (7%)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25 (83%)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3 (10%)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398765"/>
                  </a:ext>
                </a:extLst>
              </a:tr>
              <a:tr h="24415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NRC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24 (31%)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39 (51%)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14 (18%)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044619"/>
                  </a:ext>
                </a:extLst>
              </a:tr>
              <a:tr h="24415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SCI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16 (70%)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4 (17%)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3 (13%)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29963"/>
                  </a:ext>
                </a:extLst>
              </a:tr>
              <a:tr h="244156">
                <a:tc>
                  <a:txBody>
                    <a:bodyPr/>
                    <a:lstStyle/>
                    <a:p>
                      <a:pPr algn="l" rtl="0" fontAlgn="base"/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dirty="0">
                          <a:effectLst/>
                          <a:latin typeface="Century Gothic" panose="020B0502020202020204" pitchFamily="34" charset="0"/>
                        </a:rPr>
                        <a:t>76 (36%)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dirty="0">
                          <a:effectLst/>
                          <a:latin typeface="Century Gothic" panose="020B0502020202020204" pitchFamily="34" charset="0"/>
                        </a:rPr>
                        <a:t>116 (48%)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dirty="0">
                          <a:effectLst/>
                          <a:latin typeface="Century Gothic" panose="020B0502020202020204" pitchFamily="34" charset="0"/>
                        </a:rPr>
                        <a:t>34 (15%)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77351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7772" y="2606130"/>
            <a:ext cx="4311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How did you use the grant given? </a:t>
            </a:r>
            <a:endParaRPr lang="en-GB" sz="1400">
              <a:latin typeface="Century Gothic" panose="020B0502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44254" y="5371984"/>
            <a:ext cx="418158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>
                <a:latin typeface="Century Gothic" panose="020B0502020202020204" pitchFamily="34" charset="0"/>
              </a:rPr>
              <a:t>Source: </a:t>
            </a:r>
            <a:r>
              <a:rPr lang="en-GB" sz="1000" err="1">
                <a:latin typeface="Century Gothic" panose="020B0502020202020204" pitchFamily="34" charset="0"/>
              </a:rPr>
              <a:t>BRCiS</a:t>
            </a:r>
            <a:r>
              <a:rPr lang="en-GB" sz="100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59764"/>
              </p:ext>
            </p:extLst>
          </p:nvPr>
        </p:nvGraphicFramePr>
        <p:xfrm>
          <a:off x="6844877" y="3023644"/>
          <a:ext cx="4571874" cy="231648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884879">
                  <a:extLst>
                    <a:ext uri="{9D8B030D-6E8A-4147-A177-3AD203B41FA5}">
                      <a16:colId xmlns:a16="http://schemas.microsoft.com/office/drawing/2014/main" val="4155635725"/>
                    </a:ext>
                  </a:extLst>
                </a:gridCol>
                <a:gridCol w="828156">
                  <a:extLst>
                    <a:ext uri="{9D8B030D-6E8A-4147-A177-3AD203B41FA5}">
                      <a16:colId xmlns:a16="http://schemas.microsoft.com/office/drawing/2014/main" val="119404978"/>
                    </a:ext>
                  </a:extLst>
                </a:gridCol>
                <a:gridCol w="896223">
                  <a:extLst>
                    <a:ext uri="{9D8B030D-6E8A-4147-A177-3AD203B41FA5}">
                      <a16:colId xmlns:a16="http://schemas.microsoft.com/office/drawing/2014/main" val="144505950"/>
                    </a:ext>
                  </a:extLst>
                </a:gridCol>
                <a:gridCol w="465129">
                  <a:extLst>
                    <a:ext uri="{9D8B030D-6E8A-4147-A177-3AD203B41FA5}">
                      <a16:colId xmlns:a16="http://schemas.microsoft.com/office/drawing/2014/main" val="3683111261"/>
                    </a:ext>
                  </a:extLst>
                </a:gridCol>
                <a:gridCol w="1497487">
                  <a:extLst>
                    <a:ext uri="{9D8B030D-6E8A-4147-A177-3AD203B41FA5}">
                      <a16:colId xmlns:a16="http://schemas.microsoft.com/office/drawing/2014/main" val="4156312628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u="none" strike="noStrike">
                          <a:effectLst/>
                          <a:latin typeface="Century Gothic"/>
                        </a:rPr>
                        <a:t>Member</a:t>
                      </a:r>
                      <a:r>
                        <a:rPr lang="en-US" sz="1100" b="1">
                          <a:effectLst/>
                          <a:latin typeface="Century Gothic"/>
                        </a:rPr>
                        <a:t> </a:t>
                      </a:r>
                      <a:endParaRPr lang="en-US" sz="1100" b="1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u="none" strike="noStrike">
                          <a:effectLst/>
                          <a:latin typeface="Century Gothic"/>
                        </a:rPr>
                        <a:t> Mean</a:t>
                      </a:r>
                      <a:r>
                        <a:rPr lang="en-US" sz="1100" b="1">
                          <a:effectLst/>
                          <a:latin typeface="Century Gothic"/>
                        </a:rPr>
                        <a:t> </a:t>
                      </a:r>
                      <a:endParaRPr lang="en-US" sz="1100" b="1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u="none" strike="noStrike">
                          <a:effectLst/>
                          <a:latin typeface="Century Gothic"/>
                        </a:rPr>
                        <a:t> Median</a:t>
                      </a:r>
                      <a:r>
                        <a:rPr lang="en-US" sz="1100" b="1">
                          <a:effectLst/>
                          <a:latin typeface="Century Gothic"/>
                        </a:rPr>
                        <a:t> </a:t>
                      </a:r>
                      <a:endParaRPr lang="en-US" sz="1100" b="1" i="0">
                        <a:effectLst/>
                        <a:latin typeface="Century Gothic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u="none" strike="noStrike">
                          <a:effectLst/>
                          <a:latin typeface="Century Gothic"/>
                        </a:rPr>
                        <a:t>  N</a:t>
                      </a:r>
                      <a:r>
                        <a:rPr lang="en-US" sz="1100" b="1">
                          <a:effectLst/>
                          <a:latin typeface="Century Gothic"/>
                        </a:rPr>
                        <a:t> </a:t>
                      </a:r>
                      <a:endParaRPr lang="en-US" sz="1100" b="1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 b="1" u="none" strike="noStrike">
                          <a:effectLst/>
                          <a:latin typeface="Century Gothic"/>
                        </a:rPr>
                        <a:t> Number of households that received a grant of less than USD 100</a:t>
                      </a:r>
                      <a:r>
                        <a:rPr lang="en-GB" sz="1100" b="1">
                          <a:effectLst/>
                          <a:latin typeface="Century Gothic"/>
                        </a:rPr>
                        <a:t> </a:t>
                      </a:r>
                      <a:endParaRPr lang="en-GB" sz="1100" b="1" i="0">
                        <a:effectLst/>
                        <a:latin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295114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AAH       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203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120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30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11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071581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 dirty="0">
                          <a:effectLst/>
                          <a:latin typeface="Century Gothic"/>
                        </a:rPr>
                        <a:t>CWW       </a:t>
                      </a:r>
                      <a:r>
                        <a:rPr lang="en-US" sz="1100" dirty="0">
                          <a:effectLst/>
                          <a:latin typeface="Century Gothic"/>
                        </a:rPr>
                        <a:t> </a:t>
                      </a:r>
                      <a:endParaRPr lang="en-US" sz="1100" b="0" i="0" dirty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309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150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65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14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5206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IRC       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687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700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30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0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882947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NRC       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492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500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77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0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577725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SCI       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500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500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23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u="none" strike="noStrike">
                          <a:effectLst/>
                          <a:latin typeface="Century Gothic"/>
                        </a:rPr>
                        <a:t>0</a:t>
                      </a:r>
                      <a:r>
                        <a:rPr lang="en-US" sz="1100">
                          <a:effectLst/>
                          <a:latin typeface="Century Gothic"/>
                        </a:rPr>
                        <a:t>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444884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algn="l" rtl="0" fontAlgn="base"/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dirty="0" smtClean="0">
                          <a:effectLst/>
                          <a:latin typeface="Century Gothic" panose="020B0502020202020204" pitchFamily="34" charset="0"/>
                        </a:rPr>
                        <a:t>438</a:t>
                      </a:r>
                      <a:endParaRPr lang="en-US" sz="11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dirty="0" smtClean="0">
                          <a:effectLst/>
                          <a:latin typeface="Century Gothic" panose="020B0502020202020204" pitchFamily="34" charset="0"/>
                        </a:rPr>
                        <a:t>394</a:t>
                      </a:r>
                      <a:endParaRPr lang="en-US" sz="11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dirty="0" smtClean="0">
                          <a:effectLst/>
                          <a:latin typeface="Century Gothic" panose="020B0502020202020204" pitchFamily="34" charset="0"/>
                        </a:rPr>
                        <a:t>225</a:t>
                      </a:r>
                      <a:endParaRPr lang="en-US" sz="11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endParaRPr lang="en-US" sz="11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232000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812936" y="2452242"/>
            <a:ext cx="4549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>
                <a:latin typeface="Century Gothic" panose="020B0502020202020204" pitchFamily="34" charset="0"/>
              </a:rPr>
              <a:t>How much money (grant) did you receive to start or continue a business after the training? </a:t>
            </a:r>
            <a:endParaRPr lang="en-GB" sz="1200">
              <a:latin typeface="Century Gothic" panose="020B0502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66493" y="5462670"/>
            <a:ext cx="418158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502715" y="2328048"/>
            <a:ext cx="45360" cy="40624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617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643281" y="63414"/>
            <a:ext cx="10070800" cy="6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-GB" sz="3200">
                <a:solidFill>
                  <a:srgbClr val="980000"/>
                </a:solidFill>
                <a:latin typeface="Century Gothic"/>
                <a:ea typeface="Calibri"/>
                <a:cs typeface="Calibri"/>
                <a:sym typeface="Calibri"/>
              </a:rPr>
              <a:t>Business</a:t>
            </a:r>
            <a:endParaRPr sz="3200">
              <a:solidFill>
                <a:srgbClr val="980000"/>
              </a:solidFill>
              <a:latin typeface="Century Gothic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0"/>
          <p:cNvSpPr txBox="1"/>
          <p:nvPr/>
        </p:nvSpPr>
        <p:spPr>
          <a:xfrm>
            <a:off x="643281" y="772298"/>
            <a:ext cx="11315200" cy="6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r>
              <a:rPr lang="en-GB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Over </a:t>
            </a:r>
            <a:r>
              <a:rPr lang="en-GB" b="1" dirty="0" smtClean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72% </a:t>
            </a:r>
            <a:r>
              <a:rPr lang="en-GB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of the beneficiaries keep inventory of goods and maintain income and expenditure records.</a:t>
            </a:r>
            <a:endParaRPr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3281" y="1590005"/>
            <a:ext cx="1042028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>
                <a:latin typeface="Century Gothic" panose="020B0502020202020204" pitchFamily="34" charset="0"/>
              </a:rPr>
              <a:t>72% of the beneficiaries keep inventory of their goods.</a:t>
            </a:r>
          </a:p>
          <a:p>
            <a:endParaRPr lang="en-GB" sz="1400">
              <a:latin typeface="Century Gothic" panose="020B0502020202020204" pitchFamily="34" charset="0"/>
            </a:endParaRPr>
          </a:p>
          <a:p>
            <a:r>
              <a:rPr lang="en-GB" sz="1400">
                <a:latin typeface="Century Gothic" panose="020B0502020202020204" pitchFamily="34" charset="0"/>
              </a:rPr>
              <a:t>81% of the beneficiaries maintain records of their income and expenditure.</a:t>
            </a:r>
          </a:p>
          <a:p>
            <a:endParaRPr lang="en-GB" sz="140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787480"/>
              </p:ext>
            </p:extLst>
          </p:nvPr>
        </p:nvGraphicFramePr>
        <p:xfrm>
          <a:off x="863255" y="3464689"/>
          <a:ext cx="2999605" cy="2266297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868307">
                  <a:extLst>
                    <a:ext uri="{9D8B030D-6E8A-4147-A177-3AD203B41FA5}">
                      <a16:colId xmlns:a16="http://schemas.microsoft.com/office/drawing/2014/main" val="2806756071"/>
                    </a:ext>
                  </a:extLst>
                </a:gridCol>
                <a:gridCol w="1065649">
                  <a:extLst>
                    <a:ext uri="{9D8B030D-6E8A-4147-A177-3AD203B41FA5}">
                      <a16:colId xmlns:a16="http://schemas.microsoft.com/office/drawing/2014/main" val="544615153"/>
                    </a:ext>
                  </a:extLst>
                </a:gridCol>
                <a:gridCol w="1065649">
                  <a:extLst>
                    <a:ext uri="{9D8B030D-6E8A-4147-A177-3AD203B41FA5}">
                      <a16:colId xmlns:a16="http://schemas.microsoft.com/office/drawing/2014/main" val="2515996154"/>
                    </a:ext>
                  </a:extLst>
                </a:gridCol>
              </a:tblGrid>
              <a:tr h="58688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Member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Yes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No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7092253"/>
                  </a:ext>
                </a:extLst>
              </a:tr>
              <a:tr h="27990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IRC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26 (87%)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4 (13%)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996663"/>
                  </a:ext>
                </a:extLst>
              </a:tr>
              <a:tr h="27990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AAH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48 (81%)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8 (14%)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821280"/>
                  </a:ext>
                </a:extLst>
              </a:tr>
              <a:tr h="27990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SCI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14 (67%)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7 (33%)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729109"/>
                  </a:ext>
                </a:extLst>
              </a:tr>
              <a:tr h="27990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NRC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46 (65%)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23 (32%)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566064"/>
                  </a:ext>
                </a:extLst>
              </a:tr>
              <a:tr h="27990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CWW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42 (61%)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26 (38%)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180647"/>
                  </a:ext>
                </a:extLst>
              </a:tr>
              <a:tr h="279902">
                <a:tc>
                  <a:txBody>
                    <a:bodyPr/>
                    <a:lstStyle/>
                    <a:p>
                      <a:pPr algn="l" rtl="0" fontAlgn="base"/>
                      <a:endParaRPr lang="en-US" sz="11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>
                          <a:effectLst/>
                          <a:latin typeface="Century Gothic" panose="020B0502020202020204" pitchFamily="34" charset="0"/>
                        </a:rPr>
                        <a:t>176 (72%)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dirty="0" smtClean="0">
                          <a:effectLst/>
                          <a:latin typeface="Century Gothic" panose="020B0502020202020204" pitchFamily="34" charset="0"/>
                        </a:rPr>
                        <a:t>68 </a:t>
                      </a:r>
                      <a:r>
                        <a:rPr lang="en-US" sz="1100" b="1" i="0" dirty="0">
                          <a:effectLst/>
                          <a:latin typeface="Century Gothic" panose="020B0502020202020204" pitchFamily="34" charset="0"/>
                        </a:rPr>
                        <a:t>(26%)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80466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7619" y="2953311"/>
            <a:ext cx="2897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Do you keep inventory of your goods? </a:t>
            </a:r>
            <a:endParaRPr lang="en-GB" sz="1400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287150"/>
              </p:ext>
            </p:extLst>
          </p:nvPr>
        </p:nvGraphicFramePr>
        <p:xfrm>
          <a:off x="4290646" y="3458307"/>
          <a:ext cx="3513223" cy="2802854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309990">
                  <a:extLst>
                    <a:ext uri="{9D8B030D-6E8A-4147-A177-3AD203B41FA5}">
                      <a16:colId xmlns:a16="http://schemas.microsoft.com/office/drawing/2014/main" val="4280223392"/>
                    </a:ext>
                  </a:extLst>
                </a:gridCol>
                <a:gridCol w="1237621">
                  <a:extLst>
                    <a:ext uri="{9D8B030D-6E8A-4147-A177-3AD203B41FA5}">
                      <a16:colId xmlns:a16="http://schemas.microsoft.com/office/drawing/2014/main" val="1241376872"/>
                    </a:ext>
                  </a:extLst>
                </a:gridCol>
                <a:gridCol w="965612">
                  <a:extLst>
                    <a:ext uri="{9D8B030D-6E8A-4147-A177-3AD203B41FA5}">
                      <a16:colId xmlns:a16="http://schemas.microsoft.com/office/drawing/2014/main" val="3922454136"/>
                    </a:ext>
                  </a:extLst>
                </a:gridCol>
              </a:tblGrid>
              <a:tr h="52807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Member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Yes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No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506154568"/>
                  </a:ext>
                </a:extLst>
              </a:tr>
              <a:tr h="37913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IRC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27 (</a:t>
                      </a:r>
                      <a:r>
                        <a:rPr lang="en-US" sz="1000">
                          <a:effectLst/>
                          <a:latin typeface="Century Gothic" panose="020B0502020202020204" pitchFamily="34" charset="0"/>
                        </a:rPr>
                        <a:t>90</a:t>
                      </a:r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3 (10%)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761400"/>
                  </a:ext>
                </a:extLst>
              </a:tr>
              <a:tr h="37913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NRC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62 (87%)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8 (11%)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212077"/>
                  </a:ext>
                </a:extLst>
              </a:tr>
              <a:tr h="37913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SCI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18 (86%)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3 (14%)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5046"/>
                  </a:ext>
                </a:extLst>
              </a:tr>
              <a:tr h="37913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AAH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49 (83%)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9 (15%)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403213"/>
                  </a:ext>
                </a:extLst>
              </a:tr>
              <a:tr h="37913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CWW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40 (58%)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28 (41%)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433242"/>
                  </a:ext>
                </a:extLst>
              </a:tr>
              <a:tr h="379130">
                <a:tc>
                  <a:txBody>
                    <a:bodyPr/>
                    <a:lstStyle/>
                    <a:p>
                      <a:pPr algn="l" rtl="0" fontAlgn="base"/>
                      <a:endParaRPr lang="en-US" sz="11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dirty="0" smtClean="0">
                          <a:effectLst/>
                          <a:latin typeface="Century Gothic" panose="020B0502020202020204" pitchFamily="34" charset="0"/>
                        </a:rPr>
                        <a:t>196 </a:t>
                      </a:r>
                      <a:r>
                        <a:rPr lang="en-US" sz="1100" b="1" i="0" dirty="0">
                          <a:effectLst/>
                          <a:latin typeface="Century Gothic" panose="020B0502020202020204" pitchFamily="34" charset="0"/>
                        </a:rPr>
                        <a:t>(81%)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dirty="0">
                          <a:effectLst/>
                          <a:latin typeface="Century Gothic" panose="020B0502020202020204" pitchFamily="34" charset="0"/>
                        </a:rPr>
                        <a:t>51 (18%)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090612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066626" y="3253634"/>
            <a:ext cx="0" cy="30075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388775" y="2909664"/>
            <a:ext cx="36089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>
                <a:solidFill>
                  <a:srgbClr val="000000"/>
                </a:solidFill>
                <a:latin typeface="Century Gothic" panose="020B0502020202020204" pitchFamily="34" charset="0"/>
              </a:rPr>
              <a:t>Do you maintain records of your income and expenditure? </a:t>
            </a:r>
            <a:endParaRPr lang="en-GB" sz="140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201299"/>
              </p:ext>
            </p:extLst>
          </p:nvPr>
        </p:nvGraphicFramePr>
        <p:xfrm>
          <a:off x="8408077" y="3461664"/>
          <a:ext cx="3153607" cy="2123256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437358">
                  <a:extLst>
                    <a:ext uri="{9D8B030D-6E8A-4147-A177-3AD203B41FA5}">
                      <a16:colId xmlns:a16="http://schemas.microsoft.com/office/drawing/2014/main" val="3870197832"/>
                    </a:ext>
                  </a:extLst>
                </a:gridCol>
                <a:gridCol w="868851">
                  <a:extLst>
                    <a:ext uri="{9D8B030D-6E8A-4147-A177-3AD203B41FA5}">
                      <a16:colId xmlns:a16="http://schemas.microsoft.com/office/drawing/2014/main" val="461314369"/>
                    </a:ext>
                  </a:extLst>
                </a:gridCol>
                <a:gridCol w="847398">
                  <a:extLst>
                    <a:ext uri="{9D8B030D-6E8A-4147-A177-3AD203B41FA5}">
                      <a16:colId xmlns:a16="http://schemas.microsoft.com/office/drawing/2014/main" val="305247956"/>
                    </a:ext>
                  </a:extLst>
                </a:gridCol>
              </a:tblGrid>
              <a:tr h="53081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Respondent's </a:t>
                      </a:r>
                    </a:p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gender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Yes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No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376659624"/>
                  </a:ext>
                </a:extLst>
              </a:tr>
              <a:tr h="53081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Male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 smtClean="0">
                          <a:effectLst/>
                          <a:latin typeface="Century Gothic" panose="020B0502020202020204" pitchFamily="34" charset="0"/>
                        </a:rPr>
                        <a:t>33 </a:t>
                      </a:r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(85%)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6 (15%)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074515"/>
                  </a:ext>
                </a:extLst>
              </a:tr>
              <a:tr h="53081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Female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163 (77%)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45 (21%)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344811"/>
                  </a:ext>
                </a:extLst>
              </a:tr>
              <a:tr h="530814">
                <a:tc>
                  <a:txBody>
                    <a:bodyPr/>
                    <a:lstStyle/>
                    <a:p>
                      <a:pPr algn="l" rtl="0" fontAlgn="base"/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dirty="0" smtClean="0">
                          <a:effectLst/>
                          <a:latin typeface="Century Gothic" panose="020B0502020202020204" pitchFamily="34" charset="0"/>
                        </a:rPr>
                        <a:t>196 </a:t>
                      </a:r>
                      <a:r>
                        <a:rPr lang="en-US" sz="1100" b="1" i="0" dirty="0">
                          <a:effectLst/>
                          <a:latin typeface="Century Gothic" panose="020B0502020202020204" pitchFamily="34" charset="0"/>
                        </a:rPr>
                        <a:t>(81%)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 dirty="0">
                          <a:effectLst/>
                          <a:latin typeface="Century Gothic" panose="020B0502020202020204" pitchFamily="34" charset="0"/>
                        </a:rPr>
                        <a:t>51 (18%)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302510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8429835" y="2945921"/>
            <a:ext cx="30226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>
                <a:solidFill>
                  <a:srgbClr val="000000"/>
                </a:solidFill>
                <a:latin typeface="Century Gothic" panose="020B0502020202020204" pitchFamily="34" charset="0"/>
              </a:rPr>
              <a:t>Do you maintain records of your income and expenditure? </a:t>
            </a:r>
            <a:endParaRPr lang="en-GB" sz="1400"/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8083524" y="3132776"/>
            <a:ext cx="7189" cy="33533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270393" y="6261161"/>
            <a:ext cx="36500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63255" y="5697208"/>
            <a:ext cx="29655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458954" y="5584920"/>
            <a:ext cx="31519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</p:spTree>
    <p:extLst>
      <p:ext uri="{BB962C8B-B14F-4D97-AF65-F5344CB8AC3E}">
        <p14:creationId xmlns:p14="http://schemas.microsoft.com/office/powerpoint/2010/main" val="90414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757772" y="153797"/>
            <a:ext cx="10070800" cy="251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-GB" sz="3200">
                <a:solidFill>
                  <a:srgbClr val="980000"/>
                </a:solidFill>
                <a:latin typeface="Century Gothic" panose="020B0502020202020204" pitchFamily="34" charset="0"/>
                <a:ea typeface="Calibri"/>
                <a:cs typeface="Calibri"/>
                <a:sym typeface="Calibri"/>
              </a:rPr>
              <a:t>Shocks</a:t>
            </a:r>
            <a:endParaRPr sz="3200">
              <a:solidFill>
                <a:srgbClr val="980000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0"/>
          <p:cNvSpPr txBox="1"/>
          <p:nvPr/>
        </p:nvSpPr>
        <p:spPr>
          <a:xfrm>
            <a:off x="757772" y="602708"/>
            <a:ext cx="11315200" cy="405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r>
              <a:rPr lang="en-GB" sz="1600" b="1" dirty="0">
                <a:effectLst/>
                <a:latin typeface="Century Gothic"/>
              </a:rPr>
              <a:t>On average, </a:t>
            </a:r>
            <a:r>
              <a:rPr lang="en-GB" sz="1600" b="1" dirty="0" err="1">
                <a:effectLst/>
                <a:latin typeface="Century Gothic"/>
              </a:rPr>
              <a:t>Afgooye</a:t>
            </a:r>
            <a:r>
              <a:rPr lang="en-GB" sz="1600" b="1" dirty="0">
                <a:effectLst/>
                <a:latin typeface="Century Gothic"/>
              </a:rPr>
              <a:t>, </a:t>
            </a:r>
            <a:r>
              <a:rPr lang="en-GB" sz="1600" b="1" dirty="0" err="1">
                <a:effectLst/>
                <a:latin typeface="Century Gothic"/>
              </a:rPr>
              <a:t>Belet-Hawa</a:t>
            </a:r>
            <a:r>
              <a:rPr lang="en-GB" sz="1600" b="1" dirty="0">
                <a:effectLst/>
                <a:latin typeface="Century Gothic"/>
              </a:rPr>
              <a:t>, </a:t>
            </a:r>
            <a:r>
              <a:rPr lang="en-GB" sz="1600" b="1" dirty="0" err="1">
                <a:effectLst/>
                <a:latin typeface="Century Gothic"/>
              </a:rPr>
              <a:t>Hudur</a:t>
            </a:r>
            <a:r>
              <a:rPr lang="en-GB" sz="1600" b="1" dirty="0">
                <a:effectLst/>
                <a:latin typeface="Century Gothic"/>
              </a:rPr>
              <a:t> and </a:t>
            </a:r>
            <a:r>
              <a:rPr lang="en-GB" sz="1600" b="1" dirty="0" err="1">
                <a:effectLst/>
                <a:latin typeface="Century Gothic"/>
              </a:rPr>
              <a:t>Wajid</a:t>
            </a:r>
            <a:r>
              <a:rPr lang="en-GB" sz="1600" b="1" dirty="0">
                <a:effectLst/>
                <a:latin typeface="Century Gothic"/>
              </a:rPr>
              <a:t> beneficiaries received four shocks</a:t>
            </a:r>
            <a:r>
              <a:rPr lang="en-GB" sz="1600" b="1" dirty="0">
                <a:latin typeface="Century Gothic"/>
              </a:rPr>
              <a:t> within the last year</a:t>
            </a:r>
            <a:r>
              <a:rPr lang="en-GB" sz="1600" b="1" dirty="0">
                <a:effectLst/>
                <a:latin typeface="Century Gothic"/>
              </a:rPr>
              <a:t>.</a:t>
            </a:r>
            <a:endParaRPr lang="en-US" sz="1600" b="1" dirty="0"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80817" y="6528625"/>
            <a:ext cx="410357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>
                <a:latin typeface="Century Gothic" panose="020B0502020202020204" pitchFamily="34" charset="0"/>
              </a:rPr>
              <a:t>Source: </a:t>
            </a:r>
            <a:r>
              <a:rPr lang="en-GB" sz="1000" err="1">
                <a:latin typeface="Century Gothic" panose="020B0502020202020204" pitchFamily="34" charset="0"/>
              </a:rPr>
              <a:t>BRCiS</a:t>
            </a:r>
            <a:r>
              <a:rPr lang="en-GB" sz="100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147457"/>
              </p:ext>
            </p:extLst>
          </p:nvPr>
        </p:nvGraphicFramePr>
        <p:xfrm>
          <a:off x="6671802" y="1325965"/>
          <a:ext cx="4746661" cy="520266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605086">
                  <a:extLst>
                    <a:ext uri="{9D8B030D-6E8A-4147-A177-3AD203B41FA5}">
                      <a16:colId xmlns:a16="http://schemas.microsoft.com/office/drawing/2014/main" val="2343485690"/>
                    </a:ext>
                  </a:extLst>
                </a:gridCol>
                <a:gridCol w="864278">
                  <a:extLst>
                    <a:ext uri="{9D8B030D-6E8A-4147-A177-3AD203B41FA5}">
                      <a16:colId xmlns:a16="http://schemas.microsoft.com/office/drawing/2014/main" val="3571988272"/>
                    </a:ext>
                  </a:extLst>
                </a:gridCol>
                <a:gridCol w="1152367">
                  <a:extLst>
                    <a:ext uri="{9D8B030D-6E8A-4147-A177-3AD203B41FA5}">
                      <a16:colId xmlns:a16="http://schemas.microsoft.com/office/drawing/2014/main" val="1584089954"/>
                    </a:ext>
                  </a:extLst>
                </a:gridCol>
                <a:gridCol w="1124930">
                  <a:extLst>
                    <a:ext uri="{9D8B030D-6E8A-4147-A177-3AD203B41FA5}">
                      <a16:colId xmlns:a16="http://schemas.microsoft.com/office/drawing/2014/main" val="1785345806"/>
                    </a:ext>
                  </a:extLst>
                </a:gridCol>
              </a:tblGrid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b="1" u="none" strike="noStrike">
                          <a:effectLst/>
                          <a:latin typeface="Century Gothic"/>
                        </a:rPr>
                        <a:t>District</a:t>
                      </a:r>
                      <a:r>
                        <a:rPr lang="en-US" sz="900" b="1">
                          <a:effectLst/>
                          <a:latin typeface="Century Gothic"/>
                        </a:rPr>
                        <a:t> </a:t>
                      </a:r>
                      <a:endParaRPr lang="en-US" sz="900" b="1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b="1" u="none" strike="noStrike">
                          <a:effectLst/>
                          <a:latin typeface="Century Gothic"/>
                        </a:rPr>
                        <a:t> Mean</a:t>
                      </a:r>
                      <a:r>
                        <a:rPr lang="en-US" sz="900" b="1">
                          <a:effectLst/>
                          <a:latin typeface="Century Gothic"/>
                        </a:rPr>
                        <a:t> </a:t>
                      </a:r>
                      <a:endParaRPr lang="en-US" sz="900" b="1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b="1" u="none" strike="noStrike">
                          <a:effectLst/>
                          <a:latin typeface="Century Gothic"/>
                        </a:rPr>
                        <a:t> Median</a:t>
                      </a:r>
                      <a:r>
                        <a:rPr lang="en-US" sz="900" b="1">
                          <a:effectLst/>
                          <a:latin typeface="Century Gothic"/>
                        </a:rPr>
                        <a:t> </a:t>
                      </a:r>
                      <a:endParaRPr lang="en-US" sz="900" b="1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b="1" u="none" strike="noStrike">
                          <a:effectLst/>
                          <a:latin typeface="Century Gothic"/>
                        </a:rPr>
                        <a:t>  N</a:t>
                      </a:r>
                      <a:r>
                        <a:rPr lang="en-US" sz="900" b="1">
                          <a:effectLst/>
                          <a:latin typeface="Century Gothic"/>
                        </a:rPr>
                        <a:t> </a:t>
                      </a:r>
                      <a:endParaRPr lang="en-US" sz="900" b="1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3591782276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Adaado  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1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0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13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537189851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Afgooye 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4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4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8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1635586445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Amadou 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0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0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4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3871121612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Baidoa  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1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0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17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1539159267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Bardere 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16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2360908021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Beledweyn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2935106010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Belet-hawa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4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4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18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3306425315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Bondhere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1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0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4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620286414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Borama/Quljed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3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3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7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2971268896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Burtinle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9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4279343124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Daynile 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3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5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614515031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Dhusamareb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1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0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20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3453157224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Elbarde 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3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3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21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74914277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Galdogob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841224276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Galkacyo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3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988090106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Hamarwayne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0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0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7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1960751096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Hodan   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3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3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3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987882765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Holwadag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5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3451599764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Hudur   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4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3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48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658553586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Kahda   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1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1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29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1866697174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Karaan  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7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3364232667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Kismayo 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1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1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5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4245927637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Lascaanod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0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0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1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1161801419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Luuq    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1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0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18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3031872831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Mataban 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3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3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4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2645943033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Wadajir 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3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5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605344688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Wajid   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4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4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28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697931193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Wanlaweyn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1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11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2415920921"/>
                  </a:ext>
                </a:extLst>
              </a:tr>
              <a:tr h="16998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Yaqshiid      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2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900" u="none" strike="noStrike">
                          <a:effectLst/>
                          <a:latin typeface="Century Gothic"/>
                        </a:rPr>
                        <a:t>3</a:t>
                      </a:r>
                      <a:r>
                        <a:rPr lang="en-US" sz="900">
                          <a:effectLst/>
                          <a:latin typeface="Century Gothic"/>
                        </a:rPr>
                        <a:t> </a:t>
                      </a:r>
                      <a:endParaRPr lang="en-US" sz="900" b="0" i="0">
                        <a:effectLst/>
                        <a:latin typeface="Century Gothic"/>
                      </a:endParaRPr>
                    </a:p>
                  </a:txBody>
                  <a:tcPr marL="36261" marR="36261" marT="18131" marB="18131"/>
                </a:tc>
                <a:extLst>
                  <a:ext uri="{0D108BD9-81ED-4DB2-BD59-A6C34878D82A}">
                    <a16:rowId xmlns:a16="http://schemas.microsoft.com/office/drawing/2014/main" val="163735504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80817" y="1028111"/>
            <a:ext cx="46669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Number of shocks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758BF4-D479-43A3-AE96-A7D26C1A84A4}"/>
              </a:ext>
            </a:extLst>
          </p:cNvPr>
          <p:cNvSpPr txBox="1"/>
          <p:nvPr/>
        </p:nvSpPr>
        <p:spPr>
          <a:xfrm>
            <a:off x="903027" y="1710519"/>
            <a:ext cx="5086065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entury Gothic"/>
                <a:cs typeface="Segoe UI"/>
              </a:rPr>
              <a:t>According to the EWEA dashboard, </a:t>
            </a:r>
            <a:r>
              <a:rPr lang="en-GB" sz="1600">
                <a:latin typeface="Century Gothic"/>
                <a:cs typeface="Segoe UI"/>
              </a:rPr>
              <a:t>Afgooye, </a:t>
            </a:r>
            <a:r>
              <a:rPr lang="en-GB" sz="1600">
                <a:latin typeface="Century Gothic"/>
              </a:rPr>
              <a:t>Belet-Hawa, Hudur and Wajid</a:t>
            </a:r>
            <a:r>
              <a:rPr lang="en-GB" sz="1600">
                <a:latin typeface="Century Gothic"/>
                <a:cs typeface="Segoe UI"/>
              </a:rPr>
              <a:t> districts</a:t>
            </a:r>
            <a:r>
              <a:rPr lang="en-US" sz="1600">
                <a:latin typeface="Century Gothic"/>
                <a:cs typeface="Segoe UI"/>
              </a:rPr>
              <a:t> were re-flagged 10 -12 months within the last year</a:t>
            </a:r>
            <a:endParaRPr lang="en-US" sz="160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15496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757772" y="153797"/>
            <a:ext cx="10070800" cy="6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-GB" sz="3200">
                <a:solidFill>
                  <a:srgbClr val="980000"/>
                </a:solidFill>
                <a:latin typeface="Century Gothic" panose="020B0502020202020204" pitchFamily="34" charset="0"/>
                <a:ea typeface="Calibri"/>
                <a:cs typeface="Calibri"/>
                <a:sym typeface="Calibri"/>
              </a:rPr>
              <a:t>Shocks</a:t>
            </a:r>
            <a:endParaRPr sz="3200">
              <a:solidFill>
                <a:srgbClr val="980000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0"/>
          <p:cNvSpPr txBox="1"/>
          <p:nvPr/>
        </p:nvSpPr>
        <p:spPr>
          <a:xfrm>
            <a:off x="757772" y="1128069"/>
            <a:ext cx="11315200" cy="6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r>
              <a:rPr lang="en-GB" b="1">
                <a:effectLst/>
                <a:latin typeface="Century Gothic" panose="020B0502020202020204" pitchFamily="34" charset="0"/>
              </a:rPr>
              <a:t>Failed or below average rain/drought was the most common shock experienced</a:t>
            </a:r>
            <a:endParaRPr b="1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1" name="Google Shape;13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00327" y="6061752"/>
            <a:ext cx="2414516" cy="654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32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6498" y="5794626"/>
            <a:ext cx="1011480" cy="99341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149395"/>
              </p:ext>
            </p:extLst>
          </p:nvPr>
        </p:nvGraphicFramePr>
        <p:xfrm>
          <a:off x="757772" y="3016363"/>
          <a:ext cx="4047217" cy="2206806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066270">
                  <a:extLst>
                    <a:ext uri="{9D8B030D-6E8A-4147-A177-3AD203B41FA5}">
                      <a16:colId xmlns:a16="http://schemas.microsoft.com/office/drawing/2014/main" val="674962287"/>
                    </a:ext>
                  </a:extLst>
                </a:gridCol>
                <a:gridCol w="980947">
                  <a:extLst>
                    <a:ext uri="{9D8B030D-6E8A-4147-A177-3AD203B41FA5}">
                      <a16:colId xmlns:a16="http://schemas.microsoft.com/office/drawing/2014/main" val="3662749555"/>
                    </a:ext>
                  </a:extLst>
                </a:gridCol>
              </a:tblGrid>
              <a:tr h="36780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Shocks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Count (%)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432492"/>
                  </a:ext>
                </a:extLst>
              </a:tr>
              <a:tr h="36780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>
                          <a:effectLst/>
                          <a:latin typeface="Century Gothic" panose="020B0502020202020204" pitchFamily="34" charset="0"/>
                        </a:rPr>
                        <a:t>Failed or below average rain/drought </a:t>
                      </a:r>
                      <a:endParaRPr lang="en-GB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136 (18%)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713302"/>
                  </a:ext>
                </a:extLst>
              </a:tr>
              <a:tr h="36780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Crop pests/locusts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99 (13%)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999465"/>
                  </a:ext>
                </a:extLst>
              </a:tr>
              <a:tr h="36780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Increasing food prices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101 (13%)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918334"/>
                  </a:ext>
                </a:extLst>
              </a:tr>
              <a:tr h="36780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Illness of household members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92 (12%)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349768"/>
                  </a:ext>
                </a:extLst>
              </a:tr>
              <a:tr h="36780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Unemployment/</a:t>
                      </a:r>
                      <a:r>
                        <a:rPr lang="en-US" sz="1100" baseline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lack of jobs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75 (10%)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40701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7772" y="2607070"/>
            <a:ext cx="4848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Five most commonly cited shocks</a:t>
            </a:r>
          </a:p>
        </p:txBody>
      </p:sp>
      <p:sp>
        <p:nvSpPr>
          <p:cNvPr id="6" name="Rectangle 5"/>
          <p:cNvSpPr/>
          <p:nvPr/>
        </p:nvSpPr>
        <p:spPr>
          <a:xfrm>
            <a:off x="966572" y="5223169"/>
            <a:ext cx="407005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>
                <a:latin typeface="Century Gothic" panose="020B0502020202020204" pitchFamily="34" charset="0"/>
              </a:rPr>
              <a:t>Source: </a:t>
            </a:r>
            <a:r>
              <a:rPr lang="en-GB" sz="1000" err="1">
                <a:latin typeface="Century Gothic" panose="020B0502020202020204" pitchFamily="34" charset="0"/>
              </a:rPr>
              <a:t>BRCiS</a:t>
            </a:r>
            <a:r>
              <a:rPr lang="en-GB" sz="100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784024"/>
              </p:ext>
            </p:extLst>
          </p:nvPr>
        </p:nvGraphicFramePr>
        <p:xfrm>
          <a:off x="6069609" y="2937350"/>
          <a:ext cx="5312493" cy="2206806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447869">
                  <a:extLst>
                    <a:ext uri="{9D8B030D-6E8A-4147-A177-3AD203B41FA5}">
                      <a16:colId xmlns:a16="http://schemas.microsoft.com/office/drawing/2014/main" val="3781486129"/>
                    </a:ext>
                  </a:extLst>
                </a:gridCol>
                <a:gridCol w="864624">
                  <a:extLst>
                    <a:ext uri="{9D8B030D-6E8A-4147-A177-3AD203B41FA5}">
                      <a16:colId xmlns:a16="http://schemas.microsoft.com/office/drawing/2014/main" val="568502248"/>
                    </a:ext>
                  </a:extLst>
                </a:gridCol>
              </a:tblGrid>
              <a:tr h="30254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 b="1">
                          <a:effectLst/>
                          <a:latin typeface="Century Gothic" panose="020B0502020202020204" pitchFamily="34" charset="0"/>
                        </a:rPr>
                        <a:t>Shocks</a:t>
                      </a:r>
                      <a:endParaRPr lang="en-GB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Count (%)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024762"/>
                  </a:ext>
                </a:extLst>
              </a:tr>
              <a:tr h="30254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>
                          <a:effectLst/>
                          <a:latin typeface="Century Gothic" panose="020B0502020202020204" pitchFamily="34" charset="0"/>
                        </a:rPr>
                        <a:t>Unavailability of agricultural livestock/</a:t>
                      </a:r>
                      <a:r>
                        <a:rPr lang="en-GB" sz="1100" baseline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100">
                          <a:effectLst/>
                          <a:latin typeface="Century Gothic" panose="020B0502020202020204" pitchFamily="34" charset="0"/>
                        </a:rPr>
                        <a:t>fishery inputs </a:t>
                      </a:r>
                      <a:endParaRPr lang="en-GB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7 (1%)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88415"/>
                  </a:ext>
                </a:extLst>
              </a:tr>
              <a:tr h="49831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>
                          <a:effectLst/>
                          <a:latin typeface="Century Gothic" panose="020B0502020202020204" pitchFamily="34" charset="0"/>
                        </a:rPr>
                        <a:t>Fire including bush fire, electricity shocks explosions of gas cylinders etc. </a:t>
                      </a:r>
                      <a:endParaRPr lang="en-GB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2 (0%)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408247"/>
                  </a:ext>
                </a:extLst>
              </a:tr>
              <a:tr h="30254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Heavy storm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1 (0%)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774596"/>
                  </a:ext>
                </a:extLst>
              </a:tr>
              <a:tr h="49831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>
                          <a:effectLst/>
                          <a:latin typeface="Century Gothic" panose="020B0502020202020204" pitchFamily="34" charset="0"/>
                        </a:rPr>
                        <a:t>Violence against household members including injuries and death</a:t>
                      </a:r>
                      <a:endParaRPr lang="en-GB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3 (0%)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198762"/>
                  </a:ext>
                </a:extLst>
              </a:tr>
              <a:tr h="30254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Weeds/ invasive species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1 (0%)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415456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278531" y="5166659"/>
            <a:ext cx="410357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>
                <a:latin typeface="Century Gothic" panose="020B0502020202020204" pitchFamily="34" charset="0"/>
              </a:rPr>
              <a:t>Source: </a:t>
            </a:r>
            <a:r>
              <a:rPr lang="en-GB" sz="1000" err="1">
                <a:latin typeface="Century Gothic" panose="020B0502020202020204" pitchFamily="34" charset="0"/>
              </a:rPr>
              <a:t>BRCiS</a:t>
            </a:r>
            <a:r>
              <a:rPr lang="en-GB" sz="100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16764" y="2502568"/>
            <a:ext cx="0" cy="29103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539419" y="2577119"/>
            <a:ext cx="31245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Five least commonly cited shocks</a:t>
            </a:r>
          </a:p>
        </p:txBody>
      </p:sp>
    </p:spTree>
    <p:extLst>
      <p:ext uri="{BB962C8B-B14F-4D97-AF65-F5344CB8AC3E}">
        <p14:creationId xmlns:p14="http://schemas.microsoft.com/office/powerpoint/2010/main" val="3380049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/>
          <p:nvPr/>
        </p:nvSpPr>
        <p:spPr>
          <a:xfrm>
            <a:off x="-1" y="1"/>
            <a:ext cx="12192000" cy="68580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lvl="0" algn="just"/>
            <a:endParaRPr lang="en-GB" sz="2000" dirty="0">
              <a:solidFill>
                <a:schemeClr val="lt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3838" y="102742"/>
            <a:ext cx="7376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3600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this deck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43838" y="1253447"/>
            <a:ext cx="119077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GB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This slide deck contains top-level findings from a phone survey with </a:t>
            </a:r>
            <a:r>
              <a:rPr lang="en-GB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~333 income generating activities participants </a:t>
            </a:r>
            <a:r>
              <a:rPr lang="en-GB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under the Building Resilient Communities in Somalia (</a:t>
            </a:r>
            <a:r>
              <a:rPr lang="en-GB" dirty="0" err="1">
                <a:solidFill>
                  <a:schemeClr val="lt1"/>
                </a:solidFill>
                <a:ea typeface="Calibri"/>
                <a:cs typeface="Calibri"/>
                <a:sym typeface="Calibri"/>
              </a:rPr>
              <a:t>BRCiS</a:t>
            </a:r>
            <a:r>
              <a:rPr lang="en-GB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) Consortium.</a:t>
            </a:r>
          </a:p>
          <a:p>
            <a:pPr lvl="0" algn="just"/>
            <a:endParaRPr lang="en-GB" dirty="0">
              <a:solidFill>
                <a:schemeClr val="lt1"/>
              </a:solidFill>
              <a:ea typeface="Calibri"/>
              <a:cs typeface="Calibri"/>
              <a:sym typeface="Calibri"/>
            </a:endParaRPr>
          </a:p>
          <a:p>
            <a:pPr lvl="0" algn="just"/>
            <a:endParaRPr lang="en-GB" dirty="0">
              <a:solidFill>
                <a:schemeClr val="lt1"/>
              </a:solidFill>
              <a:ea typeface="Calibri"/>
              <a:cs typeface="Calibri"/>
              <a:sym typeface="Calibri"/>
            </a:endParaRPr>
          </a:p>
          <a:p>
            <a:pPr lvl="0" algn="just"/>
            <a:r>
              <a:rPr lang="en-GB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This analysis </a:t>
            </a:r>
            <a:r>
              <a:rPr lang="en-GB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seeks to answer three main group of questions, alongside other aspects such as </a:t>
            </a:r>
            <a:r>
              <a:rPr lang="en-GB" dirty="0" smtClean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differences in the trainings administered and how this played out in the different livelihood groups.</a:t>
            </a:r>
          </a:p>
          <a:p>
            <a:pPr lvl="0" algn="just"/>
            <a:endParaRPr lang="en-GB" dirty="0" smtClean="0">
              <a:solidFill>
                <a:schemeClr val="lt1"/>
              </a:solidFill>
              <a:ea typeface="Calibri"/>
              <a:cs typeface="Calibri"/>
              <a:sym typeface="Calibri"/>
            </a:endParaRPr>
          </a:p>
          <a:p>
            <a:pPr marL="1257300" lvl="2" indent="-342900">
              <a:buFont typeface="+mj-lt"/>
              <a:buAutoNum type="arabicParenR"/>
            </a:pPr>
            <a:r>
              <a:rPr lang="en-GB" dirty="0" smtClean="0">
                <a:solidFill>
                  <a:schemeClr val="bg1"/>
                </a:solidFill>
              </a:rPr>
              <a:t>Impact of the IGA interventions on the source and amount of income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GB" dirty="0" smtClean="0">
                <a:solidFill>
                  <a:schemeClr val="bg1"/>
                </a:solidFill>
              </a:rPr>
              <a:t>Impact </a:t>
            </a:r>
            <a:r>
              <a:rPr lang="en-GB" dirty="0">
                <a:solidFill>
                  <a:schemeClr val="bg1"/>
                </a:solidFill>
              </a:rPr>
              <a:t>of the </a:t>
            </a:r>
            <a:r>
              <a:rPr lang="en-GB" dirty="0" smtClean="0">
                <a:solidFill>
                  <a:schemeClr val="bg1"/>
                </a:solidFill>
              </a:rPr>
              <a:t>IGA interventions </a:t>
            </a:r>
            <a:r>
              <a:rPr lang="en-GB" dirty="0">
                <a:solidFill>
                  <a:schemeClr val="bg1"/>
                </a:solidFill>
              </a:rPr>
              <a:t>on savings and </a:t>
            </a:r>
            <a:r>
              <a:rPr lang="en-GB" dirty="0" smtClean="0">
                <a:solidFill>
                  <a:schemeClr val="bg1"/>
                </a:solidFill>
              </a:rPr>
              <a:t>debt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GB" dirty="0" smtClean="0">
                <a:solidFill>
                  <a:schemeClr val="bg1"/>
                </a:solidFill>
              </a:rPr>
              <a:t>Status </a:t>
            </a:r>
            <a:r>
              <a:rPr lang="en-GB" dirty="0">
                <a:solidFill>
                  <a:schemeClr val="bg1"/>
                </a:solidFill>
              </a:rPr>
              <a:t>and running of the </a:t>
            </a:r>
            <a:r>
              <a:rPr lang="en-GB" dirty="0" smtClean="0">
                <a:solidFill>
                  <a:schemeClr val="bg1"/>
                </a:solidFill>
              </a:rPr>
              <a:t>businesses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862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757772" y="1397"/>
            <a:ext cx="10070800" cy="6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-GB" sz="3200">
                <a:solidFill>
                  <a:srgbClr val="980000"/>
                </a:solidFill>
                <a:latin typeface="Century Gothic"/>
                <a:ea typeface="Calibri"/>
                <a:cs typeface="Calibri"/>
                <a:sym typeface="Calibri"/>
              </a:rPr>
              <a:t>Shocks and state of business</a:t>
            </a:r>
            <a:endParaRPr sz="3200">
              <a:solidFill>
                <a:srgbClr val="980000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DC53033-3D26-458F-8EBB-618E83B0F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906633"/>
              </p:ext>
            </p:extLst>
          </p:nvPr>
        </p:nvGraphicFramePr>
        <p:xfrm>
          <a:off x="5579134" y="1973675"/>
          <a:ext cx="5933737" cy="46953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11940">
                  <a:extLst>
                    <a:ext uri="{9D8B030D-6E8A-4147-A177-3AD203B41FA5}">
                      <a16:colId xmlns:a16="http://schemas.microsoft.com/office/drawing/2014/main" val="17752"/>
                    </a:ext>
                  </a:extLst>
                </a:gridCol>
                <a:gridCol w="1330653">
                  <a:extLst>
                    <a:ext uri="{9D8B030D-6E8A-4147-A177-3AD203B41FA5}">
                      <a16:colId xmlns:a16="http://schemas.microsoft.com/office/drawing/2014/main" val="2558957055"/>
                    </a:ext>
                  </a:extLst>
                </a:gridCol>
                <a:gridCol w="1191144">
                  <a:extLst>
                    <a:ext uri="{9D8B030D-6E8A-4147-A177-3AD203B41FA5}">
                      <a16:colId xmlns:a16="http://schemas.microsoft.com/office/drawing/2014/main" val="3777915487"/>
                    </a:ext>
                  </a:extLst>
                </a:gridCol>
              </a:tblGrid>
              <a:tr h="843498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effectLst/>
                          <a:latin typeface="12"/>
                        </a:rPr>
                        <a:t>Shocks                                          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b="1" u="none" strike="noStrike" noProof="0">
                          <a:effectLst/>
                          <a:latin typeface="12"/>
                        </a:rPr>
                        <a:t>Is the business still running? (</a:t>
                      </a:r>
                      <a:r>
                        <a:rPr lang="en-US" sz="1400" b="1">
                          <a:effectLst/>
                          <a:latin typeface="12"/>
                        </a:rPr>
                        <a:t>No)      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b="1" u="none" strike="noStrike" noProof="0">
                          <a:effectLst/>
                          <a:latin typeface="12"/>
                        </a:rPr>
                        <a:t>Is the business still running? (</a:t>
                      </a:r>
                      <a:r>
                        <a:rPr lang="en-US" sz="1400" b="1">
                          <a:effectLst/>
                          <a:latin typeface="12"/>
                        </a:rPr>
                        <a:t>Yes)      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3020243"/>
                  </a:ext>
                </a:extLst>
              </a:tr>
              <a:tr h="265252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effectLst/>
                          <a:latin typeface="Century Gothic"/>
                        </a:rPr>
                        <a:t>Failed or below average rain drought          </a:t>
                      </a: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44 (20%) </a:t>
                      </a: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671 (17%)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15118300"/>
                  </a:ext>
                </a:extLst>
              </a:tr>
              <a:tr h="252914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effectLst/>
                          <a:latin typeface="Century Gothic"/>
                        </a:rPr>
                        <a:t>Crop pests  locusts                      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19 (9%)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520 (13%)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6232168"/>
                  </a:ext>
                </a:extLst>
              </a:tr>
              <a:tr h="181488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effectLst/>
                          <a:latin typeface="Century Gothic"/>
                        </a:rPr>
                        <a:t>Unemployment lack of jobs                        </a:t>
                      </a: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33 (15%) </a:t>
                      </a: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332 (8%) 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52822979"/>
                  </a:ext>
                </a:extLst>
              </a:tr>
              <a:tr h="265252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effectLst/>
                          <a:latin typeface="Century Gothic"/>
                        </a:rPr>
                        <a:t>Increasing food prices                 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15 (7%)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593 (15%)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14245625"/>
                  </a:ext>
                </a:extLst>
              </a:tr>
              <a:tr h="293172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effectLst/>
                          <a:latin typeface="Century Gothic"/>
                        </a:rPr>
                        <a:t>Illness of household members               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11 (5%)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548 (14%)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94839727"/>
                  </a:ext>
                </a:extLst>
              </a:tr>
              <a:tr h="181488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effectLst/>
                          <a:latin typeface="Century Gothic"/>
                        </a:rPr>
                        <a:t>Depletion  of pasture               </a:t>
                      </a: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25 (12%) </a:t>
                      </a: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161 (4%) 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4842436"/>
                  </a:ext>
                </a:extLst>
              </a:tr>
              <a:tr h="181488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effectLst/>
                          <a:latin typeface="Century Gothic"/>
                        </a:rPr>
                        <a:t>Crop disease                            </a:t>
                      </a: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23 (11%) </a:t>
                      </a: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281 (7%) 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13409077"/>
                  </a:ext>
                </a:extLst>
              </a:tr>
              <a:tr h="181488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effectLst/>
                          <a:latin typeface="Century Gothic"/>
                        </a:rPr>
                        <a:t>Malnutrition hunger                    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16 (7%)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150 (4%) 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6307843"/>
                  </a:ext>
                </a:extLst>
              </a:tr>
              <a:tr h="662749"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  <a:latin typeface="Century Gothic"/>
                        </a:rPr>
                        <a:t>Human disease outbreak  for example cholera  measles  malaria or any other type                                                                                                          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5 (2%)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183 (5%) 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0748290"/>
                  </a:ext>
                </a:extLst>
              </a:tr>
              <a:tr h="181488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effectLst/>
                          <a:latin typeface="Century Gothic"/>
                        </a:rPr>
                        <a:t>Excessive rains flooding                     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9 (4%)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53 (1%)  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85905782"/>
                  </a:ext>
                </a:extLst>
              </a:tr>
              <a:tr h="497062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effectLst/>
                          <a:latin typeface="Century Gothic"/>
                        </a:rPr>
                        <a:t>Livestock disease /death                                                                                                             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8 (4%)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65 (2%)  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04209484"/>
                  </a:ext>
                </a:extLst>
              </a:tr>
              <a:tr h="181488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effectLst/>
                          <a:latin typeface="Century Gothic"/>
                        </a:rPr>
                        <a:t>Separation divorce of/ spouses   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4 (2%)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44 (1%)  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0477946"/>
                  </a:ext>
                </a:extLst>
              </a:tr>
              <a:tr h="497062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effectLst/>
                          <a:latin typeface="Century Gothic"/>
                        </a:rPr>
                        <a:t>Unavailability of agricultural  livestock fishery inputs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5 (2%)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 Gothic"/>
                        </a:rPr>
                        <a:t>19 (0%)  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71052125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279A2C5-BACB-413F-BA29-3EB3D489A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932270"/>
              </p:ext>
            </p:extLst>
          </p:nvPr>
        </p:nvGraphicFramePr>
        <p:xfrm>
          <a:off x="840561" y="2337791"/>
          <a:ext cx="4379446" cy="28815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9584">
                  <a:extLst>
                    <a:ext uri="{9D8B030D-6E8A-4147-A177-3AD203B41FA5}">
                      <a16:colId xmlns:a16="http://schemas.microsoft.com/office/drawing/2014/main" val="2704426983"/>
                    </a:ext>
                  </a:extLst>
                </a:gridCol>
                <a:gridCol w="1736140">
                  <a:extLst>
                    <a:ext uri="{9D8B030D-6E8A-4147-A177-3AD203B41FA5}">
                      <a16:colId xmlns:a16="http://schemas.microsoft.com/office/drawing/2014/main" val="3884171716"/>
                    </a:ext>
                  </a:extLst>
                </a:gridCol>
                <a:gridCol w="1573722">
                  <a:extLst>
                    <a:ext uri="{9D8B030D-6E8A-4147-A177-3AD203B41FA5}">
                      <a16:colId xmlns:a16="http://schemas.microsoft.com/office/drawing/2014/main" val="1416367523"/>
                    </a:ext>
                  </a:extLst>
                </a:gridCol>
              </a:tblGrid>
              <a:tr h="443316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Century Gothic"/>
                        </a:rPr>
                        <a:t> Number of shocks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Century Gothic"/>
                        </a:rPr>
                        <a:t>Is the business still running? (Yes)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Century Gothic"/>
                        </a:rPr>
                        <a:t>Is the business still running? (No)         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536439"/>
                  </a:ext>
                </a:extLst>
              </a:tr>
              <a:tr h="243824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Century Gothic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530 (37.7%)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3 (9.7%)   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2948326"/>
                  </a:ext>
                </a:extLst>
              </a:tr>
              <a:tr h="243824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248 (17.6%)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11 (35.5%) 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6013113"/>
                  </a:ext>
                </a:extLst>
              </a:tr>
              <a:tr h="243824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Century Gothic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171 (12.2%)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         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352673"/>
                  </a:ext>
                </a:extLst>
              </a:tr>
              <a:tr h="243824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Century Gothic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164 (11.7%)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3 (9.7%)   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870508"/>
                  </a:ext>
                </a:extLst>
              </a:tr>
              <a:tr h="243824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Century Gothic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142 (10.1%)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 Gothic"/>
                        </a:rPr>
                        <a:t>5 (16.1%)  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382168"/>
                  </a:ext>
                </a:extLst>
              </a:tr>
              <a:tr h="243824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Century Gothic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49 (3.5%)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      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1580829"/>
                  </a:ext>
                </a:extLst>
              </a:tr>
              <a:tr h="243824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Century Gothic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52 (3.7%)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4 (12.9%)  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4721962"/>
                  </a:ext>
                </a:extLst>
              </a:tr>
              <a:tr h="243824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Century Gothic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32 (2.3%)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       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1904456"/>
                  </a:ext>
                </a:extLst>
              </a:tr>
              <a:tr h="243824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Century Gothic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13 (0.9%)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 Gothic"/>
                        </a:rPr>
                        <a:t>5 (16.1%)  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058444"/>
                  </a:ext>
                </a:extLst>
              </a:tr>
              <a:tr h="243824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Century Gothic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Century Gothic"/>
                        </a:rPr>
                        <a:t>5 (0.4%)  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 Gothic"/>
                        </a:rPr>
                        <a:t>     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969724"/>
                  </a:ext>
                </a:extLst>
              </a:tr>
            </a:tbl>
          </a:graphicData>
        </a:graphic>
      </p:graphicFrame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354B293-7C65-41F0-BB2F-37342CED3FE5}"/>
              </a:ext>
            </a:extLst>
          </p:cNvPr>
          <p:cNvCxnSpPr/>
          <p:nvPr/>
        </p:nvCxnSpPr>
        <p:spPr>
          <a:xfrm flipH="1">
            <a:off x="5369170" y="1951891"/>
            <a:ext cx="23445" cy="4747846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81316C8-D638-43E4-BEB7-5910626C68C6}"/>
              </a:ext>
            </a:extLst>
          </p:cNvPr>
          <p:cNvSpPr txBox="1"/>
          <p:nvPr/>
        </p:nvSpPr>
        <p:spPr>
          <a:xfrm>
            <a:off x="5793847" y="1781054"/>
            <a:ext cx="27432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latin typeface="Century Gothic"/>
              </a:rPr>
              <a:t>Type of shocks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1D7D955-315D-46A1-A5D0-9C0D1E4E06B3}"/>
              </a:ext>
            </a:extLst>
          </p:cNvPr>
          <p:cNvSpPr txBox="1"/>
          <p:nvPr/>
        </p:nvSpPr>
        <p:spPr>
          <a:xfrm>
            <a:off x="953964" y="1856641"/>
            <a:ext cx="27432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latin typeface="Century Gothic"/>
              </a:rPr>
              <a:t>Number of shocks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BA44D9B-6564-4F8F-9269-45407DC8ABFE}"/>
              </a:ext>
            </a:extLst>
          </p:cNvPr>
          <p:cNvSpPr txBox="1"/>
          <p:nvPr/>
        </p:nvSpPr>
        <p:spPr>
          <a:xfrm>
            <a:off x="756871" y="709979"/>
            <a:ext cx="1079695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entury Gothic"/>
              </a:rPr>
              <a:t>There was no clear difference in the number and type of shocks experienced by beneficiaries whose business were running and those whose business were not running.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145526F-1B76-4341-87EE-A319B3A4C36E}"/>
              </a:ext>
            </a:extLst>
          </p:cNvPr>
          <p:cNvSpPr/>
          <p:nvPr/>
        </p:nvSpPr>
        <p:spPr>
          <a:xfrm>
            <a:off x="1376880" y="5223169"/>
            <a:ext cx="407005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>
                <a:latin typeface="Century Gothic" panose="020B0502020202020204" pitchFamily="34" charset="0"/>
              </a:rPr>
              <a:t>Source: </a:t>
            </a:r>
            <a:r>
              <a:rPr lang="en-GB" sz="1000" err="1">
                <a:latin typeface="Century Gothic" panose="020B0502020202020204" pitchFamily="34" charset="0"/>
              </a:rPr>
              <a:t>BRCiS</a:t>
            </a:r>
            <a:r>
              <a:rPr lang="en-GB" sz="100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3E62FBB-4ED8-439A-B566-5622C88EAD75}"/>
              </a:ext>
            </a:extLst>
          </p:cNvPr>
          <p:cNvSpPr/>
          <p:nvPr/>
        </p:nvSpPr>
        <p:spPr>
          <a:xfrm>
            <a:off x="7295809" y="6639562"/>
            <a:ext cx="407005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>
                <a:latin typeface="Century Gothic" panose="020B0502020202020204" pitchFamily="34" charset="0"/>
              </a:rPr>
              <a:t>Source: </a:t>
            </a:r>
            <a:r>
              <a:rPr lang="en-GB" sz="1000" err="1">
                <a:latin typeface="Century Gothic" panose="020B0502020202020204" pitchFamily="34" charset="0"/>
              </a:rPr>
              <a:t>BRCiS</a:t>
            </a:r>
            <a:r>
              <a:rPr lang="en-GB" sz="100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</p:spTree>
    <p:extLst>
      <p:ext uri="{BB962C8B-B14F-4D97-AF65-F5344CB8AC3E}">
        <p14:creationId xmlns:p14="http://schemas.microsoft.com/office/powerpoint/2010/main" val="3577769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757772" y="153797"/>
            <a:ext cx="10070800" cy="6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-GB" sz="3200">
                <a:solidFill>
                  <a:srgbClr val="980000"/>
                </a:solidFill>
                <a:latin typeface="Century Gothic" panose="020B0502020202020204" pitchFamily="34" charset="0"/>
                <a:ea typeface="Calibri"/>
                <a:cs typeface="Calibri"/>
                <a:sym typeface="Calibri"/>
              </a:rPr>
              <a:t>Household well-being</a:t>
            </a:r>
            <a:endParaRPr sz="3200">
              <a:solidFill>
                <a:srgbClr val="980000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0"/>
          <p:cNvSpPr txBox="1"/>
          <p:nvPr/>
        </p:nvSpPr>
        <p:spPr>
          <a:xfrm>
            <a:off x="786513" y="802204"/>
            <a:ext cx="11315200" cy="6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1" name="Google Shape;13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39813" y="6311675"/>
            <a:ext cx="2168712" cy="546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32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3618" y="6049695"/>
            <a:ext cx="917174" cy="80830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636767"/>
              </p:ext>
            </p:extLst>
          </p:nvPr>
        </p:nvGraphicFramePr>
        <p:xfrm>
          <a:off x="757772" y="3493791"/>
          <a:ext cx="4995756" cy="1973431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416510">
                  <a:extLst>
                    <a:ext uri="{9D8B030D-6E8A-4147-A177-3AD203B41FA5}">
                      <a16:colId xmlns:a16="http://schemas.microsoft.com/office/drawing/2014/main" val="4226457032"/>
                    </a:ext>
                  </a:extLst>
                </a:gridCol>
                <a:gridCol w="788136">
                  <a:extLst>
                    <a:ext uri="{9D8B030D-6E8A-4147-A177-3AD203B41FA5}">
                      <a16:colId xmlns:a16="http://schemas.microsoft.com/office/drawing/2014/main" val="1093608082"/>
                    </a:ext>
                  </a:extLst>
                </a:gridCol>
                <a:gridCol w="791110">
                  <a:extLst>
                    <a:ext uri="{9D8B030D-6E8A-4147-A177-3AD203B41FA5}">
                      <a16:colId xmlns:a16="http://schemas.microsoft.com/office/drawing/2014/main" val="4127813777"/>
                    </a:ext>
                  </a:extLst>
                </a:gridCol>
              </a:tblGrid>
              <a:tr h="26655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/>
                        </a:rPr>
                        <a:t>  </a:t>
                      </a:r>
                      <a:endParaRPr lang="en-US" sz="1100" b="1" i="0">
                        <a:effectLst/>
                        <a:latin typeface="Century Gothic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 b="1" dirty="0">
                          <a:effectLst/>
                          <a:latin typeface="Century Gothic"/>
                        </a:rPr>
                        <a:t>Midline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dirty="0">
                          <a:effectLst/>
                          <a:latin typeface="Century Gothic"/>
                        </a:rPr>
                        <a:t>IGA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41131667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>
                          <a:effectLst/>
                          <a:latin typeface="Century Gothic"/>
                        </a:rPr>
                        <a:t>We are doing quite/really well and can meet most/all of our needs </a:t>
                      </a:r>
                      <a:endParaRPr lang="en-GB" sz="1100" b="0" i="0">
                        <a:effectLst/>
                        <a:latin typeface="Century Gothic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 dirty="0">
                          <a:effectLst/>
                          <a:latin typeface="Century Gothic"/>
                        </a:rPr>
                        <a:t>36.96%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/>
                        </a:rPr>
                        <a:t>49%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16076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>
                          <a:effectLst/>
                          <a:latin typeface="Century Gothic"/>
                        </a:rPr>
                        <a:t>We are struggling quite a bit/a lot, and I am worried/don’t think we will meet our needs in future </a:t>
                      </a:r>
                      <a:endParaRPr lang="en-GB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>
                          <a:effectLst/>
                          <a:latin typeface="Century Gothic"/>
                        </a:rPr>
                        <a:t>55.18%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/>
                        </a:rPr>
                        <a:t>39%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8652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>
                          <a:effectLst/>
                          <a:latin typeface="Century Gothic" panose="020B0502020202020204" pitchFamily="34" charset="0"/>
                        </a:rPr>
                        <a:t>We currently cannot meet our basic needs for survival </a:t>
                      </a:r>
                      <a:endParaRPr lang="en-GB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>
                          <a:effectLst/>
                          <a:latin typeface="Century Gothic"/>
                        </a:rPr>
                        <a:t>7.44%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/>
                        </a:rPr>
                        <a:t>11%</a:t>
                      </a:r>
                      <a:endParaRPr lang="en-US" sz="1100" b="0" i="0" dirty="0">
                        <a:effectLst/>
                        <a:latin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47493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7772" y="2936028"/>
            <a:ext cx="43151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 In the past month, how would you rate your family’s overall wellbeing? </a:t>
            </a:r>
            <a:endParaRPr lang="en-GB" sz="1400"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172600"/>
              </p:ext>
            </p:extLst>
          </p:nvPr>
        </p:nvGraphicFramePr>
        <p:xfrm>
          <a:off x="6604307" y="3493791"/>
          <a:ext cx="4765601" cy="2011161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217493">
                  <a:extLst>
                    <a:ext uri="{9D8B030D-6E8A-4147-A177-3AD203B41FA5}">
                      <a16:colId xmlns:a16="http://schemas.microsoft.com/office/drawing/2014/main" val="4147173151"/>
                    </a:ext>
                  </a:extLst>
                </a:gridCol>
                <a:gridCol w="774054">
                  <a:extLst>
                    <a:ext uri="{9D8B030D-6E8A-4147-A177-3AD203B41FA5}">
                      <a16:colId xmlns:a16="http://schemas.microsoft.com/office/drawing/2014/main" val="3037308106"/>
                    </a:ext>
                  </a:extLst>
                </a:gridCol>
                <a:gridCol w="774054">
                  <a:extLst>
                    <a:ext uri="{9D8B030D-6E8A-4147-A177-3AD203B41FA5}">
                      <a16:colId xmlns:a16="http://schemas.microsoft.com/office/drawing/2014/main" val="2479007621"/>
                    </a:ext>
                  </a:extLst>
                </a:gridCol>
              </a:tblGrid>
              <a:tr h="28709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 dirty="0">
                          <a:effectLst/>
                          <a:latin typeface="Century Gothic"/>
                        </a:rPr>
                        <a:t>  </a:t>
                      </a:r>
                      <a:endParaRPr lang="en-US" sz="1100" b="1" i="0" dirty="0">
                        <a:effectLst/>
                        <a:latin typeface="Century Gothic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 b="1">
                          <a:effectLst/>
                          <a:latin typeface="Century Gothic"/>
                        </a:rPr>
                        <a:t>Midline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/>
                        </a:rPr>
                        <a:t>IGA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616367649"/>
                  </a:ext>
                </a:extLst>
              </a:tr>
              <a:tr h="528693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>
                          <a:effectLst/>
                          <a:latin typeface="Century Gothic" panose="020B0502020202020204" pitchFamily="34" charset="0"/>
                        </a:rPr>
                        <a:t>Will be able to recover to same level/ be better than  before </a:t>
                      </a:r>
                      <a:endParaRPr lang="en-GB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>
                          <a:effectLst/>
                          <a:latin typeface="Century Gothic"/>
                        </a:rPr>
                        <a:t>29.5%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/>
                        </a:rPr>
                        <a:t>52%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324138"/>
                  </a:ext>
                </a:extLst>
              </a:tr>
              <a:tr h="528693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>
                          <a:effectLst/>
                          <a:latin typeface="Century Gothic" panose="020B0502020202020204" pitchFamily="34" charset="0"/>
                        </a:rPr>
                        <a:t>Will be able to recover somewhat, but will be worse off than before </a:t>
                      </a:r>
                      <a:endParaRPr lang="en-GB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>
                          <a:effectLst/>
                          <a:latin typeface="Century Gothic"/>
                        </a:rPr>
                        <a:t>36.26%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/>
                        </a:rPr>
                        <a:t>23%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317609"/>
                  </a:ext>
                </a:extLst>
              </a:tr>
              <a:tr h="333338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>
                          <a:effectLst/>
                          <a:latin typeface="Century Gothic" panose="020B0502020202020204" pitchFamily="34" charset="0"/>
                        </a:rPr>
                        <a:t>Will not be able to recover at all </a:t>
                      </a:r>
                      <a:endParaRPr lang="en-GB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>
                          <a:effectLst/>
                          <a:latin typeface="Century Gothic"/>
                        </a:rPr>
                        <a:t>21.72%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/>
                        </a:rPr>
                        <a:t>9% </a:t>
                      </a:r>
                      <a:endParaRPr lang="en-US" sz="1100" b="0" i="0">
                        <a:effectLst/>
                        <a:latin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117044"/>
                  </a:ext>
                </a:extLst>
              </a:tr>
              <a:tr h="333338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Do not know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>
                          <a:effectLst/>
                          <a:latin typeface="Century Gothic"/>
                        </a:rPr>
                        <a:t>8.36%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/>
                        </a:rPr>
                        <a:t>16% </a:t>
                      </a:r>
                      <a:endParaRPr lang="en-US" sz="1100" b="0" i="0" dirty="0">
                        <a:effectLst/>
                        <a:latin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662491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513721" y="2984263"/>
            <a:ext cx="4868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How well do you consider that your household will be able to recover from shocks in the future? </a:t>
            </a:r>
            <a:endParaRPr lang="en-GB" sz="1400"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3515" y="5467222"/>
            <a:ext cx="41131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5" name="Rectangle 4"/>
          <p:cNvSpPr/>
          <p:nvPr/>
        </p:nvSpPr>
        <p:spPr>
          <a:xfrm>
            <a:off x="7485737" y="5551191"/>
            <a:ext cx="40772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>
                <a:latin typeface="Century Gothic" panose="020B0502020202020204" pitchFamily="34" charset="0"/>
              </a:rPr>
              <a:t>Source: </a:t>
            </a:r>
            <a:r>
              <a:rPr lang="en-GB" sz="1000" err="1">
                <a:latin typeface="Century Gothic" panose="020B0502020202020204" pitchFamily="34" charset="0"/>
              </a:rPr>
              <a:t>BRCiS</a:t>
            </a:r>
            <a:r>
              <a:rPr lang="en-GB" sz="100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6266047" y="2859597"/>
            <a:ext cx="21309" cy="29378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7772" y="866783"/>
            <a:ext cx="1122189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entury Gothic"/>
              </a:rPr>
              <a:t>Half of the beneficiaries </a:t>
            </a:r>
            <a:r>
              <a:rPr lang="en-GB" b="1" dirty="0">
                <a:latin typeface="Century Gothic"/>
              </a:rPr>
              <a:t>were able to meet their needs and they think  they will be able to recover from shocks in future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7772" y="1786355"/>
            <a:ext cx="103019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>
                <a:latin typeface="Century Gothic" panose="020B0502020202020204" pitchFamily="34" charset="0"/>
              </a:rPr>
              <a:t>49% of the beneficiaries were able to meet their household needs.</a:t>
            </a:r>
          </a:p>
          <a:p>
            <a:endParaRPr lang="en-GB" sz="1400">
              <a:latin typeface="Century Gothic" panose="020B0502020202020204" pitchFamily="34" charset="0"/>
            </a:endParaRPr>
          </a:p>
          <a:p>
            <a:r>
              <a:rPr lang="en-GB" sz="1400">
                <a:latin typeface="Century Gothic" panose="020B0502020202020204" pitchFamily="34" charset="0"/>
              </a:rPr>
              <a:t>52% of the beneficiaries will be able to recover from shocks in the future.</a:t>
            </a:r>
          </a:p>
        </p:txBody>
      </p:sp>
    </p:spTree>
    <p:extLst>
      <p:ext uri="{BB962C8B-B14F-4D97-AF65-F5344CB8AC3E}">
        <p14:creationId xmlns:p14="http://schemas.microsoft.com/office/powerpoint/2010/main" val="1081286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757772" y="153797"/>
            <a:ext cx="10070800" cy="6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-GB" sz="3200">
                <a:solidFill>
                  <a:srgbClr val="980000"/>
                </a:solidFill>
                <a:latin typeface="Century Gothic" panose="020B0502020202020204" pitchFamily="34" charset="0"/>
                <a:ea typeface="Calibri"/>
                <a:cs typeface="Calibri"/>
                <a:sym typeface="Calibri"/>
              </a:rPr>
              <a:t>Household well-being</a:t>
            </a:r>
            <a:endParaRPr sz="3200">
              <a:solidFill>
                <a:srgbClr val="980000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0"/>
          <p:cNvSpPr txBox="1"/>
          <p:nvPr/>
        </p:nvSpPr>
        <p:spPr>
          <a:xfrm>
            <a:off x="786513" y="802204"/>
            <a:ext cx="11315200" cy="6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7772" y="4128995"/>
            <a:ext cx="36357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5424755" y="1420113"/>
            <a:ext cx="41097" cy="5257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7772" y="866783"/>
            <a:ext cx="10612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latin typeface="Century Gothic" panose="020B0502020202020204" pitchFamily="34" charset="0"/>
              </a:rPr>
              <a:t>Over two thirds of the beneficiaries have confidence in their support networks to help them recover from future shocks.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320846"/>
              </p:ext>
            </p:extLst>
          </p:nvPr>
        </p:nvGraphicFramePr>
        <p:xfrm>
          <a:off x="786513" y="3059024"/>
          <a:ext cx="3607016" cy="103632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493085">
                  <a:extLst>
                    <a:ext uri="{9D8B030D-6E8A-4147-A177-3AD203B41FA5}">
                      <a16:colId xmlns:a16="http://schemas.microsoft.com/office/drawing/2014/main" val="1706891827"/>
                    </a:ext>
                  </a:extLst>
                </a:gridCol>
                <a:gridCol w="1113931">
                  <a:extLst>
                    <a:ext uri="{9D8B030D-6E8A-4147-A177-3AD203B41FA5}">
                      <a16:colId xmlns:a16="http://schemas.microsoft.com/office/drawing/2014/main" val="9631418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Count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220661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Quite/ Fairly/Very confident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242 (72%)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258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Not very confident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54 (16%)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0772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Not at all confident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42 (12%)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82182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7772" y="2502153"/>
            <a:ext cx="4212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How confident are you that you support networks could help you to recover? </a:t>
            </a:r>
            <a:endParaRPr lang="en-GB" sz="1400"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74227"/>
              </p:ext>
            </p:extLst>
          </p:nvPr>
        </p:nvGraphicFramePr>
        <p:xfrm>
          <a:off x="5861301" y="2065881"/>
          <a:ext cx="5601645" cy="45458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51850">
                  <a:extLst>
                    <a:ext uri="{9D8B030D-6E8A-4147-A177-3AD203B41FA5}">
                      <a16:colId xmlns:a16="http://schemas.microsoft.com/office/drawing/2014/main" val="1352005737"/>
                    </a:ext>
                  </a:extLst>
                </a:gridCol>
                <a:gridCol w="2486346">
                  <a:extLst>
                    <a:ext uri="{9D8B030D-6E8A-4147-A177-3AD203B41FA5}">
                      <a16:colId xmlns:a16="http://schemas.microsoft.com/office/drawing/2014/main" val="2264016688"/>
                    </a:ext>
                  </a:extLst>
                </a:gridCol>
                <a:gridCol w="1363449">
                  <a:extLst>
                    <a:ext uri="{9D8B030D-6E8A-4147-A177-3AD203B41FA5}">
                      <a16:colId xmlns:a16="http://schemas.microsoft.com/office/drawing/2014/main" val="1981985557"/>
                    </a:ext>
                  </a:extLst>
                </a:gridCol>
              </a:tblGrid>
              <a:tr h="27410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Member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 anchor="b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 anchor="b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Count (%)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 anchor="b"/>
                </a:tc>
                <a:extLst>
                  <a:ext uri="{0D108BD9-81ED-4DB2-BD59-A6C34878D82A}">
                    <a16:rowId xmlns:a16="http://schemas.microsoft.com/office/drawing/2014/main" val="2715326751"/>
                  </a:ext>
                </a:extLst>
              </a:tr>
              <a:tr h="274100">
                <a:tc rowSpan="3">
                  <a:txBody>
                    <a:bodyPr/>
                    <a:lstStyle/>
                    <a:p>
                      <a:pPr algn="ctr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AAH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Quite/ Fairly/Very confident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89 (71%)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700736"/>
                  </a:ext>
                </a:extLst>
              </a:tr>
              <a:tr h="2741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Not very confident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36 (29%)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extLst>
                  <a:ext uri="{0D108BD9-81ED-4DB2-BD59-A6C34878D82A}">
                    <a16:rowId xmlns:a16="http://schemas.microsoft.com/office/drawing/2014/main" val="3379941160"/>
                  </a:ext>
                </a:extLst>
              </a:tr>
              <a:tr h="2741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Not at all confident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1 (1%)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extLst>
                  <a:ext uri="{0D108BD9-81ED-4DB2-BD59-A6C34878D82A}">
                    <a16:rowId xmlns:a16="http://schemas.microsoft.com/office/drawing/2014/main" val="60933739"/>
                  </a:ext>
                </a:extLst>
              </a:tr>
              <a:tr h="274100">
                <a:tc rowSpan="2">
                  <a:txBody>
                    <a:bodyPr/>
                    <a:lstStyle/>
                    <a:p>
                      <a:pPr algn="ctr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CESVI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Not at all confident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2 (67%)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3821490"/>
                  </a:ext>
                </a:extLst>
              </a:tr>
              <a:tr h="2741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Quite/ Fairly/Very confident </a:t>
                      </a:r>
                      <a:endParaRPr lang="en-US" sz="1100" b="0" i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 (33%) </a:t>
                      </a:r>
                      <a:endParaRPr lang="en-US" sz="1100" b="0" i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703035"/>
                  </a:ext>
                </a:extLst>
              </a:tr>
              <a:tr h="274100">
                <a:tc rowSpan="3">
                  <a:txBody>
                    <a:bodyPr/>
                    <a:lstStyle/>
                    <a:p>
                      <a:pPr algn="ctr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CWW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Quite/ Fairly/Very confident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58 (73%)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646525"/>
                  </a:ext>
                </a:extLst>
              </a:tr>
              <a:tr h="2741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Not at all confident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15 (19%)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extLst>
                  <a:ext uri="{0D108BD9-81ED-4DB2-BD59-A6C34878D82A}">
                    <a16:rowId xmlns:a16="http://schemas.microsoft.com/office/drawing/2014/main" val="4287706036"/>
                  </a:ext>
                </a:extLst>
              </a:tr>
              <a:tr h="17131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Not very confident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6 (8%)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extLst>
                  <a:ext uri="{0D108BD9-81ED-4DB2-BD59-A6C34878D82A}">
                    <a16:rowId xmlns:a16="http://schemas.microsoft.com/office/drawing/2014/main" val="3476735681"/>
                  </a:ext>
                </a:extLst>
              </a:tr>
              <a:tr h="274100">
                <a:tc rowSpan="3">
                  <a:txBody>
                    <a:bodyPr/>
                    <a:lstStyle/>
                    <a:p>
                      <a:pPr algn="ctr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IRC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Quite/ Fairly/Very confident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23 (77%)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479047"/>
                  </a:ext>
                </a:extLst>
              </a:tr>
              <a:tr h="2741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Not very confident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5 (17%)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extLst>
                  <a:ext uri="{0D108BD9-81ED-4DB2-BD59-A6C34878D82A}">
                    <a16:rowId xmlns:a16="http://schemas.microsoft.com/office/drawing/2014/main" val="2026963656"/>
                  </a:ext>
                </a:extLst>
              </a:tr>
              <a:tr h="2741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Not at all confident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2 (7%)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extLst>
                  <a:ext uri="{0D108BD9-81ED-4DB2-BD59-A6C34878D82A}">
                    <a16:rowId xmlns:a16="http://schemas.microsoft.com/office/drawing/2014/main" val="3611205477"/>
                  </a:ext>
                </a:extLst>
              </a:tr>
              <a:tr h="274100">
                <a:tc rowSpan="3">
                  <a:txBody>
                    <a:bodyPr/>
                    <a:lstStyle/>
                    <a:p>
                      <a:pPr algn="ctr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NRC </a:t>
                      </a:r>
                    </a:p>
                    <a:p>
                      <a:pPr algn="ctr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Quite/ Fairly/Very confident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50 (65%)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489044"/>
                  </a:ext>
                </a:extLst>
              </a:tr>
              <a:tr h="2741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Not at all confident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22 (29%)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extLst>
                  <a:ext uri="{0D108BD9-81ED-4DB2-BD59-A6C34878D82A}">
                    <a16:rowId xmlns:a16="http://schemas.microsoft.com/office/drawing/2014/main" val="2715799442"/>
                  </a:ext>
                </a:extLst>
              </a:tr>
              <a:tr h="17131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Not very confident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5 (6%)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extLst>
                  <a:ext uri="{0D108BD9-81ED-4DB2-BD59-A6C34878D82A}">
                    <a16:rowId xmlns:a16="http://schemas.microsoft.com/office/drawing/2014/main" val="359922598"/>
                  </a:ext>
                </a:extLst>
              </a:tr>
              <a:tr h="274100">
                <a:tc rowSpan="2">
                  <a:txBody>
                    <a:bodyPr/>
                    <a:lstStyle/>
                    <a:p>
                      <a:pPr algn="ctr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SCI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Quite/ Fairly/Very confident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21 (91%)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287636"/>
                  </a:ext>
                </a:extLst>
              </a:tr>
              <a:tr h="17131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Not very confident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2 (9%)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25" marR="68525" marT="34263" marB="34263"/>
                </a:tc>
                <a:extLst>
                  <a:ext uri="{0D108BD9-81ED-4DB2-BD59-A6C34878D82A}">
                    <a16:rowId xmlns:a16="http://schemas.microsoft.com/office/drawing/2014/main" val="683531951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7587714" y="6606642"/>
            <a:ext cx="41131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61300" y="1421262"/>
            <a:ext cx="5601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How confident are you that you support networks could help you to recover? </a:t>
            </a:r>
            <a:endParaRPr lang="en-GB" sz="140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5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775085" y="164992"/>
            <a:ext cx="10070800" cy="378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" sz="3200" dirty="0">
                <a:solidFill>
                  <a:srgbClr val="98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Executive summary</a:t>
            </a:r>
            <a:endParaRPr sz="4400" dirty="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0"/>
          <p:cNvSpPr txBox="1"/>
          <p:nvPr/>
        </p:nvSpPr>
        <p:spPr>
          <a:xfrm>
            <a:off x="786513" y="802204"/>
            <a:ext cx="11315200" cy="6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" name="Google Shape;132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059270"/>
            <a:ext cx="870319" cy="796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1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2639" y="6198669"/>
            <a:ext cx="1822203" cy="5174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250039" y="946320"/>
            <a:ext cx="935848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entury Gothic" panose="020B0502020202020204" pitchFamily="34" charset="0"/>
                <a:ea typeface="+mn-lt"/>
                <a:cs typeface="+mn-lt"/>
              </a:rPr>
              <a:t>Beneficiaries who reported </a:t>
            </a:r>
            <a:r>
              <a:rPr lang="en-GB" sz="1400" dirty="0">
                <a:solidFill>
                  <a:srgbClr val="FF0000"/>
                </a:solidFill>
                <a:latin typeface="Century Gothic" panose="020B0502020202020204" pitchFamily="34" charset="0"/>
                <a:ea typeface="+mn-lt"/>
                <a:cs typeface="+mn-lt"/>
              </a:rPr>
              <a:t>private business as a source of income increased by 15pp</a:t>
            </a:r>
            <a:r>
              <a:rPr lang="en-GB" sz="1400" dirty="0">
                <a:latin typeface="Century Gothic" panose="020B0502020202020204" pitchFamily="34" charset="0"/>
                <a:ea typeface="+mn-lt"/>
                <a:cs typeface="+mn-lt"/>
              </a:rPr>
              <a:t> after the intervention while the fraction who relied on </a:t>
            </a:r>
            <a:r>
              <a:rPr lang="en-GB" sz="1400" dirty="0">
                <a:solidFill>
                  <a:srgbClr val="FF0000"/>
                </a:solidFill>
                <a:latin typeface="Century Gothic" panose="020B0502020202020204" pitchFamily="34" charset="0"/>
                <a:ea typeface="+mn-lt"/>
                <a:cs typeface="+mn-lt"/>
              </a:rPr>
              <a:t>casual labour decreased by 9 pp</a:t>
            </a:r>
            <a:r>
              <a:rPr lang="en-GB" sz="1400" dirty="0">
                <a:latin typeface="Century Gothic" panose="020B0502020202020204" pitchFamily="34" charset="0"/>
                <a:ea typeface="+mn-lt"/>
                <a:cs typeface="+mn-lt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entury Gothic" panose="020B0502020202020204" pitchFamily="34" charset="0"/>
              </a:rPr>
              <a:t>Beneficiaries who underwent  individual business training recorded a higher transition to private business than those who were trained on business cooperatives.</a:t>
            </a:r>
          </a:p>
          <a:p>
            <a:endParaRPr lang="en-GB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GB" sz="1400" dirty="0">
                <a:solidFill>
                  <a:srgbClr val="FF0000"/>
                </a:solidFill>
                <a:latin typeface="Century Gothic" panose="020B0502020202020204" pitchFamily="34" charset="0"/>
              </a:rPr>
              <a:t>70% of the beneficiaries</a:t>
            </a:r>
            <a:r>
              <a:rPr lang="en-GB" sz="1400" dirty="0">
                <a:latin typeface="Century Gothic" panose="020B0502020202020204" pitchFamily="34" charset="0"/>
              </a:rPr>
              <a:t> reported that their </a:t>
            </a:r>
            <a:r>
              <a:rPr lang="en-GB" sz="1400" dirty="0">
                <a:solidFill>
                  <a:srgbClr val="FF0000"/>
                </a:solidFill>
                <a:latin typeface="Century Gothic" panose="020B0502020202020204" pitchFamily="34" charset="0"/>
              </a:rPr>
              <a:t>income increased </a:t>
            </a:r>
            <a:r>
              <a:rPr lang="en-GB" sz="1400" dirty="0">
                <a:latin typeface="Century Gothic" panose="020B0502020202020204" pitchFamily="34" charset="0"/>
              </a:rPr>
              <a:t>after the intervention.</a:t>
            </a:r>
          </a:p>
          <a:p>
            <a:pPr marL="285750" indent="-285750">
              <a:buFont typeface="Arial"/>
              <a:buChar char="•"/>
            </a:pPr>
            <a:endParaRPr lang="en-GB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GB" sz="1400" dirty="0">
                <a:latin typeface="Century Gothic" panose="020B0502020202020204" pitchFamily="34" charset="0"/>
              </a:rPr>
              <a:t>The </a:t>
            </a:r>
            <a:r>
              <a:rPr lang="en-GB" sz="1400" dirty="0">
                <a:solidFill>
                  <a:srgbClr val="FF0000"/>
                </a:solidFill>
                <a:latin typeface="Century Gothic" panose="020B0502020202020204" pitchFamily="34" charset="0"/>
              </a:rPr>
              <a:t>monthly income increased from USD 60 to USD 100</a:t>
            </a:r>
            <a:r>
              <a:rPr lang="en-GB" sz="1400" dirty="0">
                <a:latin typeface="Century Gothic" panose="020B0502020202020204" pitchFamily="34" charset="0"/>
              </a:rPr>
              <a:t> after the intervention (median).</a:t>
            </a:r>
          </a:p>
          <a:p>
            <a:endParaRPr lang="en-GB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775085" y="1707232"/>
            <a:ext cx="137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/>
              </a:rPr>
              <a:t>Income</a:t>
            </a:r>
            <a:endParaRPr lang="en-GB" b="1" dirty="0">
              <a:latin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96880" y="3641293"/>
            <a:ext cx="92648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0000"/>
                </a:solidFill>
                <a:latin typeface="Century Gothic"/>
              </a:rPr>
              <a:t>55% of the beneficiaries </a:t>
            </a:r>
            <a:r>
              <a:rPr lang="en-GB" sz="1400" dirty="0">
                <a:latin typeface="Century Gothic"/>
              </a:rPr>
              <a:t>reported that their </a:t>
            </a:r>
            <a:r>
              <a:rPr lang="en-GB" sz="1400" dirty="0">
                <a:solidFill>
                  <a:srgbClr val="FF0000"/>
                </a:solidFill>
                <a:latin typeface="Century Gothic"/>
              </a:rPr>
              <a:t>savings increased</a:t>
            </a:r>
            <a:r>
              <a:rPr lang="en-GB" sz="1400" dirty="0">
                <a:latin typeface="Century Gothic"/>
              </a:rPr>
              <a:t> after the intervention.</a:t>
            </a:r>
            <a:endParaRPr lang="en-US" sz="1400" dirty="0">
              <a:latin typeface="Century Gothic"/>
              <a:ea typeface="+mn-lt"/>
              <a:cs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Century Gothic" panose="020B0502020202020204" pitchFamily="34" charset="0"/>
              <a:ea typeface="+mn-lt"/>
              <a:cs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entury Gothic"/>
              </a:rPr>
              <a:t>On average, each household </a:t>
            </a:r>
            <a:r>
              <a:rPr lang="en-GB" sz="1400" dirty="0">
                <a:solidFill>
                  <a:srgbClr val="FF0000"/>
                </a:solidFill>
                <a:latin typeface="Century Gothic"/>
              </a:rPr>
              <a:t>currently has a savings of USD 20</a:t>
            </a:r>
            <a:r>
              <a:rPr lang="en-GB" sz="1400" dirty="0">
                <a:latin typeface="Century Gothic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Century Gothic" panose="020B0502020202020204" pitchFamily="34" charset="0"/>
              <a:ea typeface="+mn-lt"/>
              <a:cs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0000"/>
                </a:solidFill>
                <a:latin typeface="Century Gothic"/>
              </a:rPr>
              <a:t>61% of the beneficiaries </a:t>
            </a:r>
            <a:r>
              <a:rPr lang="en-GB" sz="1400" dirty="0">
                <a:latin typeface="Century Gothic"/>
              </a:rPr>
              <a:t>reported </a:t>
            </a:r>
            <a:r>
              <a:rPr lang="en-GB" sz="1400" dirty="0">
                <a:solidFill>
                  <a:srgbClr val="FF0000"/>
                </a:solidFill>
                <a:latin typeface="Century Gothic"/>
              </a:rPr>
              <a:t>a decrease in debt </a:t>
            </a:r>
            <a:r>
              <a:rPr lang="en-GB" sz="1400" dirty="0">
                <a:latin typeface="Century Gothic"/>
              </a:rPr>
              <a:t>(both in-cash and in-kind) after the intervention.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entury Gothic"/>
                <a:ea typeface="+mn-lt"/>
                <a:cs typeface="+mn-lt"/>
              </a:rPr>
              <a:t>Currently, households have a </a:t>
            </a:r>
            <a:r>
              <a:rPr lang="en-GB" sz="1400" dirty="0">
                <a:solidFill>
                  <a:srgbClr val="FF0000"/>
                </a:solidFill>
                <a:latin typeface="Century Gothic"/>
                <a:ea typeface="+mn-lt"/>
                <a:cs typeface="+mn-lt"/>
              </a:rPr>
              <a:t>debt </a:t>
            </a:r>
            <a:r>
              <a:rPr lang="en-GB" sz="1400" dirty="0">
                <a:solidFill>
                  <a:srgbClr val="FF0000"/>
                </a:solidFill>
                <a:latin typeface="Century Gothic"/>
              </a:rPr>
              <a:t>(both in-cash and in-kind)</a:t>
            </a:r>
            <a:r>
              <a:rPr lang="en-GB" sz="1400" dirty="0">
                <a:solidFill>
                  <a:srgbClr val="FF0000"/>
                </a:solidFill>
                <a:latin typeface="Century Gothic"/>
                <a:ea typeface="+mn-lt"/>
                <a:cs typeface="+mn-lt"/>
              </a:rPr>
              <a:t> of USD 200</a:t>
            </a:r>
            <a:r>
              <a:rPr lang="en-GB" sz="1400" dirty="0">
                <a:latin typeface="Century Gothic"/>
                <a:ea typeface="+mn-lt"/>
                <a:cs typeface="+mn-lt"/>
              </a:rPr>
              <a:t>.</a:t>
            </a:r>
            <a:endParaRPr lang="en-US" sz="1400" dirty="0">
              <a:latin typeface="Century Gothic"/>
              <a:ea typeface="+mn-lt"/>
              <a:cs typeface="+mn-lt"/>
            </a:endParaRPr>
          </a:p>
          <a:p>
            <a:endParaRPr lang="en-GB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75085" y="4011339"/>
            <a:ext cx="1474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/>
              </a:rPr>
              <a:t>Savings and debt</a:t>
            </a:r>
            <a:endParaRPr lang="en-GB" b="1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55424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677282" y="184954"/>
            <a:ext cx="9847181" cy="265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" sz="3200" dirty="0">
                <a:solidFill>
                  <a:srgbClr val="98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Executive summary</a:t>
            </a:r>
            <a:endParaRPr sz="4400" dirty="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13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2639" y="6198669"/>
            <a:ext cx="1822203" cy="51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32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059270"/>
            <a:ext cx="870319" cy="79624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106202" y="635713"/>
            <a:ext cx="94086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0000"/>
                </a:solidFill>
                <a:latin typeface="Century Gothic"/>
              </a:rPr>
              <a:t>92%</a:t>
            </a:r>
            <a:r>
              <a:rPr lang="en-GB" sz="1400" dirty="0">
                <a:latin typeface="Century Gothic"/>
              </a:rPr>
              <a:t> of the businesses are still running.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entury Gothic"/>
              </a:rPr>
              <a:t>Beneficiaries  who reported that their businesses were not running, cited lack of capital as the major reason.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Approximately half of the beneficiaries </a:t>
            </a:r>
            <a:r>
              <a:rPr lang="en-GB" sz="14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who received a grant used it to </a:t>
            </a:r>
            <a:r>
              <a:rPr lang="en-GB" sz="1400" dirty="0">
                <a:latin typeface="Century Gothic"/>
                <a:ea typeface="Century Gothic"/>
                <a:cs typeface="Century Gothic"/>
                <a:sym typeface="Century Gothic"/>
              </a:rPr>
              <a:t>partly start or continue a business and saved the rest.</a:t>
            </a:r>
            <a:endParaRPr lang="en-GB" sz="1400" dirty="0">
              <a:latin typeface="Century Gothic"/>
              <a:ea typeface="Century Gothic"/>
              <a:cs typeface="Century Gothic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Over 72% </a:t>
            </a:r>
            <a:r>
              <a:rPr lang="en-GB" sz="14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of the beneficiaries </a:t>
            </a:r>
            <a:r>
              <a:rPr lang="en-GB" sz="1400" dirty="0">
                <a:latin typeface="Century Gothic"/>
                <a:ea typeface="Century Gothic"/>
                <a:cs typeface="Century Gothic"/>
                <a:sym typeface="Century Gothic"/>
              </a:rPr>
              <a:t>keep inventory of goods and maintain income and expenditure records.</a:t>
            </a:r>
            <a:endParaRPr lang="en-GB" sz="1400" dirty="0">
              <a:latin typeface="Century Gothic"/>
              <a:ea typeface="Century Gothic"/>
              <a:cs typeface="Century Gothic"/>
            </a:endParaRPr>
          </a:p>
          <a:p>
            <a:endParaRPr lang="en-GB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77282" y="1297511"/>
            <a:ext cx="1269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entury Gothic" panose="020B0502020202020204" pitchFamily="34" charset="0"/>
              </a:rPr>
              <a:t>Business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66350" y="3432579"/>
            <a:ext cx="93289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entury Gothic"/>
              </a:rPr>
              <a:t>On average, </a:t>
            </a:r>
            <a:r>
              <a:rPr lang="en-GB" sz="1400" dirty="0" err="1">
                <a:latin typeface="Century Gothic"/>
              </a:rPr>
              <a:t>Afgooye</a:t>
            </a:r>
            <a:r>
              <a:rPr lang="en-GB" sz="1400" dirty="0">
                <a:latin typeface="Century Gothic"/>
              </a:rPr>
              <a:t>, </a:t>
            </a:r>
            <a:r>
              <a:rPr lang="en-GB" sz="1400" dirty="0" err="1">
                <a:latin typeface="Century Gothic"/>
              </a:rPr>
              <a:t>Belet-Hawa</a:t>
            </a:r>
            <a:r>
              <a:rPr lang="en-GB" sz="1400" dirty="0">
                <a:latin typeface="Century Gothic"/>
              </a:rPr>
              <a:t>, </a:t>
            </a:r>
            <a:r>
              <a:rPr lang="en-GB" sz="1400" dirty="0" err="1">
                <a:latin typeface="Century Gothic"/>
              </a:rPr>
              <a:t>Hudur</a:t>
            </a:r>
            <a:r>
              <a:rPr lang="en-GB" sz="1400" dirty="0">
                <a:latin typeface="Century Gothic"/>
              </a:rPr>
              <a:t> and </a:t>
            </a:r>
            <a:r>
              <a:rPr lang="en-GB" sz="1400" dirty="0" err="1">
                <a:latin typeface="Century Gothic"/>
              </a:rPr>
              <a:t>Wajid</a:t>
            </a:r>
            <a:r>
              <a:rPr lang="en-GB" sz="1400" dirty="0">
                <a:latin typeface="Century Gothic"/>
              </a:rPr>
              <a:t> beneficiaries received four shocks.</a:t>
            </a:r>
            <a:endParaRPr lang="en-GB" sz="14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Century Gothic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0000"/>
                </a:solidFill>
                <a:latin typeface="Century Gothic"/>
              </a:rPr>
              <a:t>Failed or below average rain/drought</a:t>
            </a:r>
            <a:r>
              <a:rPr lang="en-GB" sz="1400" dirty="0">
                <a:latin typeface="Century Gothic"/>
              </a:rPr>
              <a:t> was the most common shock experienced.</a:t>
            </a:r>
            <a:endParaRPr lang="en-GB" sz="14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7282" y="3533068"/>
            <a:ext cx="1139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entury Gothic" panose="020B0502020202020204" pitchFamily="34" charset="0"/>
              </a:rPr>
              <a:t>Shocks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84448" y="4813674"/>
            <a:ext cx="92927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0000"/>
                </a:solidFill>
                <a:latin typeface="Century Gothic"/>
              </a:rPr>
              <a:t>49% </a:t>
            </a:r>
            <a:r>
              <a:rPr lang="en-GB" sz="1400" dirty="0">
                <a:latin typeface="Century Gothic"/>
              </a:rPr>
              <a:t>of the beneficiaries were able to meet their household needs.</a:t>
            </a:r>
          </a:p>
          <a:p>
            <a:endParaRPr lang="en-GB" sz="14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0000"/>
                </a:solidFill>
                <a:latin typeface="Century Gothic"/>
              </a:rPr>
              <a:t>52%</a:t>
            </a:r>
            <a:r>
              <a:rPr lang="en-GB" sz="1400" dirty="0">
                <a:latin typeface="Century Gothic"/>
              </a:rPr>
              <a:t> of the beneficiaries think they will be able to recover  from shocks in the future.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latin typeface="Century Gothic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0000"/>
                </a:solidFill>
                <a:latin typeface="Century Gothic"/>
              </a:rPr>
              <a:t>Over two thirds of the beneficiaries </a:t>
            </a:r>
            <a:r>
              <a:rPr lang="en-GB" sz="1400" dirty="0">
                <a:latin typeface="Century Gothic"/>
              </a:rPr>
              <a:t>have confidence in their support networks to help them recover from future shocks</a:t>
            </a:r>
            <a:endParaRPr lang="en-GB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677282" y="5034950"/>
            <a:ext cx="1792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/>
              </a:rPr>
              <a:t>Household well-being</a:t>
            </a:r>
            <a:endParaRPr lang="en-GB" b="1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385854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874427" y="1397"/>
            <a:ext cx="9789447" cy="636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" sz="3200" dirty="0">
                <a:solidFill>
                  <a:srgbClr val="98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Data collection</a:t>
            </a:r>
            <a:endParaRPr sz="4400" dirty="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0"/>
          <p:cNvSpPr txBox="1"/>
          <p:nvPr/>
        </p:nvSpPr>
        <p:spPr>
          <a:xfrm>
            <a:off x="786513" y="802204"/>
            <a:ext cx="11315200" cy="395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1" name="Google Shape;13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45803" y="6296213"/>
            <a:ext cx="1969040" cy="419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32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390" y="6204934"/>
            <a:ext cx="718404" cy="65344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845658"/>
              </p:ext>
            </p:extLst>
          </p:nvPr>
        </p:nvGraphicFramePr>
        <p:xfrm>
          <a:off x="874427" y="3404598"/>
          <a:ext cx="4024730" cy="2237087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870560">
                  <a:extLst>
                    <a:ext uri="{9D8B030D-6E8A-4147-A177-3AD203B41FA5}">
                      <a16:colId xmlns:a16="http://schemas.microsoft.com/office/drawing/2014/main" val="344642102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339991520"/>
                    </a:ext>
                  </a:extLst>
                </a:gridCol>
                <a:gridCol w="955497">
                  <a:extLst>
                    <a:ext uri="{9D8B030D-6E8A-4147-A177-3AD203B41FA5}">
                      <a16:colId xmlns:a16="http://schemas.microsoft.com/office/drawing/2014/main" val="3577887559"/>
                    </a:ext>
                  </a:extLst>
                </a:gridCol>
                <a:gridCol w="1284273">
                  <a:extLst>
                    <a:ext uri="{9D8B030D-6E8A-4147-A177-3AD203B41FA5}">
                      <a16:colId xmlns:a16="http://schemas.microsoft.com/office/drawing/2014/main" val="743578677"/>
                    </a:ext>
                  </a:extLst>
                </a:gridCol>
              </a:tblGrid>
              <a:tr h="458579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Member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Targeted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Achieved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b="1" i="0">
                          <a:effectLst/>
                          <a:latin typeface="Century Gothic" panose="020B0502020202020204" pitchFamily="34" charset="0"/>
                        </a:rPr>
                        <a:t>% achieved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872543761"/>
                  </a:ext>
                </a:extLst>
              </a:tr>
              <a:tr h="296418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AAH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128 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126 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b="0" i="0">
                          <a:effectLst/>
                          <a:latin typeface="Century Gothic" panose="020B0502020202020204" pitchFamily="34" charset="0"/>
                        </a:rPr>
                        <a:t>98%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541969"/>
                  </a:ext>
                </a:extLst>
              </a:tr>
              <a:tr h="296418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CWW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80 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79 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b="0" i="0">
                          <a:effectLst/>
                          <a:latin typeface="Century Gothic" panose="020B0502020202020204" pitchFamily="34" charset="0"/>
                        </a:rPr>
                        <a:t>99%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770972"/>
                  </a:ext>
                </a:extLst>
              </a:tr>
              <a:tr h="296418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IRC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28 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30 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b="0" i="0">
                          <a:effectLst/>
                          <a:latin typeface="Century Gothic" panose="020B0502020202020204" pitchFamily="34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800896"/>
                  </a:ext>
                </a:extLst>
              </a:tr>
              <a:tr h="296418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NRC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dirty="0">
                          <a:effectLst/>
                          <a:latin typeface="Century Gothic" panose="020B0502020202020204" pitchFamily="34" charset="0"/>
                        </a:rPr>
                        <a:t>72 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77 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b="0" i="0">
                          <a:effectLst/>
                          <a:latin typeface="Century Gothic" panose="020B0502020202020204" pitchFamily="34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220944"/>
                  </a:ext>
                </a:extLst>
              </a:tr>
              <a:tr h="296418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SCI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30 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23 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b="0" i="0">
                          <a:effectLst/>
                          <a:latin typeface="Century Gothic" panose="020B0502020202020204" pitchFamily="34" charset="0"/>
                        </a:rPr>
                        <a:t>77%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032912"/>
                  </a:ext>
                </a:extLst>
              </a:tr>
              <a:tr h="296418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b="1" dirty="0">
                          <a:effectLst/>
                          <a:latin typeface="Century Gothic" panose="020B0502020202020204" pitchFamily="34" charset="0"/>
                        </a:rPr>
                        <a:t>Total </a:t>
                      </a:r>
                      <a:endParaRPr lang="en-US" sz="11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b="1" dirty="0" smtClean="0">
                          <a:effectLst/>
                          <a:latin typeface="Century Gothic" panose="020B0502020202020204" pitchFamily="34" charset="0"/>
                        </a:rPr>
                        <a:t>338</a:t>
                      </a:r>
                      <a:r>
                        <a:rPr lang="en-US" sz="1100" b="1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b="1" dirty="0" smtClean="0">
                          <a:effectLst/>
                          <a:latin typeface="Century Gothic" panose="020B0502020202020204" pitchFamily="34" charset="0"/>
                        </a:rPr>
                        <a:t>333</a:t>
                      </a:r>
                      <a:r>
                        <a:rPr lang="en-US" sz="1100" b="1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b="1" i="0" dirty="0" smtClean="0">
                          <a:effectLst/>
                          <a:latin typeface="Century Gothic" panose="020B0502020202020204" pitchFamily="34" charset="0"/>
                        </a:rPr>
                        <a:t>99%</a:t>
                      </a:r>
                      <a:endParaRPr lang="en-US" sz="11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287499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5497011" y="3056494"/>
            <a:ext cx="20548" cy="2899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69770" y="3071591"/>
            <a:ext cx="5042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Interviews conducted per training type received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4427" y="3071591"/>
            <a:ext cx="40685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Targets vs achieved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47272" y="5395464"/>
            <a:ext cx="40326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1293" y="5641685"/>
            <a:ext cx="40326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59851"/>
              </p:ext>
            </p:extLst>
          </p:nvPr>
        </p:nvGraphicFramePr>
        <p:xfrm>
          <a:off x="6169770" y="3404598"/>
          <a:ext cx="4786543" cy="200196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444522">
                  <a:extLst>
                    <a:ext uri="{9D8B030D-6E8A-4147-A177-3AD203B41FA5}">
                      <a16:colId xmlns:a16="http://schemas.microsoft.com/office/drawing/2014/main" val="4211494309"/>
                    </a:ext>
                  </a:extLst>
                </a:gridCol>
                <a:gridCol w="1342021">
                  <a:extLst>
                    <a:ext uri="{9D8B030D-6E8A-4147-A177-3AD203B41FA5}">
                      <a16:colId xmlns:a16="http://schemas.microsoft.com/office/drawing/2014/main" val="2300665391"/>
                    </a:ext>
                  </a:extLst>
                </a:gridCol>
              </a:tblGrid>
              <a:tr h="40039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Training type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Interviews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330389363"/>
                  </a:ext>
                </a:extLst>
              </a:tr>
              <a:tr h="40039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Business cooperatives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dirty="0" smtClean="0">
                          <a:effectLst/>
                          <a:latin typeface="Century Gothic" panose="020B0502020202020204" pitchFamily="34" charset="0"/>
                        </a:rPr>
                        <a:t>143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995779"/>
                  </a:ext>
                </a:extLst>
              </a:tr>
              <a:tr h="40039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 dirty="0">
                          <a:effectLst/>
                          <a:latin typeface="Century Gothic" panose="020B0502020202020204" pitchFamily="34" charset="0"/>
                        </a:rPr>
                        <a:t>Individual business training and grant </a:t>
                      </a:r>
                      <a:endParaRPr lang="en-GB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188 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287714"/>
                  </a:ext>
                </a:extLst>
              </a:tr>
              <a:tr h="40039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>
                          <a:effectLst/>
                          <a:latin typeface="Century Gothic" panose="020B0502020202020204" pitchFamily="34" charset="0"/>
                        </a:rPr>
                        <a:t>Vocational training </a:t>
                      </a:r>
                      <a:endParaRPr lang="en-US" sz="11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b="0" i="0" dirty="0" smtClean="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en-US" sz="11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758739"/>
                  </a:ext>
                </a:extLst>
              </a:tr>
              <a:tr h="40039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b="1">
                          <a:effectLst/>
                          <a:latin typeface="Century Gothic" panose="020B0502020202020204" pitchFamily="34" charset="0"/>
                        </a:rPr>
                        <a:t>Total </a:t>
                      </a:r>
                      <a:endParaRPr lang="en-US" sz="1100" b="1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100" b="1" dirty="0" smtClean="0">
                          <a:effectLst/>
                          <a:latin typeface="Century Gothic" panose="020B0502020202020204" pitchFamily="34" charset="0"/>
                        </a:rPr>
                        <a:t>335</a:t>
                      </a:r>
                      <a:r>
                        <a:rPr lang="en-US" sz="1100" b="1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85317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74427" y="824621"/>
            <a:ext cx="11139371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700" b="1" dirty="0">
                <a:latin typeface="Century Gothic"/>
              </a:rPr>
              <a:t>Overall, </a:t>
            </a:r>
            <a:r>
              <a:rPr lang="en-GB" sz="1700" b="1" dirty="0" err="1">
                <a:latin typeface="Century Gothic"/>
              </a:rPr>
              <a:t>BRCiS</a:t>
            </a:r>
            <a:r>
              <a:rPr lang="en-GB" sz="1700" b="1" dirty="0">
                <a:latin typeface="Century Gothic"/>
              </a:rPr>
              <a:t> supported </a:t>
            </a:r>
            <a:r>
              <a:rPr lang="en-GB" sz="1700" b="1" dirty="0">
                <a:solidFill>
                  <a:srgbClr val="FF0000"/>
                </a:solidFill>
                <a:latin typeface="Century Gothic"/>
              </a:rPr>
              <a:t>2,824 households </a:t>
            </a:r>
            <a:r>
              <a:rPr lang="en-GB" sz="1700" b="1" dirty="0">
                <a:latin typeface="Century Gothic"/>
              </a:rPr>
              <a:t>through income generating activities (IGA) interventions between Q3-Q8. This survey covers a sample of </a:t>
            </a:r>
            <a:r>
              <a:rPr lang="en-GB" sz="1700" b="1" dirty="0" smtClean="0">
                <a:solidFill>
                  <a:srgbClr val="FF0000"/>
                </a:solidFill>
                <a:latin typeface="Century Gothic"/>
              </a:rPr>
              <a:t>338 </a:t>
            </a:r>
            <a:r>
              <a:rPr lang="en-GB" sz="1700" b="1" dirty="0">
                <a:solidFill>
                  <a:srgbClr val="FF0000"/>
                </a:solidFill>
                <a:latin typeface="Century Gothic"/>
              </a:rPr>
              <a:t>HHs</a:t>
            </a:r>
            <a:r>
              <a:rPr lang="en-GB" sz="1700" b="1" dirty="0">
                <a:latin typeface="Century Gothic"/>
              </a:rPr>
              <a:t>.</a:t>
            </a:r>
            <a:endParaRPr lang="en-GB" sz="1700" dirty="0">
              <a:latin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4427" y="1836712"/>
            <a:ext cx="10552502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dirty="0">
                <a:latin typeface="Century Gothic"/>
              </a:rPr>
              <a:t>Data collection was conducted between 24</a:t>
            </a:r>
            <a:r>
              <a:rPr lang="en-GB" sz="1400" baseline="30000" dirty="0">
                <a:latin typeface="Century Gothic"/>
              </a:rPr>
              <a:t>th</a:t>
            </a:r>
            <a:r>
              <a:rPr lang="en-GB" sz="1400" dirty="0">
                <a:latin typeface="Century Gothic"/>
              </a:rPr>
              <a:t> to 27</a:t>
            </a:r>
            <a:r>
              <a:rPr lang="en-GB" sz="1400" baseline="30000" dirty="0">
                <a:latin typeface="Century Gothic"/>
              </a:rPr>
              <a:t>th</a:t>
            </a:r>
            <a:r>
              <a:rPr lang="en-GB" sz="1400" dirty="0">
                <a:latin typeface="Century Gothic"/>
              </a:rPr>
              <a:t> April 2021, reaching </a:t>
            </a:r>
            <a:r>
              <a:rPr lang="en-GB" sz="1400" dirty="0" smtClean="0">
                <a:latin typeface="Century Gothic"/>
              </a:rPr>
              <a:t>335 respondents.</a:t>
            </a:r>
            <a:endParaRPr lang="en-US" sz="1400" dirty="0">
              <a:latin typeface="Century Gothic"/>
            </a:endParaRPr>
          </a:p>
          <a:p>
            <a:endParaRPr lang="en-US" sz="1400" dirty="0">
              <a:latin typeface="Century Gothic"/>
              <a:ea typeface="+mn-lt"/>
              <a:cs typeface="+mn-lt"/>
            </a:endParaRPr>
          </a:p>
          <a:p>
            <a:r>
              <a:rPr lang="en-GB" sz="1400" dirty="0" smtClean="0">
                <a:solidFill>
                  <a:srgbClr val="FF0000"/>
                </a:solidFill>
                <a:latin typeface="Century Gothic"/>
              </a:rPr>
              <a:t>99%</a:t>
            </a:r>
            <a:r>
              <a:rPr lang="en-GB" sz="1400" dirty="0" smtClean="0">
                <a:latin typeface="Century Gothic"/>
              </a:rPr>
              <a:t> </a:t>
            </a:r>
            <a:r>
              <a:rPr lang="en-GB" sz="1400" dirty="0">
                <a:latin typeface="Century Gothic"/>
              </a:rPr>
              <a:t>of the targeted beneficiaries were reached.</a:t>
            </a:r>
            <a:endParaRPr lang="en-GB" sz="1400" dirty="0">
              <a:latin typeface="Century Gothic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770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786497" y="153797"/>
            <a:ext cx="10070800" cy="6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" sz="3200" dirty="0">
                <a:solidFill>
                  <a:srgbClr val="98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Demographics</a:t>
            </a:r>
            <a:endParaRPr sz="4400" dirty="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0"/>
          <p:cNvSpPr txBox="1"/>
          <p:nvPr/>
        </p:nvSpPr>
        <p:spPr>
          <a:xfrm>
            <a:off x="786513" y="802204"/>
            <a:ext cx="11315200" cy="6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1" name="Google Shape;13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00327" y="6061752"/>
            <a:ext cx="2414516" cy="654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32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9574" y="6251022"/>
            <a:ext cx="636998" cy="52080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8977146" y="3875527"/>
            <a:ext cx="25094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>
                <a:latin typeface="Century Gothic" panose="020B0502020202020204" pitchFamily="34" charset="0"/>
              </a:rPr>
              <a:t>Source: </a:t>
            </a:r>
            <a:r>
              <a:rPr lang="en-GB" sz="1000" err="1">
                <a:latin typeface="Century Gothic" panose="020B0502020202020204" pitchFamily="34" charset="0"/>
              </a:rPr>
              <a:t>BRCiS</a:t>
            </a:r>
            <a:r>
              <a:rPr lang="en-GB" sz="100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68049" y="5604395"/>
            <a:ext cx="404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>
                <a:latin typeface="Century Gothic" panose="020B0502020202020204" pitchFamily="34" charset="0"/>
              </a:rPr>
              <a:t>Source: </a:t>
            </a:r>
            <a:r>
              <a:rPr lang="en-GB" sz="1000" err="1">
                <a:latin typeface="Century Gothic" panose="020B0502020202020204" pitchFamily="34" charset="0"/>
              </a:rPr>
              <a:t>BRCiS</a:t>
            </a:r>
            <a:r>
              <a:rPr lang="en-GB" sz="100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3" name="AutoShape 2" descr="data:image/png;base64,iVBORw0KGgoAAAANSUhEUgAAAosAAAHHCAMAAADgRuKvAAAAAXNSR0IArs4c6QAAAARnQU1BAACxjwv8YQUAAAEsUExURQAAAAAAOgAAZgA6OgA6ZgA6kABmkABmtjMzMzoAADoAOjoAZjo6ADo6ZjpmZjpmkDpmtjqQtjqQ201NTU1Nbk1Njk1uq02OyFlZWWYAAGYAOmY6AGY6ZmZmZmaQkGaQtmaQ22a2kGa222a2/25NTW5Nbm5Njm5ujm5uq26r5I5NTY5Nbo5Njo5uTY5uq47I/5A6AJBmAJBmOpBmZpCQOpCQZpCQtpC2kJC225Db/6tuTatubqtujquOTavIq6vk5Kvk/7ZmALZmOraQOra2kLa227bbkLbb27bb/7b/27b//8iOTcj//9uQOtu2Ztu2kNvbttvb29v/ttv/29v//+SrbuT//+vr6/8AAP+2Zv/Ijv/bkP/btv/b2//kq///tv//yP//2///5P///0Hgx1wAAAAJcEhZcwAADsMAAA7DAcdvqGQAACTtSURBVHhe7dwJm1zHed3xASUGQuTYMSFRQpTFMWmFpOgAWRyLcBbCdmKFBOQsAEwACrb5/t8hVd3/mXu65/Ktmpoq1QXm/J7HnMGct6vuctjLWMTJqdk2uIu2Fe6ibYW7aFvhLtpWuIu2Fe6ibYW7aFvhLtpWuIsXPTrZ+ye/4QeX9+beTb478uKff8N3dsxdvOisiycfNPfme7v4qH3N9567eBF9efPXJx/t/tzAXWzgLl501pdXd3IXf/cLXq3f/PuTkxt/uvvxs1snP/wqj+Twhyl8c+/Dv/2Dkxt/kn/22xT+3a6LZw89T9/cS8+2H52vhN/+Qfrj2UNv/KuDh14n7uJFdPH/PcjPiy9u5VfrG1/te3Ry8knq4h/mn6UfnaZO7r8jTOn+Ff6Hv0iFOn7oySf7Lp6vtMdbgrOHnpzoQ68Td/Eifb/45l5+Avv7WzdTPf7p4/SPm6mLJzcfv/mbVJlUqhQ+Ovnwcfru5uP0XU5v/Pr0d+mP8tAl3fX8fKWdN/c+SM9/+4UvPvQ6cRcvoos3UmNSR3bvGVOFXtz6wb/8u/z9qzsfpuD0Qf7RriwPbnyVCpWeS1/dyZXND8jJ8tAlpYusdOZ//+1/uJUa+Gz3/vTwofnLdeEuXrSrwG9v/VFu3LN9L/PL5YP89Y9+s+9Umrrx1Ytbu9fZZ7mLuZ/5E8uz3Wvv/rs9Tfdrn620t389Tl1MK6Y/Hj50P3I9uIsX7Z+OnqWX3oMunv59+jyRXrev3sWzlfKDU7VP/vA//ff/kxZ1F+0YL418dNnV7cz/+ncnn+xfo/Prrr5Gn7Vt//K6f7U+e+iFLiZ5pd03+7G8lL5GH+x6TbiLF9GXV3fS1/Qp4ten6QPFB988O/njx6dv/ubGV+mJ7I8vfnY5a1v6APKnOdh9AOGh2sX0VHe+0m631L3H+Vc4Hz4++OzCQ3cj14S7eNHZc9fugy8vlx/lfmW5Mj/I7/DykPxO57xtuwfsfqcjD126uPxOJ/8s4U/5j8vvdM4fep24ixeddTG1JL1Uvkjv7X6Qnv72v6FOn63T62/q4P6jRw75XfdZ2/KbwR/+z913Zw+V9NUv8i+EWGlv9/vyX6eP5fvfdf/r3dvR812vEXfx0vjsMsr+/9tzHbmLlzasiy9u/aP0PvIBn2muH3fx0oZ18fB95PXjLl7auNfow/eR1467aFvhLtpWuIu2Fe6ibYW7aFvhLtpWXLKL/1CjbiobMfkdXyvMPVBvD7rlLtYZMentQbfcxTojJr096Ja7WGfEpLcH3XIX64yY9PagW+5inRGT3h50y12sM2LS24NuuYt1Rkx6e9Atd7HOiElvD7rlLtYZMentQbfcxTojJr096Ja7WGfEpLcH3XIX64yY9PagW+5inRGT3h50y12sM2LS24NuuYt1Rkx6e9Atd7HOiElvD7p1vbr48wsIikYc6OTrtJ3t6Za7WGfEgU6+TtvZnm65i3VGHOjk67Sd7emWu1hnxIFOvk7b2Z5uuYt1Rhzo5Ou0ne3plrtYZ8SBTr5O29mebrmLdUYc6OTrtJ3t6Za7WGfEgU6+TtvZnm65i3VGHOjk67Sd7emWu1hnxIFOvk7b2Z5uuYt1Rhzo5Ou0ne3plrtYZ8SBTr5O29mebrmLdUYc6OTrtJ3t6Za7WGfEgU6+TtvZnm65i3VGHOjk67Sd7emWu1hnxIFOvk7b2Z5uuYt1Rhzo5Ou0ne3plrtYZ8SBTr5O29mebrmLdUYc6OTrtJ3t6Za7WGfEgU6+TtvZnm65i3VGHOjk67Sd7emWu1jGqCBYVX+gk6/TdranW+5iGaOCYFX9gU6+TtvZnm65i2WMCoJV9Qc6+TptZ3u65S6WMSoIVtUf6OTrtJ3t6Za7WMaoIFhVf6CTr9N2tqdb7mIZo4JgVf2BTr5O29mebrmLZYwKglX1Bzr5Om1ne7rlLpYxKghW1R/o5Ou0ne3pVtTF57dv//Th6enrL25//JQf1W019yTdxUqb2Z5uBV18+cuHp09+dvr2/t38BTw6Nvck3cVKm9mebhVeo1MfX3/5cFfLPR4dm3uS7mKlzWxPtwpdTE+ILz97evr6V1+nP/wo2f94077j6wqqJAhCjAoC6yvq4stPf/L16fP0ZnHfxYwmx+b+C+fnxUqb2Z5uFZ4XUwmX58WMR8fmnqS7WGkz29OtQhdPv73r94uMCoJV9Qc6+TptZ3u6FXSRF+e39z/35+gjBKvqD3TyddrO9nQrel58cvt2er/o3y8yKghW1R/o5Ou0ne3pVuk1+hiPjs09SXex0ma2p1vuYhmjgmBV/YFOvk7b2Z5uuYtljAqCVfUHOvk6bWd7uuUuljEqCFbVH+jk67Sd7enW+9NFavLzn3/H15XGEAiCEKOCYFX9Kc25TovNbE+33MUyRgXBqvpTmnOdFpvZnm65i2WMCoJV9ac05zotNrM93XIXyxgVBKvqT2nOdVpsZnu65S6WMSoIVtWf0pzrtNjM9nTLXSxjVBCsqj+lOddpsZnt6Za7WMaoIFhVf0pzrtNiM9vTLXexjFFBsKr+lOZcp8Vmtqdb7mIZo4JgVf0pzblOi81sT7fcxTJGBcGq+lOac50Wm9mebrmLZYwKglX1pzTnOi02sz3dchfLGBUEq+pPac51Wmxme7rlLpYxKghW1Z/SnOu02Mz2dMtdLGNUEKyqP6U512mxme3plrtYxqggWFV/SnOu02Iz29Mtd7GMUUGwqv6U5lynxWa2p1vuYhmjgmBV/SnNuU6LzWxPt9zFMkYFwar6U5pznRab2Z5uuYtljAqCVfWnNOc6LTazPd1yF8sYFQSr6k9pznVabGZ7uuUuljEqCFbVn9Kc67TYzPZ0y10sY1QQKBJBEJhynRab2Z5uuYtljAoCRSIIAlOu02Iz29Mtd7GMUUGgSARBYMp1Wmxme7rlLpYxKggUiSAITLlOi81sT7fcxTJGBYEiEQSBKddpsZnt6Za7WMaoIFAkgiAw5TotNrM93XIXyxgVBIpEEASmXKfFZranW+5iGaOCQJEIgsCU67TYzPZ0y10sY1QQKBJBEJhynRab2Z5uuYtljAoCRSIIAlOu02Iz29Mtd7GMUUGgSASBIBAERSOu6JzbtFhG6Za7WMaoIFAkgkAQCIKiEVd0zm1aLKN0y10sY1QQKBJBIAgEQdGIKzrnNi2WUbrlLpYxKggUiSAQBIKgaMQVnXObFsso3XIXyxgVBIpEEAgCQVA04orOuU2LZZRuuYtljAoCRSIIBIEgKBpxRefcpsUySrfcxTJGBYEiEQSCQBAUjbiic27TYhmlW+5iGaOCQJEIAkEgCIpGXNE5t2mxjNItd7GMUUGgSASBIBAERSOu6JzbtFhG6Za7WMaoIFAkgkAQCIKiEVd0zm1aLKN0y10sY1QQKBJBIAgEQdGIKzrnNi2WUbp12S7OwZ0TBIJAukggCARBiFFBoEgEgSAQBLbzTjwvcucEgSDw82K1EYs2bU+33MUyRgWBIhEEgkAQFHW/otmIRZu2p1vuYhmjgkCRCAJBIAiKul/RbMSiTdvTLXexjFFBoEgEgSAQBEXdr2g2YtGm7emWu1jGqCBQJIJAEAiCou5XNBuxaNP2dMtdLGNUECgSQSAIBEFR9yuajVi0aXu65S6WMSoIFIkgEASCoKj7Fc1GLNq0Pd1yF8sYFQSKRBAIAkFQ1P2KZiMWbdqebrmLZYwKAkUiCASBICjqfkWzEYs2bU+33MUyRgWBIhEEgkAQFHW/otmIRZu2p1vuYhmjgkCRCAJBIAiKul/RbMSiTdvTLXexjFFBoEgEgSAQBEXdr2g2YtGm7emWu1jGqCBQJIJAEAiCou5XNBuxaNP2dMtdLGNUECgSQSAIBEFR9yuajVi0aXu65S6WMSoIFIkgEASCoKj7Fc1GLNq0Pd1yF8sYFQSKRBAIAkFQ1P2KZiMWbdqebrmLZYwKAkUiCASBICjqfkWzEYs2bU+33MUyRgWBIhEEgkAQFHW/otmIRZu2p1vuYhmjgkCRCAJBIAiKul/RbMSiTdvTLXexjFFBoEgEgSAQBEXdr2g2YtGm7emWu1jGqCBQJIJAEAiCou5XNBuxaNP2dMtdLGNUECgSQSAIBEFR9yuajVi0aXu65S6WMSoIFIkgEASCoKj7Fc1GLNq0Pd1yF8sYFQSKRBAIAkFQ1P2KZiMWbdqebrmLZYwKAkUiCASBICjqfkWzEYs2bU+33MUyRgWBIhEEgkAQFHW/otmIRZu2p1vuYhmjgkCRCAJBIAiKul/RbMSiTdvTLXexjFFBoEgEgSAQBEXdr2g2YtGm7emWu1jGqCBQJIJAEAiCou5XNBuxaNP2dMtdLGNUECgSQSAIBEFR9yuajVi0aXu65S6WMSoIFIkgEASCoKj7Fc1GLNq0Pd1yF8sYFQSKRBAIAkFQ1P2KZiMWbdqebrmLZYwKAkUiCASBICjqfkWzEYs2bU+33MUyRgWBIhEEgkAQFHW/otmIRZu2p1vuYhmjgkCRCAJBIAiKul/RbMSiTdvTLXexjFFBoEgEgSAQBEXdr2g2YtGm7emWu1jGqCBQJIJAEAiCou5XNBuxaNP2dMtdLGNUECgSQSAIBEFR9yuajVi0aXu65S6WMSoIFIkgEASCoKj7Fc1GLNq0Pd1yF8sYFQSKRBAIAkFQ1P2KZiMWbdqebl33Ll7EqCAQBIpEEAgCQVDU/YpmIxZt2p5uuYvHGBUEgkCRCAJBIAiKul/RbMSiTdvTLXfxGKOCQBAoEkEgCARBUfcrmo1YtGl7uuUuHmNUEAgCRSIIBIEgKOp+RbMRizZtT7fcxWOMCgJBoEgEgSAQBEXdr2g2YtGm7emWu3iMUUEgCBSJIBAEgqCo+xXNRizatD3dchePMSoIBIEiEQSCQBAUdb+i2YhFm7anW+7iMUYFgSBQJIJAEAiCou5XNBuxaNP2dCvq4stPb9++e3r6+ovbHz/lR3VbdT907pwgEATuYrURizZtT7eCLr7+1denL//s67f3754++Rk/q9uq+6Fz5wSBIHAXq41YtGl7uhV08Xku4Ld3X3/58PTlLx/uf1a3VfdD584JAkHgLlYbsWjT9nSr8H4xPTe+/Ozp7iny9PRHyf7Hv2/cuTrnXeTBgiDEqCAQBIpEEAgCQWA7YRff3v/89Hl6s7jvYkaTY93/NeLO1fHzYqURizZtT7fCLr7+4vP0Ceb8eTHj0bHuh86dq+MuVhqxaNP2dCvq4stP06fo022+Xwy4i5VGLNq0Pd0Kuriv4u51enufowPuYqURizZtT7eCLj65nd3d5u8XA+5ipRGLNm1Pt+LPLhfx6Fj3Q+fO1XEXK41YtGl7uuUuHmNUEAgCRSIIBIEgKOp+RbMRizZtT7fcxWOMCgJBoEgEgSAQBEXdr2g2YtGm7emWu3iMUUEgCBSJIBAEgqCo+xXNRizatD3dchePMSoIBIEiEQSCQBAUdb+i2YhFm7anW+7iMUYFgSBQJIJAEAiCou5XNBuxaNP2dMtdPMaoIBAEikQQCAJBUNT9imYjFm3anm65i8cYFQSCQJEIAkEgCIq6X9FsxKJN29Mtd/EYo4JAECgSQSAIBEFR9yuajVi0aXu65S4eY1QQCAJFIggEgSAo6n5FsxGLNm1Pt9zFY4wKAkGgSASBIBAERd2vaDZi0abt6dZBF1/d+SR/efbBN7s/ruHRse6Hzp2r4y5WGrFo0/Z0y108xqggEASKRBAIAkFQ1P2KZiMWbdqebkkXH52cuclPVvDoWPdD587VcRcrjVi0aXu6tfa8GOHRse6Hzp2r4y5WGrFo0/Z0y59djjEqCASBIhEEgkAQFHW/otmIRZu2p1uHXXxxa/ca7feLBwgEgSIRBIJAEBR1v6LZiEWbtqdbB118cy94p7jHo2PdD507V8ddrDRi0abt6ZbfLx5jVBAIAkUiCASBICjqfkWzEYs2bU+3jp4X3UV3ccXg7enW4fvF6DeLezw61v3QuXN13MVKIxZt2p5uHb1G7z66+LPLIQJBoEgEgSAQBEXdr2g2YtGm7enW4fNiGY+OdT907lwdd7HSiEWbtqdb7uIxRgWBIFAkgkAQCIKi7lc0G7Fo0/Z0y6/RxxgVBIJAkQgCQSAIirpf0WzEok3b062V58VX/+wrvlvBo2PdD507V8ddrDRi0abt6dbaa/SzDx/z3UU8Otb90LlzddzFSiMWbdqebq120a/RBwgEgSIRBIJAEBR1v6LZiEWbtqdba1184OfFAwSCQJEIAkEgCIq6X9FsxKJN29Ottc8uN/x+8QCBIFAkgkAQCIKi7lc0G7Fo0/Z0a+15McKjY90PnTtXx12sNGLRpu3plrt4jFFBIAgUiSAQBIKgqPsVzUYs2rQ93Trq4u6/M/iIP6zh0bHuh86dq+MuVhqxaNP2dOuwi4/yJ+hXd4Iy8uhY90PnztVxFyuNWLRpe7p19NnF/x2gu7hi8PZ0633uYhu2FASCQJEIAkEgCEKMCoJVTWUoGTEpo3TrfX6NbsOWgkAQKBJBIAgEQYhRQbCqqQwlIyZllG69z59d2rClIBAEikQQCAJBEGJUEKxqKkPJiEkZpVtHXSzi0bHuh849qOMuVup+m5Km7emWu3iMLQWBIFAkgkAQCIIQo4JgVVMZSkZMyijd0i7uPrq8uRf8f6PdxT0CRSIIBIEgCDEqCFY1laFkxKSM0i3p4otb+zeKD4KP0XVbdT907kEdd7FS99uUNG1Pt6SLD87+Q/3zb1bw6Fj3Q+ce1HEXK3W/TUnT9nRr6eLyH+r794uHCASBIhEEgkAQhBgVBKuaylAyYlJG6Za7eIwtBYEgUCSCQBAIghCjgmBVUxlKRkzKKN1auvjm3tnvFR+9J/9b2jZsKQgEgSIRBIJAEIQYFQSrmspQMmJSRumWvF/c/T9dkqWUm8E9qHPFLrKlIBAEikQQCAJBEGJUELx3li6ePtj9D7pf3Yl+qUOTY93/NeIe1PHzYqXutylp2p5uaRf3f/1i9F8YuIt7BIpEEAgCQRBiVBCsaipDyYhJGaVbB12swKNj3Q+de1DHXazU/TYlTdvTLXfxGFsKAkGgSASBIBAEIUYFwaqmMpSMmJRRuuUuHmNLQSAIFIkgEASCIMSoIFjVVIaSEZMySrfcxWNsKQgEgSIRBIJAEIQYFQSrmspQMmJSRumWu3iMLQWBIFAkgkAQCIIQo4JgVVMZSkZMyijdchePsaUgEASKRBAIAkEQYlQQrGoqQ8mISRmlW+7iMbYUBIJAkQgCQSAIQowKglVNZSgZMSmjdMtdHIZjFwSCIMSoIFjVVIaSEZMySrfcxWE4dkEgCEKMCoJVTWUoGTEpo3TLXRyGYxcEgiDEqCBY1VSGkhGTMkq33MVhOHZBIAhCjAqCVU1lKBkxKaN0y10chmMXBIIgxKggWNVUhpIRkzJKt9zFYTh2QSAIQowKglVNZSgZMSmjdMtdHIZjFwSCIMSoIFjVVIaSEZMySrfcxWE4dkEgCEKMCoJVTWUoGTEpo3TLXRyGYxcEgiDEqCBY1VSGkhGTMkq33MVhOHZBIAhCjAqCVU1lKBkxKaN0y12civMLMSoIVjWVoWTEpIzSLXdxKs4vxKggWNVUhpIRkzJKt9zFqTi/EKOCYFVTGUpGTMoo3XIXp+L8QowKglVNZSgZMSmjdMtdnIrzCzEqCFY1laFkxKSM0i13cSrOL8SoIFjVVIaSEZMySrfcxak4vxCjgmBVUxlKRkzKKN1yF6fi/EKMCoJVTWUoGTEpo3TLXZyK8wsxKghWNZWhZMSkjNItd3Eqzi/EqCBY1VSGkhGTMkq33MWpOL8Qo4JgVVMZSkZMyijdchen4vxCjAqCVU1lKBkxKaN0y12civMLMSoIVjWVoWTEpIzSLXdxKs4vxKggWNVUhpIRkzJKt9zFqTi/EKOCYFVTGUpGTMoo3XIXp+L8QowKglVNZSgZMSmjdMtdnIrzCzEqCFY1laFkxKSM0i13cSrOL8SoIFjVVIaSEZMySrfcxak4vxCjgmBVUxlKRkzKKN1yF6fi/EKMCoJVTWUoGTEpo3TLXZyK8wsxKghWNZWhZMSkjNItd3Eqzi/EqCAQBIIg0v02JfWTMkq33MWpOL8Qo4JAEAiCSPfblNRPyijdchen4vxCjAoCQSAIIt1vU1I/KaN0y12civMLMSoIBIEgiHS/TUn9pIzSLXdxKs4vxKggEASCINL9NiX1kzJKt9zFqTi/EKOCQBAIgkj325TUT8oo3XIXp+L8QowKAkEgCCLdb1NSPymjdMtdnIrzCzEqCASBIIh0v01J/aSM0q24iy9/+fD09PUXtz9+yg/qtup+6FzfOu5iRhDpfpuS+kkZpVthF5/f/unD07f3754++Rk/qduq+6Fzfeu4ixlBpPttSuonZZRuRV389if/NT0vvv7y4f75cYdHx7ofOte3jruYEUS636akflJG6Vb5NfrlZ09PX//q6/SnHyX7n/++cX3rvEtd5PxCjAoCQSAI3inFLj5Pbxb3Xcxocqz7v0Zc3zp+XswIIt1vU1I/KaN06zLPixmPjnU/dK5vHXcxI4h0v01J/aSM0q1yF/1+cSDOL8SoIBAEgiDS/TYl9ZMySrfKXXx7/3N/jh6F8wsxKggEgSCIdL9NSf2kjNKtchf9+8WBOL8Qo4JAEAiCSPfblNRPyijdirt4EY+OdT90rm8ddzEjiHS/TUn9pIzSLXdxKs4vxKggEASCINL9NiX1kzJKt9zFqTi/EKOCQBAIgkj325TUT8oo3XIXp+L8QowKAkEgCCLdb1NSPymjdMtdnIrzCzEqCASBIIh0v01J/aSM0i13cSrOL8SoIBAEgiDS/TYl9ZMySrfcxak4vxCjgkAQCIJI99uU1E/KKN1yF6fi/EKMCgJBIAgi3W9TUj8po3TLXZyK8wsxKggEgSCIdL9NSf2kjNItd3Eqzi/EqCAQBIIg0v02JfWTMkq33MWpOL8Qo4JAEAiCSPfblNRPyijdchen4vxCjAoCQSAIIt1vU1I/KaN0y12civMLMSoIBIEgiHS/TUn9pIzSLXdxKs4vxKggEASCINL9NiX1kzJKt9zFqTi/EKOCQBAIgkj325TUT8oo3XIXp+L8QowKAkEgCCLdb1NSPymjdMtdnIrzCzEqCASBIIh0v01J/aSM0i13cSrOL8SoIBAEgiDS/TYl9ZMySrfcxak4vxCjgkAQCIJI99uU1E/KKN1yF6fi/EKMCgJBIAgi3W9TUj8po3TLXZyK8wsxKggEgSCIdL9NSf2kjNItd3Eqzi/EqCAQBIIg0v02JfWTMkq33MWpOL8Qo4JAEAiCSPfblNRPyijdchen4vxCjAoCQSAIIt1vU1I/KaN0y12civMLMSoIBIEgiHS/TUn9pIzSLXdxKs4vxKggEASCINL9NiX1kzJKt9zFqTi/EKOCQBAIgkj325TUT8oo3XIXp+L8QowKAkEgCCLdb1NSPymjdMtdnIrzCzEqCASBIIh0v01J/aSM0i13cSrOL8SoIBAEgiDS/TYl9ZMySrfcxak4vxCjgkAQCIJI99uU1E/KKN1yF6fi/EKMCgJBIAgi3W9TUj8po3TLXZyK8wsxKggEgSCIdL9NSf2kjNItd3Eqzi/EqCAQBIIg0v02JfWTMkq33MWpOL8Qo4JAEAiCSPfblNRPyijdmt5FLp0iEwR13MV1jC5GNKx+Ukbplrs4FecXYlQQCIIQo4sRDauflFG65S5OxfmFGBUEgiDE6GJEw+onZZRuuYtTcX4hRgWBIAgxuhjRsPpJGaVb7uJUnF+IUUEgCEKMLkY0rH5SRumWuzgV5xdiVBAIghCjixENq5+UUbrlLk7F+YUYFQSCIMToYkTD6idllG65i1NxfiFGBYEgCDG6GNGw+kkZpVvu4lScX4hRQSAIQowuRjSsflJG6Za7OBXnF2JUEAiCEKOLEQ2rn5RRuuUuTsX5hRgVBIIgxOhiRMPqJ2WUbl22i91xoRSJIKjzLnWR8wsxKggEQYjRy+LRgqA/Py/OxPmFGBUEgiDE6KLuNvFoQbDq9/m8yKNj7mItzi/EqCAQBCFGF+7iAXexjFFBIAhCjC7cxQPuYhmjgkAQhBhduIsH3MUyRgWBIAgxunAXD7iLZYwKAkEQYnThLh5wF8sYFQSCIMTowl084C6WMSoIBEGI0YW7eMBdLGNUEAiCEKMLd/GAu1jG6JWx3MJdPOAuljF6ZSy3cBcPuItljF4Zyy3cxQPuYhmjV8ZyC3fxgLtYxuiVsdzCXTzgLpYxemUst3AXD7iLZYxeGcst3MUD7mIZo1fGcgt38YC7WMbolbHcwl084C6WMXplLLdwFw+4i2WMXhnLLdzFA6tdvKJ3qYsXcWEEwQBsEGNWEKxyFw+4i7XYIMasIFjlLh5wF2uxQYxZQbDKXTzgLtZigxizgmCVu3jAXazFBjFmBcEqd/GAu1iLDWLMCoJV7uIBd7EWG8SYFQSr3MUD7mItNogxKwhWuYsH3MVabBBjVhCschcPuIu12CDGrCBYtdkucuyC4Jy7OBM3IcbsJfHgiLtoC25CjNlL4sERd9EW3IQYs5fEgyPuoi24CTFmL4kHR9xFW3ATYsxeEg+OuIu24CbEmL0kHhxxF23BTYgxe0k8OOIu2oKbEGP2knhwxF20BTchxuwl8eCIu2gLbkKM2UviwZGRXeQopnMXr4B7KQiujOUW7qKFuJeC4MpYbuEuWoh7KQiujOUW7qKFuJeC4MpYbuEuWoh7KQiujOUW7qKFuJeC4MpYbuEuWoh7KQiujOUW7qKFuJeC4MpYbtHSxddf3P74Kd+7i+857qUguDKWWzR08e39u6dPfsYf3MX3HPdSEFwZyy0auvj6y4enL3/5kD/x6DXsOZ27eAXcS0FwZSy3aOjiy8+enr7+1dfpux8l+59t2nd8tXdNsYvP05vFfRczmhyrm8pGTH7H1wpzD9Tbg25d5nkx49GxuSfpLlbazPZ0q+P7xcXck3QXK21me7pV7uLb+5/XfY5ezD1Jd7HSZranW+UuVv9+cTH3JN3FSpvZnm5VdPEAj47NPUl3sdJmtqdb7mKdEZPeHnTLXawzYtLbg265i3VGTHp70C13sc6ISW8PuuUu1hkx6e1Bt9zFOiMmvT3olrtYZ8SktwfdchfrjJj09qBb7mKdEZPeHnTLXawzYtLbg25dtoudjfjf5g753/u+M4u+y2fvLlZ5ZxZ9l8/eXazyziz6Lp+9u1jlnVn0XT77uV00W7iLthXuom2Fu2hb4S7aVszq4stPb9++e/Qfdl3V89u3f/qw85pJ/huFOi/65PbuULsu+vb+7Z983flA83Hm+9T37NO9X71Pk7qY/+v/l3/29eFfHHVF+b/iTot1XTN7km5G50W/Te0+/muzriqt+fzjp93Pvv+i+d4/WVt0Uhef54P49u7hXwTQQVqs95ov/82fpyeGrou+/avd38PRddG8GF+6XtHcnL6L7v4mki9X7tPE94vpLA//gpQO0r9ondd8+1f/Lf0L3HfR9OqUX/m6Lvrys/+SX6NHXNHeZ59WSs+LFxed18X8F1Ic/sVRV/by03Q3Oq/55PP8YtJ30fTuJD83dl305ae7cnc++/1anRfdv1G8uOi0Lr7+4vPe/8IlabG+a6bVche7H2h+h9J1URbrfaC5MZ3PPv+b+PynDy8uOquL+V/jVJ3e7266vwfdf5L8vP+B9j7S1/92d2t7H+i36Rmj823iCfHiopO6uK/i7nW62wc0zrHrmll+Xuy7aD7St//5Yd9F0+fo9FTT+ez3n7L6Lsrz4sVFJ3VxyC+u0qLdf8OW5C52XnTEkabF+v92lRfRvos+/56zn/fZxeyQu2hb4S7aVriLthXuom2Fu2hb4S6WPDr5iO++16OTG1/x7eU8++Abvlv87jd8c+24iwVv7v2LlcIceHXnE767rJUuvvjHbbV+D7iLBc8++B+3ClVrr4+7qNzFggcf/t97N9PXV3dObvzlj79Jz5MnJ2cNyt/fPH1xK/8zefHj/5iis4H845NPUrf+4uTkw8dnw+nPf5mC1O684F+kQeb5eX5U8T3Be8pdjL2689Hpo1SV/PXVndy01KdHuVu5XTd3/3f2VPbiVsrOBnY/fHErlWv/oPPhW+nBacXjBc9+7udF+x75VTQ1av9qmqqy+8obxN336R9LF9OPzwZepOfQ8x+mifNh/bMsePZzd9G+xwOe6nZPhalfj9ILb7J7GX22+9lSn93X84EH+1fu3Q9T1w6G0z+OFzz7+e7r9eQuhtKbuuyDb86rk79ivYvLQHowT5pRF5k/+/nu6/XkLobyW8VUkVufnL3EPpPfJO6+zy+71Gf3VQeW194f7x94Npz+cbzg2c93X68ndzGy+2Cx+7J81EjPY/Qnp/n/zuqz+3o2sOta7tbxZxc69+rOzYMFl5+n7l5P7mJk96SWPLqROrL8Cubsqe/81zTSxfOBZ+m1PX3d/U4nN1qH8z+OFjz/+YPd9HXkLl7C7j3fJe0LahXcxTr5ZTm/xF6au1jNXayUf/fS8uLpLlZzF20r3EXbCnfRtsJdtK1wF20r3EXbCnfRtuH09P8DM64J7f8Kks4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328495"/>
              </p:ext>
            </p:extLst>
          </p:nvPr>
        </p:nvGraphicFramePr>
        <p:xfrm>
          <a:off x="9068793" y="2845955"/>
          <a:ext cx="2294885" cy="109254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316355">
                  <a:extLst>
                    <a:ext uri="{9D8B030D-6E8A-4147-A177-3AD203B41FA5}">
                      <a16:colId xmlns:a16="http://schemas.microsoft.com/office/drawing/2014/main" val="22682494"/>
                    </a:ext>
                  </a:extLst>
                </a:gridCol>
                <a:gridCol w="978530">
                  <a:extLst>
                    <a:ext uri="{9D8B030D-6E8A-4147-A177-3AD203B41FA5}">
                      <a16:colId xmlns:a16="http://schemas.microsoft.com/office/drawing/2014/main" val="1554234835"/>
                    </a:ext>
                  </a:extLst>
                </a:gridCol>
              </a:tblGrid>
              <a:tr h="27313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Livezone    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Count (%)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08110308"/>
                  </a:ext>
                </a:extLst>
              </a:tr>
              <a:tr h="27313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Agro-pastoral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176 (53%)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3211224"/>
                  </a:ext>
                </a:extLst>
              </a:tr>
              <a:tr h="27313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Urban       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107 (32%)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76538583"/>
                  </a:ext>
                </a:extLst>
              </a:tr>
              <a:tr h="27313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Pastoral    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52 (16%)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1347404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257329"/>
              </p:ext>
            </p:extLst>
          </p:nvPr>
        </p:nvGraphicFramePr>
        <p:xfrm>
          <a:off x="5689925" y="2845955"/>
          <a:ext cx="2846642" cy="275844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682630">
                  <a:extLst>
                    <a:ext uri="{9D8B030D-6E8A-4147-A177-3AD203B41FA5}">
                      <a16:colId xmlns:a16="http://schemas.microsoft.com/office/drawing/2014/main" val="4226122194"/>
                    </a:ext>
                  </a:extLst>
                </a:gridCol>
                <a:gridCol w="1164012">
                  <a:extLst>
                    <a:ext uri="{9D8B030D-6E8A-4147-A177-3AD203B41FA5}">
                      <a16:colId xmlns:a16="http://schemas.microsoft.com/office/drawing/2014/main" val="3612892631"/>
                    </a:ext>
                  </a:extLst>
                </a:gridCol>
              </a:tblGrid>
              <a:tr h="27584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Highest</a:t>
                      </a:r>
                      <a:r>
                        <a:rPr lang="en-GB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education   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Count (%)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98620875"/>
                  </a:ext>
                </a:extLst>
              </a:tr>
              <a:tr h="27584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Quranic           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198 (59%)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98186419"/>
                  </a:ext>
                </a:extLst>
              </a:tr>
              <a:tr h="27584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 education      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78 (23%)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02691677"/>
                  </a:ext>
                </a:extLst>
              </a:tr>
              <a:tr h="27584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Some primary      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34 (10%)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99175938"/>
                  </a:ext>
                </a:extLst>
              </a:tr>
              <a:tr h="27584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Completed primary 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 (4%) 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87914011"/>
                  </a:ext>
                </a:extLst>
              </a:tr>
              <a:tr h="27584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Completed secondary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 (1%)  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34788886"/>
                  </a:ext>
                </a:extLst>
              </a:tr>
              <a:tr h="27584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Not applicable    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 (1%)  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91915297"/>
                  </a:ext>
                </a:extLst>
              </a:tr>
              <a:tr h="27584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Some secondary    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 (1%)  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84590934"/>
                  </a:ext>
                </a:extLst>
              </a:tr>
              <a:tr h="27584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Don't know        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(0%)  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43501305"/>
                  </a:ext>
                </a:extLst>
              </a:tr>
              <a:tr h="27584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Some university    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 (0%)  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9535903"/>
                  </a:ext>
                </a:extLst>
              </a:tr>
            </a:tbl>
          </a:graphicData>
        </a:graphic>
      </p:graphicFrame>
      <p:cxnSp>
        <p:nvCxnSpPr>
          <p:cNvPr id="20" name="Straight Connector 19"/>
          <p:cNvCxnSpPr/>
          <p:nvPr/>
        </p:nvCxnSpPr>
        <p:spPr>
          <a:xfrm>
            <a:off x="5312056" y="2250040"/>
            <a:ext cx="12965" cy="35149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8842210" y="2212555"/>
            <a:ext cx="12965" cy="35149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601359" y="2323583"/>
            <a:ext cx="3164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Highest education level of household head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042137" y="2539460"/>
            <a:ext cx="2600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latin typeface="Century Gothic" panose="020B0502020202020204" pitchFamily="34" charset="0"/>
              </a:rPr>
              <a:t>Live zones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69017" y="5605584"/>
            <a:ext cx="29628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6497" y="802197"/>
            <a:ext cx="10413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latin typeface="Century Gothic" panose="020B0502020202020204" pitchFamily="34" charset="0"/>
              </a:rPr>
              <a:t>On average, the age of the respondents was 40 years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6497" y="1532533"/>
            <a:ext cx="10037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>
                <a:latin typeface="Century Gothic" panose="020B0502020202020204" pitchFamily="34" charset="0"/>
              </a:rPr>
              <a:t>23% of the household heads had no education.</a:t>
            </a:r>
          </a:p>
          <a:p>
            <a:endParaRPr lang="en-GB" sz="1400">
              <a:latin typeface="Century Gothic" panose="020B0502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497" y="2539460"/>
            <a:ext cx="4077922" cy="308954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64841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786497" y="48057"/>
            <a:ext cx="10070800" cy="6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-GB" sz="3200">
                <a:solidFill>
                  <a:srgbClr val="980000"/>
                </a:solidFill>
                <a:latin typeface="Century Gothic" panose="020B0502020202020204" pitchFamily="34" charset="0"/>
                <a:ea typeface="Calibri"/>
                <a:cs typeface="Calibri"/>
                <a:sym typeface="Calibri"/>
              </a:rPr>
              <a:t>Sources of income</a:t>
            </a:r>
            <a:endParaRPr sz="3200">
              <a:solidFill>
                <a:srgbClr val="980000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0"/>
          <p:cNvSpPr txBox="1"/>
          <p:nvPr/>
        </p:nvSpPr>
        <p:spPr>
          <a:xfrm>
            <a:off x="786513" y="802204"/>
            <a:ext cx="11315200" cy="6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6497" y="768633"/>
            <a:ext cx="1054827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latin typeface="Century Gothic"/>
              </a:rPr>
              <a:t>A significant portion of participants managed to transit from </a:t>
            </a:r>
            <a:r>
              <a:rPr lang="en-GB" b="1" dirty="0" smtClean="0">
                <a:latin typeface="Century Gothic"/>
              </a:rPr>
              <a:t>casual </a:t>
            </a:r>
            <a:r>
              <a:rPr lang="en-GB" b="1" dirty="0">
                <a:latin typeface="Century Gothic"/>
              </a:rPr>
              <a:t>labour to small businesses 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00338" y="6086587"/>
            <a:ext cx="40326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1537" y="3226618"/>
            <a:ext cx="5001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Sources of income before and after the intervention </a:t>
            </a:r>
            <a:endParaRPr lang="en-GB" sz="1400" dirty="0"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2282" y="1495628"/>
            <a:ext cx="11078043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dirty="0">
                <a:latin typeface="Century Gothic"/>
              </a:rPr>
              <a:t>Beneficiaries who reported </a:t>
            </a:r>
            <a:r>
              <a:rPr lang="en-GB" sz="1400" dirty="0">
                <a:solidFill>
                  <a:srgbClr val="FF0000"/>
                </a:solidFill>
                <a:latin typeface="Century Gothic"/>
              </a:rPr>
              <a:t>private business as a source of income increased by </a:t>
            </a:r>
            <a:r>
              <a:rPr lang="en-GB" sz="1400" dirty="0" smtClean="0">
                <a:solidFill>
                  <a:srgbClr val="FF0000"/>
                </a:solidFill>
                <a:latin typeface="Century Gothic"/>
              </a:rPr>
              <a:t>15</a:t>
            </a:r>
            <a:r>
              <a:rPr lang="en-GB" sz="1400" dirty="0" smtClean="0">
                <a:solidFill>
                  <a:srgbClr val="FF0000"/>
                </a:solidFill>
                <a:latin typeface="Century Gothic"/>
              </a:rPr>
              <a:t>pp </a:t>
            </a:r>
            <a:r>
              <a:rPr lang="en-GB" sz="1400" dirty="0">
                <a:latin typeface="Century Gothic"/>
              </a:rPr>
              <a:t>after the intervention while the </a:t>
            </a:r>
            <a:r>
              <a:rPr lang="en-GB" sz="1400" dirty="0">
                <a:solidFill>
                  <a:srgbClr val="FF0000"/>
                </a:solidFill>
                <a:latin typeface="Century Gothic"/>
              </a:rPr>
              <a:t>fraction who relied on casual labour decreased by </a:t>
            </a:r>
            <a:r>
              <a:rPr lang="en-GB" sz="1400" dirty="0" smtClean="0">
                <a:solidFill>
                  <a:srgbClr val="FF0000"/>
                </a:solidFill>
                <a:latin typeface="Century Gothic"/>
              </a:rPr>
              <a:t>9 </a:t>
            </a:r>
            <a:r>
              <a:rPr lang="en-GB" sz="1400" dirty="0">
                <a:solidFill>
                  <a:srgbClr val="FF0000"/>
                </a:solidFill>
                <a:latin typeface="Century Gothic"/>
              </a:rPr>
              <a:t>pp</a:t>
            </a:r>
            <a:r>
              <a:rPr lang="en-GB" sz="1400" dirty="0" smtClean="0">
                <a:solidFill>
                  <a:srgbClr val="FF0000"/>
                </a:solidFill>
                <a:latin typeface="Century Gothic"/>
              </a:rPr>
              <a:t>.</a:t>
            </a:r>
          </a:p>
          <a:p>
            <a:endParaRPr lang="en-GB" sz="1400" dirty="0">
              <a:latin typeface="Century Gothic"/>
            </a:endParaRPr>
          </a:p>
          <a:p>
            <a:endParaRPr lang="en-GB" sz="1400" dirty="0">
              <a:latin typeface="Century Gothic" panose="020B0502020202020204" pitchFamily="34" charset="0"/>
            </a:endParaRPr>
          </a:p>
          <a:p>
            <a:r>
              <a:rPr lang="en-GB" sz="1400" dirty="0" smtClean="0">
                <a:latin typeface="Century Gothic"/>
              </a:rPr>
              <a:t>4pp </a:t>
            </a:r>
            <a:r>
              <a:rPr lang="en-GB" sz="1400" dirty="0">
                <a:latin typeface="Century Gothic"/>
              </a:rPr>
              <a:t>and </a:t>
            </a:r>
            <a:r>
              <a:rPr lang="en-GB" sz="1400" dirty="0" smtClean="0">
                <a:latin typeface="Century Gothic"/>
              </a:rPr>
              <a:t>3pp </a:t>
            </a:r>
            <a:r>
              <a:rPr lang="en-GB" sz="1400" dirty="0">
                <a:latin typeface="Century Gothic"/>
              </a:rPr>
              <a:t>decrease in the fraction of beneficiaries who practiced </a:t>
            </a:r>
            <a:r>
              <a:rPr lang="en-GB" sz="1400" dirty="0" smtClean="0">
                <a:latin typeface="Century Gothic"/>
              </a:rPr>
              <a:t>pastoralism </a:t>
            </a:r>
            <a:r>
              <a:rPr lang="en-GB" sz="1400" dirty="0">
                <a:latin typeface="Century Gothic"/>
              </a:rPr>
              <a:t>and farming respectively after the intervention.</a:t>
            </a:r>
            <a:endParaRPr lang="en-GB" sz="1400" dirty="0">
              <a:latin typeface="Century Gothic" panose="020B0502020202020204" pitchFamily="34" charset="0"/>
            </a:endParaRPr>
          </a:p>
          <a:p>
            <a:endParaRPr lang="en-GB" sz="1400" dirty="0">
              <a:latin typeface="Century Gothic" panose="020B0502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088535"/>
              </p:ext>
            </p:extLst>
          </p:nvPr>
        </p:nvGraphicFramePr>
        <p:xfrm>
          <a:off x="868690" y="3556426"/>
          <a:ext cx="5948456" cy="2530161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917577">
                  <a:extLst>
                    <a:ext uri="{9D8B030D-6E8A-4147-A177-3AD203B41FA5}">
                      <a16:colId xmlns:a16="http://schemas.microsoft.com/office/drawing/2014/main" val="2913585498"/>
                    </a:ext>
                  </a:extLst>
                </a:gridCol>
                <a:gridCol w="1078787">
                  <a:extLst>
                    <a:ext uri="{9D8B030D-6E8A-4147-A177-3AD203B41FA5}">
                      <a16:colId xmlns:a16="http://schemas.microsoft.com/office/drawing/2014/main" val="512110978"/>
                    </a:ext>
                  </a:extLst>
                </a:gridCol>
                <a:gridCol w="1027416">
                  <a:extLst>
                    <a:ext uri="{9D8B030D-6E8A-4147-A177-3AD203B41FA5}">
                      <a16:colId xmlns:a16="http://schemas.microsoft.com/office/drawing/2014/main" val="2652400786"/>
                    </a:ext>
                  </a:extLst>
                </a:gridCol>
                <a:gridCol w="924676">
                  <a:extLst>
                    <a:ext uri="{9D8B030D-6E8A-4147-A177-3AD203B41FA5}">
                      <a16:colId xmlns:a16="http://schemas.microsoft.com/office/drawing/2014/main" val="749086500"/>
                    </a:ext>
                  </a:extLst>
                </a:gridCol>
              </a:tblGrid>
              <a:tr h="28112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Sources of income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  <a:latin typeface="Century Gothic" panose="020B0502020202020204" pitchFamily="34" charset="0"/>
                        </a:rPr>
                        <a:t>Before    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>
                          <a:effectLst/>
                          <a:latin typeface="Century Gothic" panose="020B0502020202020204" pitchFamily="34" charset="0"/>
                        </a:rPr>
                        <a:t>Currently 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Difference 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71447555"/>
                  </a:ext>
                </a:extLst>
              </a:tr>
              <a:tr h="28112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Private Business             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106 (23%)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186 (38%)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928675"/>
                  </a:ext>
                </a:extLst>
              </a:tr>
              <a:tr h="28112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Cash Transfers from Aid Agencies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24 (5%)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24 (5%)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01960317"/>
                  </a:ext>
                </a:extLst>
              </a:tr>
              <a:tr h="28112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Other                        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3 (1%)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4 (1%)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03353147"/>
                  </a:ext>
                </a:extLst>
              </a:tr>
              <a:tr h="28112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Remittances                  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7 (1%)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4 (1%)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4162286"/>
                  </a:ext>
                </a:extLst>
              </a:tr>
              <a:tr h="28112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Charcoal burning             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1 (0%)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2 (0%)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76180465"/>
                  </a:ext>
                </a:extLst>
              </a:tr>
              <a:tr h="28112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Casual Labour                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158 (34%)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123 (25%)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259489"/>
                  </a:ext>
                </a:extLst>
              </a:tr>
              <a:tr h="28112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Livestock                    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62 (13%)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43 (9%)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350247"/>
                  </a:ext>
                </a:extLst>
              </a:tr>
              <a:tr h="281129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Agriculture                  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110 (23%)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98 (20%)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297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830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786497" y="48057"/>
            <a:ext cx="10070800" cy="6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-GB" sz="3200" dirty="0">
                <a:solidFill>
                  <a:srgbClr val="980000"/>
                </a:solidFill>
                <a:latin typeface="Century Gothic" panose="020B0502020202020204" pitchFamily="34" charset="0"/>
                <a:ea typeface="Calibri"/>
                <a:cs typeface="Calibri"/>
                <a:sym typeface="Calibri"/>
              </a:rPr>
              <a:t>Sources of income</a:t>
            </a:r>
            <a:endParaRPr sz="3200" dirty="0">
              <a:solidFill>
                <a:srgbClr val="980000"/>
              </a:solidFill>
              <a:latin typeface="Century Gothic" panose="020B0502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0"/>
          <p:cNvSpPr txBox="1"/>
          <p:nvPr/>
        </p:nvSpPr>
        <p:spPr>
          <a:xfrm>
            <a:off x="786513" y="802204"/>
            <a:ext cx="11315200" cy="6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endParaRPr sz="2400" b="1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6497" y="801873"/>
            <a:ext cx="11182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Beneficiaries who underwent individual business training recorded a higher transition to private business than those who were trained on business cooperatives.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86497" y="2118187"/>
            <a:ext cx="6256842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Sources of income before and after the intervention per training done </a:t>
            </a:r>
            <a:endParaRPr lang="en-GB" sz="1400" dirty="0">
              <a:latin typeface="Century Gothic" panose="020B0502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99249" y="6399906"/>
            <a:ext cx="413021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876689"/>
              </p:ext>
            </p:extLst>
          </p:nvPr>
        </p:nvGraphicFramePr>
        <p:xfrm>
          <a:off x="786497" y="2518292"/>
          <a:ext cx="7971946" cy="3881619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834868">
                  <a:extLst>
                    <a:ext uri="{9D8B030D-6E8A-4147-A177-3AD203B41FA5}">
                      <a16:colId xmlns:a16="http://schemas.microsoft.com/office/drawing/2014/main" val="2125778979"/>
                    </a:ext>
                  </a:extLst>
                </a:gridCol>
                <a:gridCol w="2332234">
                  <a:extLst>
                    <a:ext uri="{9D8B030D-6E8A-4147-A177-3AD203B41FA5}">
                      <a16:colId xmlns:a16="http://schemas.microsoft.com/office/drawing/2014/main" val="2338002805"/>
                    </a:ext>
                  </a:extLst>
                </a:gridCol>
                <a:gridCol w="883577">
                  <a:extLst>
                    <a:ext uri="{9D8B030D-6E8A-4147-A177-3AD203B41FA5}">
                      <a16:colId xmlns:a16="http://schemas.microsoft.com/office/drawing/2014/main" val="551233314"/>
                    </a:ext>
                  </a:extLst>
                </a:gridCol>
                <a:gridCol w="1058239">
                  <a:extLst>
                    <a:ext uri="{9D8B030D-6E8A-4147-A177-3AD203B41FA5}">
                      <a16:colId xmlns:a16="http://schemas.microsoft.com/office/drawing/2014/main" val="3665798003"/>
                    </a:ext>
                  </a:extLst>
                </a:gridCol>
                <a:gridCol w="863028">
                  <a:extLst>
                    <a:ext uri="{9D8B030D-6E8A-4147-A177-3AD203B41FA5}">
                      <a16:colId xmlns:a16="http://schemas.microsoft.com/office/drawing/2014/main" val="2849352778"/>
                    </a:ext>
                  </a:extLst>
                </a:gridCol>
              </a:tblGrid>
              <a:tr h="37149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Training type                          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 smtClean="0">
                          <a:effectLst/>
                          <a:latin typeface="Century Gothic" panose="020B0502020202020204" pitchFamily="34" charset="0"/>
                        </a:rPr>
                        <a:t>Sources of  </a:t>
                      </a:r>
                      <a:r>
                        <a:rPr lang="en-GB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income                      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Before   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Currently 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Difference 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extLst>
                  <a:ext uri="{0D108BD9-81ED-4DB2-BD59-A6C34878D82A}">
                    <a16:rowId xmlns:a16="http://schemas.microsoft.com/office/drawing/2014/main" val="3378144749"/>
                  </a:ext>
                </a:extLst>
              </a:tr>
              <a:tr h="198533">
                <a:tc rowSpan="9"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Business cooperatives                  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Private Business             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32 (15%)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54 (23%)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338411"/>
                  </a:ext>
                </a:extLst>
              </a:tr>
              <a:tr h="39337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Cash Transfers from Aid Agencies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16 (7%)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22 (9%)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extLst>
                  <a:ext uri="{0D108BD9-81ED-4DB2-BD59-A6C34878D82A}">
                    <a16:rowId xmlns:a16="http://schemas.microsoft.com/office/drawing/2014/main" val="4074813094"/>
                  </a:ext>
                </a:extLst>
              </a:tr>
              <a:tr h="1681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Casual Labour                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65 (30%)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70 (30%)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extLst>
                  <a:ext uri="{0D108BD9-81ED-4DB2-BD59-A6C34878D82A}">
                    <a16:rowId xmlns:a16="http://schemas.microsoft.com/office/drawing/2014/main" val="3767256278"/>
                  </a:ext>
                </a:extLst>
              </a:tr>
              <a:tr h="1985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Charcoal burning             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1 (0%)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1 (0%)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extLst>
                  <a:ext uri="{0D108BD9-81ED-4DB2-BD59-A6C34878D82A}">
                    <a16:rowId xmlns:a16="http://schemas.microsoft.com/office/drawing/2014/main" val="3200017497"/>
                  </a:ext>
                </a:extLst>
              </a:tr>
              <a:tr h="1681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Other                        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1 (0%)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1 (0%)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extLst>
                  <a:ext uri="{0D108BD9-81ED-4DB2-BD59-A6C34878D82A}">
                    <a16:rowId xmlns:a16="http://schemas.microsoft.com/office/drawing/2014/main" val="1956830585"/>
                  </a:ext>
                </a:extLst>
              </a:tr>
              <a:tr h="1681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Remittances                  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2 (1%)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1 (0%)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extLst>
                  <a:ext uri="{0D108BD9-81ED-4DB2-BD59-A6C34878D82A}">
                    <a16:rowId xmlns:a16="http://schemas.microsoft.com/office/drawing/2014/main" val="70681845"/>
                  </a:ext>
                </a:extLst>
              </a:tr>
              <a:tr h="1681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Agriculture                  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69 (32%)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61 (26%)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extLst>
                  <a:ext uri="{0D108BD9-81ED-4DB2-BD59-A6C34878D82A}">
                    <a16:rowId xmlns:a16="http://schemas.microsoft.com/office/drawing/2014/main" val="3379157526"/>
                  </a:ext>
                </a:extLst>
              </a:tr>
              <a:tr h="1681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Livestock                    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33 (15%)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21 (9%)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extLst>
                  <a:ext uri="{0D108BD9-81ED-4DB2-BD59-A6C34878D82A}">
                    <a16:rowId xmlns:a16="http://schemas.microsoft.com/office/drawing/2014/main" val="1706742669"/>
                  </a:ext>
                </a:extLst>
              </a:tr>
              <a:tr h="1985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Formal Employment            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NA   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1 (0%)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       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extLst>
                  <a:ext uri="{0D108BD9-81ED-4DB2-BD59-A6C34878D82A}">
                    <a16:rowId xmlns:a16="http://schemas.microsoft.com/office/drawing/2014/main" val="4039807509"/>
                  </a:ext>
                </a:extLst>
              </a:tr>
              <a:tr h="198533">
                <a:tc rowSpan="8">
                  <a:txBody>
                    <a:bodyPr/>
                    <a:lstStyle/>
                    <a:p>
                      <a:pPr algn="l" fontAlgn="ctr"/>
                      <a:r>
                        <a:rPr lang="en-GB" sz="1100" b="1" u="none" strike="noStrike" dirty="0">
                          <a:effectLst/>
                          <a:latin typeface="Century Gothic" panose="020B0502020202020204" pitchFamily="34" charset="0"/>
                        </a:rPr>
                        <a:t>Individual business training and grant 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Private Business             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74 (30%)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132 (54%)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727218"/>
                  </a:ext>
                </a:extLst>
              </a:tr>
              <a:tr h="1681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Other                        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2 (1%)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3 (1%)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extLst>
                  <a:ext uri="{0D108BD9-81ED-4DB2-BD59-A6C34878D82A}">
                    <a16:rowId xmlns:a16="http://schemas.microsoft.com/office/drawing/2014/main" val="406052057"/>
                  </a:ext>
                </a:extLst>
              </a:tr>
              <a:tr h="1681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Agriculture                  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40 (16%)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36 (15%)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extLst>
                  <a:ext uri="{0D108BD9-81ED-4DB2-BD59-A6C34878D82A}">
                    <a16:rowId xmlns:a16="http://schemas.microsoft.com/office/drawing/2014/main" val="2906754476"/>
                  </a:ext>
                </a:extLst>
              </a:tr>
              <a:tr h="1681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Remittances                  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5 (2%)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3 (1%)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extLst>
                  <a:ext uri="{0D108BD9-81ED-4DB2-BD59-A6C34878D82A}">
                    <a16:rowId xmlns:a16="http://schemas.microsoft.com/office/drawing/2014/main" val="2101020122"/>
                  </a:ext>
                </a:extLst>
              </a:tr>
              <a:tr h="1681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Livestock                    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26 (11%)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19 (8%)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extLst>
                  <a:ext uri="{0D108BD9-81ED-4DB2-BD59-A6C34878D82A}">
                    <a16:rowId xmlns:a16="http://schemas.microsoft.com/office/drawing/2014/main" val="645897194"/>
                  </a:ext>
                </a:extLst>
              </a:tr>
              <a:tr h="39337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Cash Transfers from Aid Agencies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8 (3%)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1 (0%)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extLst>
                  <a:ext uri="{0D108BD9-81ED-4DB2-BD59-A6C34878D82A}">
                    <a16:rowId xmlns:a16="http://schemas.microsoft.com/office/drawing/2014/main" val="2475798832"/>
                  </a:ext>
                </a:extLst>
              </a:tr>
              <a:tr h="1681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Casual Labour                  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91 (37%)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  <a:latin typeface="Century Gothic" panose="020B0502020202020204" pitchFamily="34" charset="0"/>
                        </a:rPr>
                        <a:t>51 (21%) 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n-GB" sz="11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  <a:r>
                        <a:rPr lang="en-GB" sz="1100" u="none" strike="noStrike" baseline="0" dirty="0" smtClean="0">
                          <a:effectLst/>
                          <a:latin typeface="Century Gothic" panose="020B0502020202020204" pitchFamily="34" charset="0"/>
                        </a:rPr>
                        <a:t> 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extLst>
                  <a:ext uri="{0D108BD9-81ED-4DB2-BD59-A6C34878D82A}">
                    <a16:rowId xmlns:a16="http://schemas.microsoft.com/office/drawing/2014/main" val="3070369808"/>
                  </a:ext>
                </a:extLst>
              </a:tr>
              <a:tr h="1985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Charcoal burning             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NA   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1 (0%)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  <a:latin typeface="Century Gothic" panose="020B0502020202020204" pitchFamily="34" charset="0"/>
                        </a:rPr>
                        <a:t>          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31" marR="5431" marT="5431" marB="0" anchor="ctr"/>
                </a:tc>
                <a:extLst>
                  <a:ext uri="{0D108BD9-81ED-4DB2-BD59-A6C34878D82A}">
                    <a16:rowId xmlns:a16="http://schemas.microsoft.com/office/drawing/2014/main" val="1940233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76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/>
          <p:nvPr/>
        </p:nvSpPr>
        <p:spPr>
          <a:xfrm>
            <a:off x="0" y="0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0"/>
          <p:cNvSpPr/>
          <p:nvPr/>
        </p:nvSpPr>
        <p:spPr>
          <a:xfrm>
            <a:off x="11608525" y="2981641"/>
            <a:ext cx="583600" cy="3902400"/>
          </a:xfrm>
          <a:prstGeom prst="rect">
            <a:avLst/>
          </a:prstGeom>
          <a:solidFill>
            <a:srgbClr val="AB4946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0"/>
          <p:cNvSpPr/>
          <p:nvPr/>
        </p:nvSpPr>
        <p:spPr>
          <a:xfrm>
            <a:off x="174172" y="635713"/>
            <a:ext cx="792400" cy="7844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buClr>
                <a:schemeClr val="lt1"/>
              </a:buClr>
              <a:buSzPts val="1400"/>
            </a:pPr>
            <a:endParaRPr sz="1867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0"/>
          <p:cNvSpPr txBox="1"/>
          <p:nvPr/>
        </p:nvSpPr>
        <p:spPr>
          <a:xfrm>
            <a:off x="722072" y="63414"/>
            <a:ext cx="10070800" cy="6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2400"/>
            </a:pPr>
            <a:r>
              <a:rPr lang="en-GB" sz="3200" dirty="0">
                <a:solidFill>
                  <a:srgbClr val="980000"/>
                </a:solidFill>
                <a:latin typeface="Century Gothic"/>
                <a:ea typeface="Calibri"/>
                <a:cs typeface="Calibri"/>
                <a:sym typeface="Calibri"/>
              </a:rPr>
              <a:t>Income</a:t>
            </a:r>
            <a:endParaRPr sz="3200" dirty="0">
              <a:solidFill>
                <a:srgbClr val="980000"/>
              </a:solidFill>
              <a:latin typeface="Century Gothic"/>
              <a:ea typeface="Calibri"/>
              <a:cs typeface="Calibri"/>
              <a:sym typeface="Calibri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2072" y="2921387"/>
            <a:ext cx="5594149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b="1" dirty="0">
                <a:latin typeface="Century Gothic"/>
                <a:ea typeface="+mn-lt"/>
                <a:cs typeface="+mn-lt"/>
              </a:rPr>
              <a:t>Compared with one year ago how has your household income changed?</a:t>
            </a:r>
            <a:endParaRPr lang="en-US" sz="1400" b="1" dirty="0">
              <a:latin typeface="Century Gothic"/>
              <a:ea typeface="+mn-lt"/>
              <a:cs typeface="+mn-lt"/>
            </a:endParaRP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4610CE75-0ABB-4DB4-90A6-7224FE9A6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214051"/>
              </p:ext>
            </p:extLst>
          </p:nvPr>
        </p:nvGraphicFramePr>
        <p:xfrm>
          <a:off x="722072" y="3253419"/>
          <a:ext cx="5250258" cy="1743850"/>
        </p:xfrm>
        <a:graphic>
          <a:graphicData uri="http://schemas.openxmlformats.org/drawingml/2006/table">
            <a:tbl>
              <a:tblPr firstRow="1" firstCol="1" lastRow="1" lastCol="1" bandRow="1">
                <a:tableStyleId>{2D5ABB26-0587-4C30-8999-92F81FD0307C}</a:tableStyleId>
              </a:tblPr>
              <a:tblGrid>
                <a:gridCol w="3638348">
                  <a:extLst>
                    <a:ext uri="{9D8B030D-6E8A-4147-A177-3AD203B41FA5}">
                      <a16:colId xmlns:a16="http://schemas.microsoft.com/office/drawing/2014/main" val="678776005"/>
                    </a:ext>
                  </a:extLst>
                </a:gridCol>
                <a:gridCol w="1611910">
                  <a:extLst>
                    <a:ext uri="{9D8B030D-6E8A-4147-A177-3AD203B41FA5}">
                      <a16:colId xmlns:a16="http://schemas.microsoft.com/office/drawing/2014/main" val="3644510397"/>
                    </a:ext>
                  </a:extLst>
                </a:gridCol>
              </a:tblGrid>
              <a:tr h="455779">
                <a:tc>
                  <a:txBody>
                    <a:bodyPr/>
                    <a:lstStyle/>
                    <a:p>
                      <a:endParaRPr lang="en-US" sz="1200" b="1">
                        <a:effectLst/>
                        <a:latin typeface="Century Gothic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  <a:latin typeface="Century Gothic"/>
                        </a:rPr>
                        <a:t>Count (%)</a:t>
                      </a:r>
                    </a:p>
                    <a:p>
                      <a:pPr lvl="0">
                        <a:buNone/>
                      </a:pPr>
                      <a:endParaRPr lang="en-US" sz="1200" b="1">
                        <a:effectLst/>
                        <a:latin typeface="Century Gothic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96301886"/>
                  </a:ext>
                </a:extLst>
              </a:tr>
              <a:tr h="416146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Century Gothic"/>
                        </a:rPr>
                        <a:t>Significantly/ slightly increased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effectLst/>
                          <a:latin typeface="Century Gothic"/>
                        </a:rPr>
                        <a:t>234 </a:t>
                      </a:r>
                      <a:r>
                        <a:rPr lang="en-US" sz="1200" dirty="0">
                          <a:effectLst/>
                          <a:latin typeface="Century Gothic"/>
                        </a:rPr>
                        <a:t>(70%)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272631"/>
                  </a:ext>
                </a:extLst>
              </a:tr>
              <a:tr h="416146"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Century Gothic"/>
                        </a:rPr>
                        <a:t>No change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effectLst/>
                          <a:latin typeface="Century Gothic"/>
                        </a:rPr>
                        <a:t>59 </a:t>
                      </a:r>
                      <a:r>
                        <a:rPr lang="en-US" sz="1200" dirty="0">
                          <a:effectLst/>
                          <a:latin typeface="Century Gothic"/>
                        </a:rPr>
                        <a:t>(18%)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7431933"/>
                  </a:ext>
                </a:extLst>
              </a:tr>
              <a:tr h="455779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latin typeface="Century Gothic"/>
                        </a:rPr>
                        <a:t>Significantly/ slightly decreased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Century Gothic"/>
                        </a:rPr>
                        <a:t>42 (12%)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3397995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850527" y="4874158"/>
            <a:ext cx="43617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000" dirty="0">
                <a:latin typeface="Century Gothic" panose="020B0502020202020204" pitchFamily="34" charset="0"/>
              </a:rPr>
              <a:t>Source: </a:t>
            </a:r>
            <a:r>
              <a:rPr lang="en-GB" sz="1000" dirty="0" err="1">
                <a:latin typeface="Century Gothic" panose="020B0502020202020204" pitchFamily="34" charset="0"/>
              </a:rPr>
              <a:t>BRCiS</a:t>
            </a:r>
            <a:r>
              <a:rPr lang="en-GB" sz="1000" dirty="0">
                <a:latin typeface="Century Gothic" panose="020B0502020202020204" pitchFamily="34" charset="0"/>
              </a:rPr>
              <a:t> Income generating activities survey (April 2021)</a:t>
            </a:r>
          </a:p>
        </p:txBody>
      </p:sp>
      <p:sp>
        <p:nvSpPr>
          <p:cNvPr id="45" name="Google Shape;187;p30"/>
          <p:cNvSpPr txBox="1"/>
          <p:nvPr/>
        </p:nvSpPr>
        <p:spPr>
          <a:xfrm>
            <a:off x="722072" y="835668"/>
            <a:ext cx="11315200" cy="6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entury Gothic"/>
              </a:rPr>
              <a:t>70%</a:t>
            </a:r>
            <a:r>
              <a:rPr lang="en-GB" b="1" dirty="0">
                <a:latin typeface="Century Gothic"/>
              </a:rPr>
              <a:t> of the beneficiaries reported that their income increased after the intervention .</a:t>
            </a:r>
          </a:p>
        </p:txBody>
      </p:sp>
    </p:spTree>
    <p:extLst>
      <p:ext uri="{BB962C8B-B14F-4D97-AF65-F5344CB8AC3E}">
        <p14:creationId xmlns:p14="http://schemas.microsoft.com/office/powerpoint/2010/main" val="3840856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6AABD1E2408444A992EFC218FE94538" ma:contentTypeVersion="12" ma:contentTypeDescription="Opprett et nytt dokument." ma:contentTypeScope="" ma:versionID="c25ba07c48615b342c9f023231800fc0">
  <xsd:schema xmlns:xsd="http://www.w3.org/2001/XMLSchema" xmlns:xs="http://www.w3.org/2001/XMLSchema" xmlns:p="http://schemas.microsoft.com/office/2006/metadata/properties" xmlns:ns2="62417b9d-c2df-447d-a8a3-60cbcc6e2a8c" xmlns:ns3="390d9576-89e2-4c9a-82fb-51e639114123" targetNamespace="http://schemas.microsoft.com/office/2006/metadata/properties" ma:root="true" ma:fieldsID="56fecb5220f8d0ea5707045cb08a6cc4" ns2:_="" ns3:_="">
    <xsd:import namespace="62417b9d-c2df-447d-a8a3-60cbcc6e2a8c"/>
    <xsd:import namespace="390d9576-89e2-4c9a-82fb-51e6391141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417b9d-c2df-447d-a8a3-60cbcc6e2a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d9576-89e2-4c9a-82fb-51e63911412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F3F17A-B205-47FE-BF80-671A987A7BFA}"/>
</file>

<file path=customXml/itemProps2.xml><?xml version="1.0" encoding="utf-8"?>
<ds:datastoreItem xmlns:ds="http://schemas.openxmlformats.org/officeDocument/2006/customXml" ds:itemID="{94670F6B-C333-47F5-B6F2-C713379A6B24}"/>
</file>

<file path=customXml/itemProps3.xml><?xml version="1.0" encoding="utf-8"?>
<ds:datastoreItem xmlns:ds="http://schemas.openxmlformats.org/officeDocument/2006/customXml" ds:itemID="{321CBB50-225C-4AD9-9DA4-C97B83EC895C}"/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5369</Words>
  <Application>Microsoft Office PowerPoint</Application>
  <PresentationFormat>Widescreen</PresentationFormat>
  <Paragraphs>1056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12</vt:lpstr>
      <vt:lpstr>Arial</vt:lpstr>
      <vt:lpstr>Calibri</vt:lpstr>
      <vt:lpstr>Calibri Light</vt:lpstr>
      <vt:lpstr>Cambria</vt:lpstr>
      <vt:lpstr>Century Gothic</vt:lpstr>
      <vt:lpstr>Segoe UI</vt:lpstr>
      <vt:lpstr>Times New Roman</vt:lpstr>
      <vt:lpstr>Office Theme</vt:lpstr>
      <vt:lpstr>  Resilience-building through income generating activities   Preliminary Survey Findings  Prepared by the BRCiS Evidence and Learning Team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Faith Musili</dc:creator>
  <cp:lastModifiedBy>Faith Musili</cp:lastModifiedBy>
  <cp:revision>138</cp:revision>
  <dcterms:created xsi:type="dcterms:W3CDTF">2021-04-28T13:34:23Z</dcterms:created>
  <dcterms:modified xsi:type="dcterms:W3CDTF">2021-06-24T15:15:21Z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0x010100F6AABD1E2408444A992EFC218FE94538</vt:lpwstr>
  </property>
</Properties>
</file>