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42"/>
    <a:srgbClr val="C0DFC9"/>
    <a:srgbClr val="ECF6EE"/>
    <a:srgbClr val="93C9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039" autoAdjust="0"/>
    <p:restoredTop sz="86252" autoAdjust="0"/>
  </p:normalViewPr>
  <p:slideViewPr>
    <p:cSldViewPr>
      <p:cViewPr varScale="1">
        <p:scale>
          <a:sx n="86" d="100"/>
          <a:sy n="86" d="100"/>
        </p:scale>
        <p:origin x="696" y="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C3EC02-4E96-47C4-85E5-DF73225FCD1E}" type="datetimeFigureOut">
              <a:rPr lang="es-AR" smtClean="0"/>
              <a:t>18/12/2025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08205E-59E3-495A-85C3-9941B5BF01E7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0482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Exercise 1.1:</a:t>
            </a:r>
            <a:r>
              <a:rPr lang="en-US" dirty="0"/>
              <a:t> Sit or Stand for Protection Risk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participants to stand if they think the example is a protection risk and stay seated if not.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the participants to justify their answers – why do they think something is a protection risk or not? Remember they should not be extrapolating and should only rely on the information on the slide. </a:t>
            </a:r>
            <a:endParaRPr lang="en-KE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 displaced from rural to urban areas for work: NO </a:t>
            </a:r>
            <a:endParaRPr lang="en-GB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 displaced because of a conflict: YES (forced displacement from active conflict)</a:t>
            </a:r>
            <a:endParaRPr lang="en-GB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Lack of adequate shelter: NO (not having a shelter can expose someone to protection risk such as theft and abuse, however this is not a protection risk as it is stated - this is a basic shelter need)</a:t>
            </a:r>
            <a:endParaRPr lang="en-GB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Disputes between people living in one area from different religions: YES (Violence/harassment/threat of violence)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Health staff do not want to treat refugees because they are foreigners: YES (discrimination, health personnel are using their power to discriminate) </a:t>
            </a:r>
            <a:endParaRPr lang="en-GB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Inability to earn enough money: NO  </a:t>
            </a:r>
            <a:endParaRPr lang="en-GB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Armed men at a checkpoint request civilians to pay to cross: YES (extortion by armed actors) </a:t>
            </a:r>
            <a:endParaRPr lang="en-GB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IDPs are looking for daily worker jobs but, it is difficult, there is a lot of competition: NO (there is no specific discrimination) Women face intimidation and harassment when they go to town: YES</a:t>
            </a:r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8205E-59E3-495A-85C3-9941B5BF01E7}" type="slidenum">
              <a:rPr lang="es-AR" smtClean="0"/>
              <a:t>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392629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noProof="0" dirty="0"/>
              <a:t>This activity can either be conducted at the end of Module 1 or as a recap the following day. </a:t>
            </a:r>
          </a:p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8205E-59E3-495A-85C3-9941B5BF01E7}" type="slidenum">
              <a:rPr lang="es-AR" smtClean="0"/>
              <a:t>59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39111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Conduct an activity where everyone needs to name a consideration or question related to conducting a threat analysis. Everyone who thinks of one can sit down. </a:t>
            </a:r>
          </a:p>
          <a:p>
            <a:endParaRPr lang="en-GB" dirty="0"/>
          </a:p>
          <a:p>
            <a:r>
              <a:rPr lang="en-GB" dirty="0"/>
              <a:t>See facilitation guide for more information.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8205E-59E3-495A-85C3-9941B5BF01E7}" type="slidenum">
              <a:rPr lang="es-AR" smtClean="0"/>
              <a:t>14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87776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Examples of risks listed below: </a:t>
            </a:r>
          </a:p>
          <a:p>
            <a:pPr marL="228600" indent="-228600">
              <a:buAutoNum type="arabicParenR"/>
            </a:pPr>
            <a:r>
              <a:rPr lang="en-GB" dirty="0"/>
              <a:t>Forced recruitment for armed groups</a:t>
            </a:r>
          </a:p>
          <a:p>
            <a:pPr marL="228600" indent="-228600">
              <a:buAutoNum type="arabicParenR"/>
            </a:pPr>
            <a:r>
              <a:rPr lang="en-GB" dirty="0"/>
              <a:t>Rape </a:t>
            </a:r>
          </a:p>
          <a:p>
            <a:pPr marL="228600" indent="-228600">
              <a:buAutoNum type="arabicParenR"/>
            </a:pPr>
            <a:r>
              <a:rPr lang="en-GB" dirty="0"/>
              <a:t>Targeted killing of political activists </a:t>
            </a:r>
          </a:p>
          <a:p>
            <a:pPr marL="228600" indent="-228600">
              <a:buAutoNum type="arabicParenR"/>
            </a:pPr>
            <a:r>
              <a:rPr lang="en-GB" dirty="0"/>
              <a:t>Widespread killing in bombing campaign </a:t>
            </a:r>
          </a:p>
          <a:p>
            <a:pPr marL="228600" indent="-228600">
              <a:buAutoNum type="arabicParenR"/>
            </a:pPr>
            <a:r>
              <a:rPr lang="en-GB" dirty="0"/>
              <a:t>Extortion at checkpoints</a:t>
            </a:r>
          </a:p>
          <a:p>
            <a:pPr marL="228600" indent="-228600">
              <a:buAutoNum type="arabicParenR"/>
            </a:pPr>
            <a:r>
              <a:rPr lang="en-GB" dirty="0"/>
              <a:t>Discrimination or denial of resources based on ethnic identity</a:t>
            </a:r>
          </a:p>
          <a:p>
            <a:pPr marL="228600" indent="-228600">
              <a:buAutoNum type="arabicParenR"/>
            </a:pPr>
            <a:r>
              <a:rPr lang="en-GB" dirty="0"/>
              <a:t>Lack of livelihood opportunities 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8205E-59E3-495A-85C3-9941B5BF01E7}" type="slidenum">
              <a:rPr lang="es-AR" smtClean="0"/>
              <a:t>17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660147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8205E-59E3-495A-85C3-9941B5BF01E7}" type="slidenum">
              <a:rPr lang="es-AR" smtClean="0"/>
              <a:t>18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3743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Each click will reveal one circle </a:t>
            </a:r>
            <a:endParaRPr lang="en-K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8205E-59E3-495A-85C3-9941B5BF01E7}" type="slidenum">
              <a:rPr lang="es-AR" smtClean="0"/>
              <a:t>19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91190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8205E-59E3-495A-85C3-9941B5BF01E7}" type="slidenum">
              <a:rPr lang="es-AR" smtClean="0"/>
              <a:t>20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808328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Ask all participants to write which one they prefer, and each time a risk appears it gets a point. The risk with most points is prioritised.</a:t>
            </a:r>
            <a:endParaRPr lang="en-K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8205E-59E3-495A-85C3-9941B5BF01E7}" type="slidenum">
              <a:rPr lang="es-AR" smtClean="0"/>
              <a:t>31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526370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Group Exercise: 15 mins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8205E-59E3-495A-85C3-9941B5BF01E7}" type="slidenum">
              <a:rPr lang="es-AR" smtClean="0"/>
              <a:t>38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18039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Group activity – 10 minutes </a:t>
            </a:r>
            <a:endParaRPr lang="en-K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8205E-59E3-495A-85C3-9941B5BF01E7}" type="slidenum">
              <a:rPr lang="es-AR" smtClean="0"/>
              <a:t>41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02034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9343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9343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2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07299" y="2138847"/>
            <a:ext cx="4391025" cy="4137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009343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42938" y="2225725"/>
            <a:ext cx="4435475" cy="3870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009343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9343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948004"/>
            <a:ext cx="10692130" cy="612140"/>
          </a:xfrm>
          <a:custGeom>
            <a:avLst/>
            <a:gdLst/>
            <a:ahLst/>
            <a:cxnLst/>
            <a:rect l="l" t="t" r="r" b="b"/>
            <a:pathLst>
              <a:path w="10692130" h="612140">
                <a:moveTo>
                  <a:pt x="10692003" y="0"/>
                </a:moveTo>
                <a:lnTo>
                  <a:pt x="0" y="0"/>
                </a:lnTo>
                <a:lnTo>
                  <a:pt x="0" y="612000"/>
                </a:lnTo>
                <a:lnTo>
                  <a:pt x="10692003" y="612000"/>
                </a:lnTo>
                <a:lnTo>
                  <a:pt x="10692003" y="0"/>
                </a:lnTo>
                <a:close/>
              </a:path>
            </a:pathLst>
          </a:cu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338279" y="7230055"/>
            <a:ext cx="52705" cy="52705"/>
          </a:xfrm>
          <a:custGeom>
            <a:avLst/>
            <a:gdLst/>
            <a:ahLst/>
            <a:cxnLst/>
            <a:rect l="l" t="t" r="r" b="b"/>
            <a:pathLst>
              <a:path w="52704" h="52704">
                <a:moveTo>
                  <a:pt x="26123" y="0"/>
                </a:moveTo>
                <a:lnTo>
                  <a:pt x="15955" y="2053"/>
                </a:lnTo>
                <a:lnTo>
                  <a:pt x="7651" y="7651"/>
                </a:lnTo>
                <a:lnTo>
                  <a:pt x="2053" y="15955"/>
                </a:lnTo>
                <a:lnTo>
                  <a:pt x="0" y="26123"/>
                </a:lnTo>
                <a:lnTo>
                  <a:pt x="2053" y="36290"/>
                </a:lnTo>
                <a:lnTo>
                  <a:pt x="7651" y="44589"/>
                </a:lnTo>
                <a:lnTo>
                  <a:pt x="15955" y="50184"/>
                </a:lnTo>
                <a:lnTo>
                  <a:pt x="26123" y="52235"/>
                </a:lnTo>
                <a:lnTo>
                  <a:pt x="36290" y="50184"/>
                </a:lnTo>
                <a:lnTo>
                  <a:pt x="44589" y="44589"/>
                </a:lnTo>
                <a:lnTo>
                  <a:pt x="50184" y="36290"/>
                </a:lnTo>
                <a:lnTo>
                  <a:pt x="52235" y="26123"/>
                </a:lnTo>
                <a:lnTo>
                  <a:pt x="50184" y="15955"/>
                </a:lnTo>
                <a:lnTo>
                  <a:pt x="44589" y="7651"/>
                </a:lnTo>
                <a:lnTo>
                  <a:pt x="36290" y="2053"/>
                </a:lnTo>
                <a:lnTo>
                  <a:pt x="26123" y="0"/>
                </a:lnTo>
                <a:close/>
              </a:path>
            </a:pathLst>
          </a:custGeom>
          <a:solidFill>
            <a:srgbClr val="00934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21208" y="7112986"/>
            <a:ext cx="286385" cy="286385"/>
          </a:xfrm>
          <a:custGeom>
            <a:avLst/>
            <a:gdLst/>
            <a:ahLst/>
            <a:cxnLst/>
            <a:rect l="l" t="t" r="r" b="b"/>
            <a:pathLst>
              <a:path w="286384" h="286384">
                <a:moveTo>
                  <a:pt x="0" y="143192"/>
                </a:moveTo>
                <a:lnTo>
                  <a:pt x="7300" y="97932"/>
                </a:lnTo>
                <a:lnTo>
                  <a:pt x="27627" y="58624"/>
                </a:lnTo>
                <a:lnTo>
                  <a:pt x="58624" y="27627"/>
                </a:lnTo>
                <a:lnTo>
                  <a:pt x="97932" y="7300"/>
                </a:lnTo>
                <a:lnTo>
                  <a:pt x="143192" y="0"/>
                </a:lnTo>
                <a:lnTo>
                  <a:pt x="188452" y="7300"/>
                </a:lnTo>
                <a:lnTo>
                  <a:pt x="227760" y="27627"/>
                </a:lnTo>
                <a:lnTo>
                  <a:pt x="258757" y="58624"/>
                </a:lnTo>
                <a:lnTo>
                  <a:pt x="279084" y="97932"/>
                </a:lnTo>
                <a:lnTo>
                  <a:pt x="286385" y="143192"/>
                </a:lnTo>
                <a:lnTo>
                  <a:pt x="279084" y="188452"/>
                </a:lnTo>
                <a:lnTo>
                  <a:pt x="258757" y="227760"/>
                </a:lnTo>
                <a:lnTo>
                  <a:pt x="227760" y="258757"/>
                </a:lnTo>
                <a:lnTo>
                  <a:pt x="188452" y="279084"/>
                </a:lnTo>
                <a:lnTo>
                  <a:pt x="143192" y="286385"/>
                </a:lnTo>
                <a:lnTo>
                  <a:pt x="97932" y="279084"/>
                </a:lnTo>
                <a:lnTo>
                  <a:pt x="58624" y="258757"/>
                </a:lnTo>
                <a:lnTo>
                  <a:pt x="27627" y="227760"/>
                </a:lnTo>
                <a:lnTo>
                  <a:pt x="7300" y="188452"/>
                </a:lnTo>
                <a:lnTo>
                  <a:pt x="0" y="143192"/>
                </a:lnTo>
                <a:close/>
              </a:path>
            </a:pathLst>
          </a:custGeom>
          <a:ln w="10414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8897" y="7160662"/>
            <a:ext cx="191007" cy="191020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9343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9343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948004"/>
            <a:ext cx="10692130" cy="612140"/>
          </a:xfrm>
          <a:custGeom>
            <a:avLst/>
            <a:gdLst/>
            <a:ahLst/>
            <a:cxnLst/>
            <a:rect l="l" t="t" r="r" b="b"/>
            <a:pathLst>
              <a:path w="10692130" h="612140">
                <a:moveTo>
                  <a:pt x="10692003" y="0"/>
                </a:moveTo>
                <a:lnTo>
                  <a:pt x="0" y="0"/>
                </a:lnTo>
                <a:lnTo>
                  <a:pt x="0" y="612000"/>
                </a:lnTo>
                <a:lnTo>
                  <a:pt x="10692003" y="612000"/>
                </a:lnTo>
                <a:lnTo>
                  <a:pt x="10692003" y="0"/>
                </a:lnTo>
                <a:close/>
              </a:path>
            </a:pathLst>
          </a:cu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338279" y="7230055"/>
            <a:ext cx="52705" cy="52705"/>
          </a:xfrm>
          <a:custGeom>
            <a:avLst/>
            <a:gdLst/>
            <a:ahLst/>
            <a:cxnLst/>
            <a:rect l="l" t="t" r="r" b="b"/>
            <a:pathLst>
              <a:path w="52704" h="52704">
                <a:moveTo>
                  <a:pt x="26123" y="0"/>
                </a:moveTo>
                <a:lnTo>
                  <a:pt x="15955" y="2053"/>
                </a:lnTo>
                <a:lnTo>
                  <a:pt x="7651" y="7651"/>
                </a:lnTo>
                <a:lnTo>
                  <a:pt x="2053" y="15955"/>
                </a:lnTo>
                <a:lnTo>
                  <a:pt x="0" y="26123"/>
                </a:lnTo>
                <a:lnTo>
                  <a:pt x="2053" y="36290"/>
                </a:lnTo>
                <a:lnTo>
                  <a:pt x="7651" y="44589"/>
                </a:lnTo>
                <a:lnTo>
                  <a:pt x="15955" y="50184"/>
                </a:lnTo>
                <a:lnTo>
                  <a:pt x="26123" y="52235"/>
                </a:lnTo>
                <a:lnTo>
                  <a:pt x="36290" y="50184"/>
                </a:lnTo>
                <a:lnTo>
                  <a:pt x="44589" y="44589"/>
                </a:lnTo>
                <a:lnTo>
                  <a:pt x="50184" y="36290"/>
                </a:lnTo>
                <a:lnTo>
                  <a:pt x="52235" y="26123"/>
                </a:lnTo>
                <a:lnTo>
                  <a:pt x="50184" y="15955"/>
                </a:lnTo>
                <a:lnTo>
                  <a:pt x="44589" y="7651"/>
                </a:lnTo>
                <a:lnTo>
                  <a:pt x="36290" y="2053"/>
                </a:lnTo>
                <a:lnTo>
                  <a:pt x="26123" y="0"/>
                </a:lnTo>
                <a:close/>
              </a:path>
            </a:pathLst>
          </a:custGeom>
          <a:solidFill>
            <a:srgbClr val="00934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21208" y="7112986"/>
            <a:ext cx="286385" cy="286385"/>
          </a:xfrm>
          <a:custGeom>
            <a:avLst/>
            <a:gdLst/>
            <a:ahLst/>
            <a:cxnLst/>
            <a:rect l="l" t="t" r="r" b="b"/>
            <a:pathLst>
              <a:path w="286384" h="286384">
                <a:moveTo>
                  <a:pt x="0" y="143192"/>
                </a:moveTo>
                <a:lnTo>
                  <a:pt x="7300" y="97932"/>
                </a:lnTo>
                <a:lnTo>
                  <a:pt x="27627" y="58624"/>
                </a:lnTo>
                <a:lnTo>
                  <a:pt x="58624" y="27627"/>
                </a:lnTo>
                <a:lnTo>
                  <a:pt x="97932" y="7300"/>
                </a:lnTo>
                <a:lnTo>
                  <a:pt x="143192" y="0"/>
                </a:lnTo>
                <a:lnTo>
                  <a:pt x="188452" y="7300"/>
                </a:lnTo>
                <a:lnTo>
                  <a:pt x="227760" y="27627"/>
                </a:lnTo>
                <a:lnTo>
                  <a:pt x="258757" y="58624"/>
                </a:lnTo>
                <a:lnTo>
                  <a:pt x="279084" y="97932"/>
                </a:lnTo>
                <a:lnTo>
                  <a:pt x="286385" y="143192"/>
                </a:lnTo>
                <a:lnTo>
                  <a:pt x="279084" y="188452"/>
                </a:lnTo>
                <a:lnTo>
                  <a:pt x="258757" y="227760"/>
                </a:lnTo>
                <a:lnTo>
                  <a:pt x="227760" y="258757"/>
                </a:lnTo>
                <a:lnTo>
                  <a:pt x="188452" y="279084"/>
                </a:lnTo>
                <a:lnTo>
                  <a:pt x="143192" y="286385"/>
                </a:lnTo>
                <a:lnTo>
                  <a:pt x="97932" y="279084"/>
                </a:lnTo>
                <a:lnTo>
                  <a:pt x="58624" y="258757"/>
                </a:lnTo>
                <a:lnTo>
                  <a:pt x="27627" y="227760"/>
                </a:lnTo>
                <a:lnTo>
                  <a:pt x="7300" y="188452"/>
                </a:lnTo>
                <a:lnTo>
                  <a:pt x="0" y="143192"/>
                </a:lnTo>
                <a:close/>
              </a:path>
            </a:pathLst>
          </a:custGeom>
          <a:ln w="10414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68897" y="7160662"/>
            <a:ext cx="191007" cy="191020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472119" y="7065428"/>
            <a:ext cx="1179955" cy="298856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9863999" y="7092004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7299" y="684055"/>
            <a:ext cx="7525384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81899" y="3582447"/>
            <a:ext cx="7060565" cy="2484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09085" y="7180208"/>
            <a:ext cx="541019" cy="1447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009343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411619" y="7180208"/>
            <a:ext cx="3261360" cy="1447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098497" y="7171475"/>
            <a:ext cx="22288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82" userDrawn="1">
          <p15:clr>
            <a:srgbClr val="F26B43"/>
          </p15:clr>
        </p15:guide>
        <p15:guide id="2" pos="33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jp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sv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53.png"/><Relationship Id="rId3" Type="http://schemas.openxmlformats.org/officeDocument/2006/relationships/image" Target="../media/image4.png"/><Relationship Id="rId21" Type="http://schemas.openxmlformats.org/officeDocument/2006/relationships/hyperlink" Target="mailto:nicolas.alvarez@nrc.no" TargetMode="Externa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52.png"/><Relationship Id="rId16" Type="http://schemas.openxmlformats.org/officeDocument/2006/relationships/image" Target="../media/image17.pn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54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hyperlink" Target="https://www.nrc.no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145222"/>
            <a:ext cx="10691999" cy="4341208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720001" y="361810"/>
            <a:ext cx="9252585" cy="410845"/>
          </a:xfrm>
          <a:custGeom>
            <a:avLst/>
            <a:gdLst/>
            <a:ahLst/>
            <a:cxnLst/>
            <a:rect l="l" t="t" r="r" b="b"/>
            <a:pathLst>
              <a:path w="9252585" h="410845">
                <a:moveTo>
                  <a:pt x="9252000" y="0"/>
                </a:moveTo>
                <a:lnTo>
                  <a:pt x="0" y="0"/>
                </a:lnTo>
                <a:lnTo>
                  <a:pt x="0" y="410400"/>
                </a:lnTo>
                <a:lnTo>
                  <a:pt x="9252000" y="410400"/>
                </a:lnTo>
                <a:lnTo>
                  <a:pt x="9252000" y="0"/>
                </a:lnTo>
                <a:close/>
              </a:path>
            </a:pathLst>
          </a:custGeom>
          <a:gradFill>
            <a:gsLst>
              <a:gs pos="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707299" y="1199925"/>
            <a:ext cx="116753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50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Module</a:t>
            </a:r>
            <a:r>
              <a:rPr sz="1800" b="1" spc="25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800" b="1" spc="-50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1</a:t>
            </a:r>
            <a:endParaRPr sz="1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19999" y="1593004"/>
            <a:ext cx="1126276" cy="45719"/>
          </a:xfrm>
          <a:custGeom>
            <a:avLst/>
            <a:gdLst/>
            <a:ahLst/>
            <a:cxnLst/>
            <a:rect l="l" t="t" r="r" b="b"/>
            <a:pathLst>
              <a:path w="1062355">
                <a:moveTo>
                  <a:pt x="0" y="0"/>
                </a:moveTo>
                <a:lnTo>
                  <a:pt x="1061999" y="0"/>
                </a:lnTo>
              </a:path>
            </a:pathLst>
          </a:custGeom>
          <a:ln w="1270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07299" y="1745529"/>
            <a:ext cx="5451475" cy="1534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3300" b="0" dirty="0">
                <a:latin typeface="Roboto Medium"/>
                <a:cs typeface="Roboto Medium"/>
              </a:rPr>
              <a:t>The</a:t>
            </a:r>
            <a:r>
              <a:rPr sz="3300" b="0" spc="-75" dirty="0">
                <a:latin typeface="Roboto Medium"/>
                <a:cs typeface="Roboto Medium"/>
              </a:rPr>
              <a:t> </a:t>
            </a:r>
            <a:r>
              <a:rPr sz="3300" b="0" dirty="0">
                <a:latin typeface="Roboto Medium"/>
                <a:cs typeface="Roboto Medium"/>
              </a:rPr>
              <a:t>Protection</a:t>
            </a:r>
            <a:r>
              <a:rPr sz="3300" b="0" spc="-70" dirty="0">
                <a:latin typeface="Roboto Medium"/>
                <a:cs typeface="Roboto Medium"/>
              </a:rPr>
              <a:t> </a:t>
            </a:r>
            <a:r>
              <a:rPr sz="3300" b="0" dirty="0">
                <a:latin typeface="Roboto Medium"/>
                <a:cs typeface="Roboto Medium"/>
              </a:rPr>
              <a:t>Risk</a:t>
            </a:r>
            <a:r>
              <a:rPr sz="3300" b="0" spc="-70" dirty="0">
                <a:latin typeface="Roboto Medium"/>
                <a:cs typeface="Roboto Medium"/>
              </a:rPr>
              <a:t> </a:t>
            </a:r>
            <a:r>
              <a:rPr sz="3300" b="0" spc="-10" dirty="0">
                <a:latin typeface="Roboto Medium"/>
                <a:cs typeface="Roboto Medium"/>
              </a:rPr>
              <a:t>Equation </a:t>
            </a:r>
            <a:r>
              <a:rPr sz="3300" b="0" dirty="0">
                <a:latin typeface="Roboto Medium"/>
                <a:cs typeface="Roboto Medium"/>
              </a:rPr>
              <a:t>and</a:t>
            </a:r>
            <a:r>
              <a:rPr sz="3300" b="0" spc="-5" dirty="0">
                <a:latin typeface="Roboto Medium"/>
                <a:cs typeface="Roboto Medium"/>
              </a:rPr>
              <a:t> </a:t>
            </a:r>
            <a:r>
              <a:rPr sz="3300" b="0" dirty="0">
                <a:latin typeface="Roboto Medium"/>
                <a:cs typeface="Roboto Medium"/>
              </a:rPr>
              <a:t>Conducting</a:t>
            </a:r>
            <a:r>
              <a:rPr sz="3300" b="0" spc="-5" dirty="0">
                <a:latin typeface="Roboto Medium"/>
                <a:cs typeface="Roboto Medium"/>
              </a:rPr>
              <a:t> </a:t>
            </a:r>
            <a:r>
              <a:rPr sz="3300" b="0" dirty="0">
                <a:latin typeface="Roboto Medium"/>
                <a:cs typeface="Roboto Medium"/>
              </a:rPr>
              <a:t>a </a:t>
            </a:r>
            <a:r>
              <a:rPr sz="3300" b="0" spc="-10" dirty="0">
                <a:latin typeface="Roboto Medium"/>
                <a:cs typeface="Roboto Medium"/>
              </a:rPr>
              <a:t>Protection </a:t>
            </a:r>
            <a:r>
              <a:rPr sz="3300" b="0" dirty="0">
                <a:latin typeface="Roboto Medium"/>
                <a:cs typeface="Roboto Medium"/>
              </a:rPr>
              <a:t>Risk</a:t>
            </a:r>
            <a:r>
              <a:rPr sz="3300" b="0" spc="-65" dirty="0">
                <a:latin typeface="Roboto Medium"/>
                <a:cs typeface="Roboto Medium"/>
              </a:rPr>
              <a:t> </a:t>
            </a:r>
            <a:r>
              <a:rPr sz="3300" b="0" spc="-10" dirty="0">
                <a:latin typeface="Roboto Medium"/>
                <a:cs typeface="Roboto Medium"/>
              </a:rPr>
              <a:t>Analysis</a:t>
            </a:r>
            <a:endParaRPr sz="3300">
              <a:latin typeface="Roboto Medium"/>
              <a:cs typeface="Roboto Medium"/>
            </a:endParaRP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DC24B73A-6BE1-E5FE-2228-74A6742C97C6}"/>
              </a:ext>
            </a:extLst>
          </p:cNvPr>
          <p:cNvGrpSpPr/>
          <p:nvPr/>
        </p:nvGrpSpPr>
        <p:grpSpPr>
          <a:xfrm>
            <a:off x="722325" y="6699148"/>
            <a:ext cx="2074989" cy="525780"/>
            <a:chOff x="722325" y="6699148"/>
            <a:chExt cx="2074989" cy="525780"/>
          </a:xfrm>
        </p:grpSpPr>
        <p:grpSp>
          <p:nvGrpSpPr>
            <p:cNvPr id="7" name="object 7"/>
            <p:cNvGrpSpPr/>
            <p:nvPr/>
          </p:nvGrpSpPr>
          <p:grpSpPr>
            <a:xfrm>
              <a:off x="722325" y="6699148"/>
              <a:ext cx="525780" cy="525780"/>
              <a:chOff x="722325" y="6699148"/>
              <a:chExt cx="525780" cy="525780"/>
            </a:xfrm>
          </p:grpSpPr>
          <p:sp>
            <p:nvSpPr>
              <p:cNvPr id="8" name="object 8"/>
              <p:cNvSpPr/>
              <p:nvPr/>
            </p:nvSpPr>
            <p:spPr>
              <a:xfrm>
                <a:off x="722325" y="6699148"/>
                <a:ext cx="525780" cy="525780"/>
              </a:xfrm>
              <a:custGeom>
                <a:avLst/>
                <a:gdLst/>
                <a:ahLst/>
                <a:cxnLst/>
                <a:rect l="l" t="t" r="r" b="b"/>
                <a:pathLst>
                  <a:path w="525780" h="525779">
                    <a:moveTo>
                      <a:pt x="525538" y="0"/>
                    </a:moveTo>
                    <a:lnTo>
                      <a:pt x="0" y="0"/>
                    </a:lnTo>
                    <a:lnTo>
                      <a:pt x="0" y="525538"/>
                    </a:lnTo>
                    <a:lnTo>
                      <a:pt x="525538" y="525538"/>
                    </a:lnTo>
                    <a:lnTo>
                      <a:pt x="525538" y="0"/>
                    </a:lnTo>
                    <a:close/>
                  </a:path>
                </a:pathLst>
              </a:custGeom>
              <a:solidFill>
                <a:srgbClr val="FF5A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9" name="object 9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79418" y="6925466"/>
                <a:ext cx="135102" cy="182689"/>
              </a:xfrm>
              <a:prstGeom prst="rect">
                <a:avLst/>
              </a:prstGeom>
            </p:spPr>
          </p:pic>
          <p:pic>
            <p:nvPicPr>
              <p:cNvPr id="10" name="object 10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934944" y="6921757"/>
                <a:ext cx="256047" cy="189649"/>
              </a:xfrm>
              <a:prstGeom prst="rect">
                <a:avLst/>
              </a:prstGeom>
            </p:spPr>
          </p:pic>
        </p:grpSp>
        <p:grpSp>
          <p:nvGrpSpPr>
            <p:cNvPr id="11" name="object 11"/>
            <p:cNvGrpSpPr/>
            <p:nvPr/>
          </p:nvGrpSpPr>
          <p:grpSpPr>
            <a:xfrm>
              <a:off x="1354641" y="6923384"/>
              <a:ext cx="940435" cy="109855"/>
              <a:chOff x="1354641" y="6923384"/>
              <a:chExt cx="940435" cy="109855"/>
            </a:xfrm>
          </p:grpSpPr>
          <p:pic>
            <p:nvPicPr>
              <p:cNvPr id="12" name="object 12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354641" y="6926400"/>
                <a:ext cx="81470" cy="103987"/>
              </a:xfrm>
              <a:prstGeom prst="rect">
                <a:avLst/>
              </a:prstGeom>
            </p:spPr>
          </p:pic>
          <p:pic>
            <p:nvPicPr>
              <p:cNvPr id="13" name="object 13"/>
              <p:cNvPicPr/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1461455" y="6923384"/>
                <a:ext cx="104646" cy="109562"/>
              </a:xfrm>
              <a:prstGeom prst="rect">
                <a:avLst/>
              </a:prstGeom>
            </p:spPr>
          </p:pic>
          <p:pic>
            <p:nvPicPr>
              <p:cNvPr id="14" name="object 14"/>
              <p:cNvPicPr/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1591637" y="6926395"/>
                <a:ext cx="239783" cy="104000"/>
              </a:xfrm>
              <a:prstGeom prst="rect">
                <a:avLst/>
              </a:prstGeom>
            </p:spPr>
          </p:pic>
          <p:pic>
            <p:nvPicPr>
              <p:cNvPr id="15" name="object 15"/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851620" y="6923614"/>
                <a:ext cx="189410" cy="109334"/>
              </a:xfrm>
              <a:prstGeom prst="rect">
                <a:avLst/>
              </a:prstGeom>
            </p:spPr>
          </p:pic>
          <p:sp>
            <p:nvSpPr>
              <p:cNvPr id="16" name="object 16"/>
              <p:cNvSpPr/>
              <p:nvPr/>
            </p:nvSpPr>
            <p:spPr>
              <a:xfrm>
                <a:off x="2069122" y="6926401"/>
                <a:ext cx="124460" cy="104139"/>
              </a:xfrm>
              <a:custGeom>
                <a:avLst/>
                <a:gdLst/>
                <a:ahLst/>
                <a:cxnLst/>
                <a:rect l="l" t="t" r="r" b="b"/>
                <a:pathLst>
                  <a:path w="124460" h="104140">
                    <a:moveTo>
                      <a:pt x="13931" y="0"/>
                    </a:moveTo>
                    <a:lnTo>
                      <a:pt x="0" y="0"/>
                    </a:lnTo>
                    <a:lnTo>
                      <a:pt x="0" y="103987"/>
                    </a:lnTo>
                    <a:lnTo>
                      <a:pt x="13931" y="103987"/>
                    </a:lnTo>
                    <a:lnTo>
                      <a:pt x="13931" y="0"/>
                    </a:lnTo>
                    <a:close/>
                  </a:path>
                  <a:path w="124460" h="104140">
                    <a:moveTo>
                      <a:pt x="124180" y="104000"/>
                    </a:moveTo>
                    <a:lnTo>
                      <a:pt x="112610" y="72199"/>
                    </a:lnTo>
                    <a:lnTo>
                      <a:pt x="108394" y="60591"/>
                    </a:lnTo>
                    <a:lnTo>
                      <a:pt x="94462" y="22313"/>
                    </a:lnTo>
                    <a:lnTo>
                      <a:pt x="94462" y="60591"/>
                    </a:lnTo>
                    <a:lnTo>
                      <a:pt x="63360" y="60591"/>
                    </a:lnTo>
                    <a:lnTo>
                      <a:pt x="79375" y="17183"/>
                    </a:lnTo>
                    <a:lnTo>
                      <a:pt x="94462" y="60591"/>
                    </a:lnTo>
                    <a:lnTo>
                      <a:pt x="94462" y="22313"/>
                    </a:lnTo>
                    <a:lnTo>
                      <a:pt x="92595" y="17183"/>
                    </a:lnTo>
                    <a:lnTo>
                      <a:pt x="86347" y="12"/>
                    </a:lnTo>
                    <a:lnTo>
                      <a:pt x="71945" y="12"/>
                    </a:lnTo>
                    <a:lnTo>
                      <a:pt x="32258" y="104000"/>
                    </a:lnTo>
                    <a:lnTo>
                      <a:pt x="47117" y="104000"/>
                    </a:lnTo>
                    <a:lnTo>
                      <a:pt x="58724" y="72199"/>
                    </a:lnTo>
                    <a:lnTo>
                      <a:pt x="98412" y="72199"/>
                    </a:lnTo>
                    <a:lnTo>
                      <a:pt x="109550" y="104000"/>
                    </a:lnTo>
                    <a:lnTo>
                      <a:pt x="124180" y="1040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17" name="object 17"/>
              <p:cNvPicPr/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2213046" y="6926400"/>
                <a:ext cx="81470" cy="103987"/>
              </a:xfrm>
              <a:prstGeom prst="rect">
                <a:avLst/>
              </a:prstGeom>
            </p:spPr>
          </p:pic>
        </p:grpSp>
        <p:grpSp>
          <p:nvGrpSpPr>
            <p:cNvPr id="18" name="object 18"/>
            <p:cNvGrpSpPr/>
            <p:nvPr/>
          </p:nvGrpSpPr>
          <p:grpSpPr>
            <a:xfrm>
              <a:off x="1354869" y="7093531"/>
              <a:ext cx="688340" cy="109855"/>
              <a:chOff x="1354869" y="7093531"/>
              <a:chExt cx="688340" cy="109855"/>
            </a:xfrm>
          </p:grpSpPr>
          <p:pic>
            <p:nvPicPr>
              <p:cNvPr id="19" name="object 19"/>
              <p:cNvPicPr/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1354869" y="7096312"/>
                <a:ext cx="85191" cy="104000"/>
              </a:xfrm>
              <a:prstGeom prst="rect">
                <a:avLst/>
              </a:prstGeom>
            </p:spPr>
          </p:pic>
          <p:pic>
            <p:nvPicPr>
              <p:cNvPr id="20" name="object 20"/>
              <p:cNvPicPr/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1460253" y="7096313"/>
                <a:ext cx="73583" cy="104000"/>
              </a:xfrm>
              <a:prstGeom prst="rect">
                <a:avLst/>
              </a:prstGeom>
            </p:spPr>
          </p:pic>
          <p:pic>
            <p:nvPicPr>
              <p:cNvPr id="21" name="object 21"/>
              <p:cNvPicPr/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1554492" y="7096086"/>
                <a:ext cx="66852" cy="104228"/>
              </a:xfrm>
              <a:prstGeom prst="rect">
                <a:avLst/>
              </a:prstGeom>
            </p:spPr>
          </p:pic>
          <p:pic>
            <p:nvPicPr>
              <p:cNvPr id="22" name="object 22"/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1640611" y="7095856"/>
                <a:ext cx="79159" cy="106768"/>
              </a:xfrm>
              <a:prstGeom prst="rect">
                <a:avLst/>
              </a:prstGeom>
            </p:spPr>
          </p:pic>
          <p:pic>
            <p:nvPicPr>
              <p:cNvPr id="23" name="object 23"/>
              <p:cNvPicPr/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1744371" y="7093531"/>
                <a:ext cx="101904" cy="109334"/>
              </a:xfrm>
              <a:prstGeom prst="rect">
                <a:avLst/>
              </a:prstGeom>
            </p:spPr>
          </p:pic>
          <p:pic>
            <p:nvPicPr>
              <p:cNvPr id="24" name="object 24"/>
              <p:cNvPicPr/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1874832" y="7096313"/>
                <a:ext cx="73583" cy="104000"/>
              </a:xfrm>
              <a:prstGeom prst="rect">
                <a:avLst/>
              </a:prstGeom>
            </p:spPr>
          </p:pic>
          <p:pic>
            <p:nvPicPr>
              <p:cNvPr id="25" name="object 25"/>
              <p:cNvPicPr/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1969309" y="7096313"/>
                <a:ext cx="73583" cy="104000"/>
              </a:xfrm>
              <a:prstGeom prst="rect">
                <a:avLst/>
              </a:prstGeom>
            </p:spPr>
          </p:pic>
        </p:grpSp>
        <p:grpSp>
          <p:nvGrpSpPr>
            <p:cNvPr id="26" name="object 26"/>
            <p:cNvGrpSpPr/>
            <p:nvPr/>
          </p:nvGrpSpPr>
          <p:grpSpPr>
            <a:xfrm>
              <a:off x="2105799" y="7093300"/>
              <a:ext cx="691515" cy="109855"/>
              <a:chOff x="2105799" y="7093300"/>
              <a:chExt cx="691515" cy="109855"/>
            </a:xfrm>
          </p:grpSpPr>
          <p:pic>
            <p:nvPicPr>
              <p:cNvPr id="27" name="object 27"/>
              <p:cNvPicPr/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2105799" y="7093300"/>
                <a:ext cx="223767" cy="109791"/>
              </a:xfrm>
              <a:prstGeom prst="rect">
                <a:avLst/>
              </a:prstGeom>
            </p:spPr>
          </p:pic>
          <p:pic>
            <p:nvPicPr>
              <p:cNvPr id="28" name="object 28"/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2353937" y="7095856"/>
                <a:ext cx="79159" cy="106768"/>
              </a:xfrm>
              <a:prstGeom prst="rect">
                <a:avLst/>
              </a:prstGeom>
            </p:spPr>
          </p:pic>
          <p:pic>
            <p:nvPicPr>
              <p:cNvPr id="29" name="object 29"/>
              <p:cNvPicPr/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2462812" y="7096317"/>
                <a:ext cx="81241" cy="103987"/>
              </a:xfrm>
              <a:prstGeom prst="rect">
                <a:avLst/>
              </a:prstGeom>
            </p:spPr>
          </p:pic>
          <p:pic>
            <p:nvPicPr>
              <p:cNvPr id="30" name="object 30"/>
              <p:cNvPicPr/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2569124" y="7093528"/>
                <a:ext cx="102133" cy="109562"/>
              </a:xfrm>
              <a:prstGeom prst="rect">
                <a:avLst/>
              </a:prstGeom>
            </p:spPr>
          </p:pic>
          <p:sp>
            <p:nvSpPr>
              <p:cNvPr id="31" name="object 31"/>
              <p:cNvSpPr/>
              <p:nvPr/>
            </p:nvSpPr>
            <p:spPr>
              <a:xfrm>
                <a:off x="2690977" y="7096328"/>
                <a:ext cx="106680" cy="104775"/>
              </a:xfrm>
              <a:custGeom>
                <a:avLst/>
                <a:gdLst/>
                <a:ahLst/>
                <a:cxnLst/>
                <a:rect l="l" t="t" r="r" b="b"/>
                <a:pathLst>
                  <a:path w="106680" h="104775">
                    <a:moveTo>
                      <a:pt x="13944" y="0"/>
                    </a:moveTo>
                    <a:lnTo>
                      <a:pt x="0" y="0"/>
                    </a:lnTo>
                    <a:lnTo>
                      <a:pt x="0" y="103987"/>
                    </a:lnTo>
                    <a:lnTo>
                      <a:pt x="13944" y="103987"/>
                    </a:lnTo>
                    <a:lnTo>
                      <a:pt x="13944" y="0"/>
                    </a:lnTo>
                    <a:close/>
                  </a:path>
                  <a:path w="106680" h="104775">
                    <a:moveTo>
                      <a:pt x="106311" y="91681"/>
                    </a:moveTo>
                    <a:lnTo>
                      <a:pt x="55943" y="91681"/>
                    </a:lnTo>
                    <a:lnTo>
                      <a:pt x="55943" y="241"/>
                    </a:lnTo>
                    <a:lnTo>
                      <a:pt x="42011" y="241"/>
                    </a:lnTo>
                    <a:lnTo>
                      <a:pt x="42011" y="91681"/>
                    </a:lnTo>
                    <a:lnTo>
                      <a:pt x="42011" y="104381"/>
                    </a:lnTo>
                    <a:lnTo>
                      <a:pt x="106311" y="104381"/>
                    </a:lnTo>
                    <a:lnTo>
                      <a:pt x="106311" y="91681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grpSp>
        <p:nvGrpSpPr>
          <p:cNvPr id="40" name="Grupo 39">
            <a:extLst>
              <a:ext uri="{FF2B5EF4-FFF2-40B4-BE49-F238E27FC236}">
                <a16:creationId xmlns:a16="http://schemas.microsoft.com/office/drawing/2014/main" id="{0A0A69D2-0F51-5A7C-0507-93A592434BE9}"/>
              </a:ext>
            </a:extLst>
          </p:cNvPr>
          <p:cNvGrpSpPr/>
          <p:nvPr/>
        </p:nvGrpSpPr>
        <p:grpSpPr>
          <a:xfrm>
            <a:off x="8442456" y="6696830"/>
            <a:ext cx="1531588" cy="529490"/>
            <a:chOff x="8442456" y="6696830"/>
            <a:chExt cx="1531588" cy="529490"/>
          </a:xfrm>
        </p:grpSpPr>
        <p:pic>
          <p:nvPicPr>
            <p:cNvPr id="32" name="object 3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03828" y="6709819"/>
              <a:ext cx="1102484" cy="32203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705440" y="7161849"/>
              <a:ext cx="1268604" cy="64471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442456" y="6696830"/>
              <a:ext cx="187318" cy="206032"/>
            </a:xfrm>
            <a:prstGeom prst="rect">
              <a:avLst/>
            </a:prstGeom>
          </p:spPr>
        </p:pic>
      </p:grpSp>
      <p:sp>
        <p:nvSpPr>
          <p:cNvPr id="35" name="object 35"/>
          <p:cNvSpPr txBox="1"/>
          <p:nvPr/>
        </p:nvSpPr>
        <p:spPr>
          <a:xfrm>
            <a:off x="720001" y="361810"/>
            <a:ext cx="9252585" cy="28020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745"/>
              </a:spcBef>
            </a:pPr>
            <a:r>
              <a:rPr sz="1200" dirty="0">
                <a:latin typeface="Roboto"/>
                <a:cs typeface="Roboto"/>
              </a:rPr>
              <a:t>NRC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lang="es-AR" sz="1200" dirty="0">
                <a:latin typeface="Roboto"/>
                <a:cs typeface="Roboto"/>
              </a:rPr>
              <a:t>p</a:t>
            </a:r>
            <a:r>
              <a:rPr sz="1200" dirty="0" err="1">
                <a:latin typeface="Roboto"/>
                <a:cs typeface="Roboto"/>
              </a:rPr>
              <a:t>rotection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risk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analysis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skills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training</a:t>
            </a:r>
            <a:r>
              <a:rPr sz="1200" spc="-10" dirty="0">
                <a:latin typeface="Roboto"/>
                <a:cs typeface="Roboto"/>
              </a:rPr>
              <a:t> package</a:t>
            </a:r>
            <a:endParaRPr sz="1200" dirty="0">
              <a:latin typeface="Roboto"/>
              <a:cs typeface="Roboto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9207872" y="315951"/>
            <a:ext cx="759460" cy="502284"/>
            <a:chOff x="9207872" y="315951"/>
            <a:chExt cx="759460" cy="502284"/>
          </a:xfrm>
        </p:grpSpPr>
        <p:sp>
          <p:nvSpPr>
            <p:cNvPr id="37" name="object 37"/>
            <p:cNvSpPr/>
            <p:nvPr/>
          </p:nvSpPr>
          <p:spPr>
            <a:xfrm>
              <a:off x="9823437" y="423572"/>
              <a:ext cx="143510" cy="287020"/>
            </a:xfrm>
            <a:custGeom>
              <a:avLst/>
              <a:gdLst/>
              <a:ahLst/>
              <a:cxnLst/>
              <a:rect l="l" t="t" r="r" b="b"/>
              <a:pathLst>
                <a:path w="143509" h="287020">
                  <a:moveTo>
                    <a:pt x="143433" y="0"/>
                  </a:moveTo>
                  <a:lnTo>
                    <a:pt x="0" y="143433"/>
                  </a:lnTo>
                  <a:lnTo>
                    <a:pt x="143433" y="286867"/>
                  </a:lnTo>
                  <a:lnTo>
                    <a:pt x="143433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9207872" y="315951"/>
              <a:ext cx="502284" cy="502284"/>
            </a:xfrm>
            <a:custGeom>
              <a:avLst/>
              <a:gdLst/>
              <a:ahLst/>
              <a:cxnLst/>
              <a:rect l="l" t="t" r="r" b="b"/>
              <a:pathLst>
                <a:path w="502284" h="502284">
                  <a:moveTo>
                    <a:pt x="251066" y="0"/>
                  </a:moveTo>
                  <a:lnTo>
                    <a:pt x="205937" y="4045"/>
                  </a:lnTo>
                  <a:lnTo>
                    <a:pt x="163461" y="15707"/>
                  </a:lnTo>
                  <a:lnTo>
                    <a:pt x="124348" y="34278"/>
                  </a:lnTo>
                  <a:lnTo>
                    <a:pt x="89308" y="59048"/>
                  </a:lnTo>
                  <a:lnTo>
                    <a:pt x="59048" y="89308"/>
                  </a:lnTo>
                  <a:lnTo>
                    <a:pt x="34278" y="124348"/>
                  </a:lnTo>
                  <a:lnTo>
                    <a:pt x="15707" y="163461"/>
                  </a:lnTo>
                  <a:lnTo>
                    <a:pt x="4045" y="205937"/>
                  </a:lnTo>
                  <a:lnTo>
                    <a:pt x="0" y="251066"/>
                  </a:lnTo>
                  <a:lnTo>
                    <a:pt x="4045" y="296191"/>
                  </a:lnTo>
                  <a:lnTo>
                    <a:pt x="15707" y="338662"/>
                  </a:lnTo>
                  <a:lnTo>
                    <a:pt x="34278" y="377771"/>
                  </a:lnTo>
                  <a:lnTo>
                    <a:pt x="59048" y="412808"/>
                  </a:lnTo>
                  <a:lnTo>
                    <a:pt x="89308" y="443065"/>
                  </a:lnTo>
                  <a:lnTo>
                    <a:pt x="124348" y="467832"/>
                  </a:lnTo>
                  <a:lnTo>
                    <a:pt x="163461" y="486401"/>
                  </a:lnTo>
                  <a:lnTo>
                    <a:pt x="205937" y="498062"/>
                  </a:lnTo>
                  <a:lnTo>
                    <a:pt x="251066" y="502107"/>
                  </a:lnTo>
                  <a:lnTo>
                    <a:pt x="296191" y="498062"/>
                  </a:lnTo>
                  <a:lnTo>
                    <a:pt x="338662" y="486401"/>
                  </a:lnTo>
                  <a:lnTo>
                    <a:pt x="377771" y="467832"/>
                  </a:lnTo>
                  <a:lnTo>
                    <a:pt x="412808" y="443065"/>
                  </a:lnTo>
                  <a:lnTo>
                    <a:pt x="443065" y="412808"/>
                  </a:lnTo>
                  <a:lnTo>
                    <a:pt x="467832" y="377771"/>
                  </a:lnTo>
                  <a:lnTo>
                    <a:pt x="486401" y="338662"/>
                  </a:lnTo>
                  <a:lnTo>
                    <a:pt x="498062" y="296191"/>
                  </a:lnTo>
                  <a:lnTo>
                    <a:pt x="502107" y="251066"/>
                  </a:lnTo>
                  <a:lnTo>
                    <a:pt x="498062" y="205937"/>
                  </a:lnTo>
                  <a:lnTo>
                    <a:pt x="486401" y="163461"/>
                  </a:lnTo>
                  <a:lnTo>
                    <a:pt x="467832" y="124348"/>
                  </a:lnTo>
                  <a:lnTo>
                    <a:pt x="443065" y="89308"/>
                  </a:lnTo>
                  <a:lnTo>
                    <a:pt x="412808" y="59048"/>
                  </a:lnTo>
                  <a:lnTo>
                    <a:pt x="377771" y="34278"/>
                  </a:lnTo>
                  <a:lnTo>
                    <a:pt x="338662" y="15707"/>
                  </a:lnTo>
                  <a:lnTo>
                    <a:pt x="296191" y="4045"/>
                  </a:lnTo>
                  <a:lnTo>
                    <a:pt x="251066" y="0"/>
                  </a:lnTo>
                  <a:close/>
                </a:path>
              </a:pathLst>
            </a:custGeom>
            <a:solidFill>
              <a:srgbClr val="F6F3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9387203" y="495294"/>
              <a:ext cx="143433" cy="14343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Imagen 54" descr="Logotipo, nombre de la empresa&#10;&#10;El contenido generado por IA puede ser incorrecto.">
            <a:extLst>
              <a:ext uri="{FF2B5EF4-FFF2-40B4-BE49-F238E27FC236}">
                <a16:creationId xmlns:a16="http://schemas.microsoft.com/office/drawing/2014/main" id="{0AA68F52-531D-070A-EC74-79FD16A5F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6" t="21854" r="9265" b="17362"/>
          <a:stretch>
            <a:fillRect/>
          </a:stretch>
        </p:blipFill>
        <p:spPr>
          <a:xfrm>
            <a:off x="707298" y="1647825"/>
            <a:ext cx="8982801" cy="4595970"/>
          </a:xfrm>
          <a:prstGeom prst="rect">
            <a:avLst/>
          </a:prstGeom>
        </p:spPr>
      </p:pic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Protection</a:t>
            </a:r>
            <a:r>
              <a:rPr spc="-90" dirty="0"/>
              <a:t> </a:t>
            </a:r>
            <a:r>
              <a:rPr dirty="0"/>
              <a:t>Risk</a:t>
            </a:r>
            <a:r>
              <a:rPr spc="-90" dirty="0"/>
              <a:t> </a:t>
            </a:r>
            <a:r>
              <a:rPr spc="-10" dirty="0"/>
              <a:t>Equation</a:t>
            </a:r>
          </a:p>
        </p:txBody>
      </p:sp>
      <p:sp>
        <p:nvSpPr>
          <p:cNvPr id="51" name="object 5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10</a:t>
            </a:fld>
            <a:endParaRPr spc="-25" dirty="0"/>
          </a:p>
        </p:txBody>
      </p:sp>
      <p:sp>
        <p:nvSpPr>
          <p:cNvPr id="52" name="object 5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53" name="object 5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What</a:t>
            </a:r>
            <a:r>
              <a:rPr spc="-5" dirty="0"/>
              <a:t> </a:t>
            </a:r>
            <a:r>
              <a:rPr dirty="0"/>
              <a:t>is a </a:t>
            </a:r>
            <a:r>
              <a:rPr spc="-10" dirty="0"/>
              <a:t>threat?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1997505"/>
            <a:ext cx="507238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1135" indent="-178435">
              <a:lnSpc>
                <a:spcPct val="100000"/>
              </a:lnSpc>
              <a:spcBef>
                <a:spcPts val="100"/>
              </a:spcBef>
              <a:buClr>
                <a:srgbClr val="009343"/>
              </a:buClr>
              <a:buSzPct val="87500"/>
              <a:buFont typeface="Roboto Light"/>
              <a:buChar char="•"/>
              <a:tabLst>
                <a:tab pos="191135" algn="l"/>
              </a:tabLst>
            </a:pPr>
            <a:r>
              <a:rPr sz="1600" b="0" dirty="0">
                <a:latin typeface="Roboto Medium"/>
                <a:cs typeface="Roboto Medium"/>
              </a:rPr>
              <a:t>External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condition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that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might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cause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harm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to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person.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299" y="2421345"/>
            <a:ext cx="5647690" cy="58420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91135" indent="-178435">
              <a:lnSpc>
                <a:spcPct val="100000"/>
              </a:lnSpc>
              <a:spcBef>
                <a:spcPts val="380"/>
              </a:spcBef>
              <a:buClr>
                <a:srgbClr val="009343"/>
              </a:buClr>
              <a:buSzPct val="87500"/>
              <a:buChar char="•"/>
              <a:tabLst>
                <a:tab pos="191135" algn="l"/>
              </a:tabLst>
            </a:pP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human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activity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product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human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activity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results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in</a:t>
            </a:r>
            <a:endParaRPr sz="1600">
              <a:latin typeface="Roboto Light"/>
              <a:cs typeface="Roboto Light"/>
            </a:endParaRPr>
          </a:p>
          <a:p>
            <a:pPr marL="192405">
              <a:lnSpc>
                <a:spcPct val="100000"/>
              </a:lnSpc>
              <a:spcBef>
                <a:spcPts val="280"/>
              </a:spcBef>
            </a:pP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form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violence,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coercion,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deliberate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deprivation.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7299" y="3160144"/>
            <a:ext cx="5761990" cy="863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0" marR="5080" indent="-178435">
              <a:lnSpc>
                <a:spcPct val="114599"/>
              </a:lnSpc>
              <a:spcBef>
                <a:spcPts val="100"/>
              </a:spcBef>
              <a:buClr>
                <a:srgbClr val="009343"/>
              </a:buClr>
              <a:buSzPct val="87500"/>
              <a:buFont typeface="Roboto Light"/>
              <a:buChar char="•"/>
              <a:tabLst>
                <a:tab pos="192405" algn="l"/>
              </a:tabLst>
            </a:pPr>
            <a:r>
              <a:rPr sz="1600" b="0" dirty="0">
                <a:latin typeface="Roboto Medium"/>
                <a:cs typeface="Roboto Medium"/>
              </a:rPr>
              <a:t>Threats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can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be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agent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of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threat</a:t>
            </a:r>
            <a:r>
              <a:rPr sz="1600" b="0" spc="-5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(the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person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responsible 	</a:t>
            </a:r>
            <a:r>
              <a:rPr sz="1600" b="0" dirty="0">
                <a:latin typeface="Roboto Light"/>
                <a:cs typeface="Roboto Light"/>
              </a:rPr>
              <a:t>for</a:t>
            </a:r>
            <a:r>
              <a:rPr sz="1600" b="0" spc="3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threat)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or</a:t>
            </a:r>
            <a:r>
              <a:rPr sz="1600" b="0" spc="-2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policy</a:t>
            </a:r>
            <a:r>
              <a:rPr sz="1600" b="0" spc="-2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or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an</a:t>
            </a:r>
            <a:r>
              <a:rPr sz="1600" b="0" spc="-2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ethnicity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norm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(source</a:t>
            </a:r>
            <a:r>
              <a:rPr sz="1600" b="0" spc="-25" dirty="0">
                <a:latin typeface="Roboto Light"/>
                <a:cs typeface="Roboto Light"/>
              </a:rPr>
              <a:t> of 	</a:t>
            </a:r>
            <a:r>
              <a:rPr sz="1600" b="0" dirty="0">
                <a:latin typeface="Roboto Light"/>
                <a:cs typeface="Roboto Light"/>
              </a:rPr>
              <a:t>threat)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causing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harm.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15380" y="2321538"/>
            <a:ext cx="1972310" cy="1043940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99695">
              <a:lnSpc>
                <a:spcPct val="104200"/>
              </a:lnSpc>
              <a:spcBef>
                <a:spcPts val="20"/>
              </a:spcBef>
            </a:pP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All</a:t>
            </a:r>
            <a:r>
              <a:rPr sz="1600" spc="-5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things</a:t>
            </a:r>
            <a:r>
              <a:rPr sz="1600" spc="-5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relating</a:t>
            </a:r>
            <a:r>
              <a:rPr sz="1600" spc="-5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to 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perpetration</a:t>
            </a:r>
            <a:r>
              <a:rPr sz="1600" spc="-2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of</a:t>
            </a:r>
            <a:r>
              <a:rPr sz="1600" spc="-2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the 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violence,</a:t>
            </a:r>
            <a:r>
              <a:rPr sz="1600" spc="-4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coercion</a:t>
            </a:r>
            <a:r>
              <a:rPr sz="1600" spc="-3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or</a:t>
            </a:r>
            <a:endParaRPr sz="160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deliberate</a:t>
            </a:r>
            <a:r>
              <a:rPr sz="1600" spc="-9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deprivation</a:t>
            </a:r>
            <a:endParaRPr sz="1600">
              <a:latin typeface="Roboto"/>
              <a:cs typeface="Roboto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128000" y="1812709"/>
            <a:ext cx="2786380" cy="497205"/>
            <a:chOff x="7128000" y="1812709"/>
            <a:chExt cx="2786380" cy="497205"/>
          </a:xfrm>
        </p:grpSpPr>
        <p:sp>
          <p:nvSpPr>
            <p:cNvPr id="8" name="object 8"/>
            <p:cNvSpPr/>
            <p:nvPr/>
          </p:nvSpPr>
          <p:spPr>
            <a:xfrm>
              <a:off x="7128000" y="2065768"/>
              <a:ext cx="2487930" cy="0"/>
            </a:xfrm>
            <a:custGeom>
              <a:avLst/>
              <a:gdLst/>
              <a:ahLst/>
              <a:cxnLst/>
              <a:rect l="l" t="t" r="r" b="b"/>
              <a:pathLst>
                <a:path w="2487929">
                  <a:moveTo>
                    <a:pt x="0" y="0"/>
                  </a:moveTo>
                  <a:lnTo>
                    <a:pt x="2487599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9417701" y="1812709"/>
              <a:ext cx="497205" cy="497205"/>
            </a:xfrm>
            <a:custGeom>
              <a:avLst/>
              <a:gdLst/>
              <a:ahLst/>
              <a:cxnLst/>
              <a:rect l="l" t="t" r="r" b="b"/>
              <a:pathLst>
                <a:path w="497204" h="497205">
                  <a:moveTo>
                    <a:pt x="248297" y="0"/>
                  </a:moveTo>
                  <a:lnTo>
                    <a:pt x="198256" y="5044"/>
                  </a:lnTo>
                  <a:lnTo>
                    <a:pt x="151647" y="19511"/>
                  </a:lnTo>
                  <a:lnTo>
                    <a:pt x="109470" y="42404"/>
                  </a:lnTo>
                  <a:lnTo>
                    <a:pt x="72723" y="72723"/>
                  </a:lnTo>
                  <a:lnTo>
                    <a:pt x="42404" y="109470"/>
                  </a:lnTo>
                  <a:lnTo>
                    <a:pt x="19511" y="151647"/>
                  </a:lnTo>
                  <a:lnTo>
                    <a:pt x="5044" y="198256"/>
                  </a:lnTo>
                  <a:lnTo>
                    <a:pt x="0" y="248297"/>
                  </a:lnTo>
                  <a:lnTo>
                    <a:pt x="5044" y="298339"/>
                  </a:lnTo>
                  <a:lnTo>
                    <a:pt x="19511" y="344947"/>
                  </a:lnTo>
                  <a:lnTo>
                    <a:pt x="42404" y="387124"/>
                  </a:lnTo>
                  <a:lnTo>
                    <a:pt x="72723" y="423872"/>
                  </a:lnTo>
                  <a:lnTo>
                    <a:pt x="109470" y="454190"/>
                  </a:lnTo>
                  <a:lnTo>
                    <a:pt x="151647" y="477083"/>
                  </a:lnTo>
                  <a:lnTo>
                    <a:pt x="198256" y="491551"/>
                  </a:lnTo>
                  <a:lnTo>
                    <a:pt x="248297" y="496595"/>
                  </a:lnTo>
                  <a:lnTo>
                    <a:pt x="298339" y="491551"/>
                  </a:lnTo>
                  <a:lnTo>
                    <a:pt x="344947" y="477083"/>
                  </a:lnTo>
                  <a:lnTo>
                    <a:pt x="387124" y="454190"/>
                  </a:lnTo>
                  <a:lnTo>
                    <a:pt x="423872" y="423872"/>
                  </a:lnTo>
                  <a:lnTo>
                    <a:pt x="454190" y="387124"/>
                  </a:lnTo>
                  <a:lnTo>
                    <a:pt x="477083" y="344947"/>
                  </a:lnTo>
                  <a:lnTo>
                    <a:pt x="491551" y="298339"/>
                  </a:lnTo>
                  <a:lnTo>
                    <a:pt x="496595" y="248297"/>
                  </a:lnTo>
                  <a:lnTo>
                    <a:pt x="491551" y="198256"/>
                  </a:lnTo>
                  <a:lnTo>
                    <a:pt x="477083" y="151647"/>
                  </a:lnTo>
                  <a:lnTo>
                    <a:pt x="454190" y="109470"/>
                  </a:lnTo>
                  <a:lnTo>
                    <a:pt x="423872" y="72723"/>
                  </a:lnTo>
                  <a:lnTo>
                    <a:pt x="387124" y="42404"/>
                  </a:lnTo>
                  <a:lnTo>
                    <a:pt x="344947" y="19511"/>
                  </a:lnTo>
                  <a:lnTo>
                    <a:pt x="298339" y="5044"/>
                  </a:lnTo>
                  <a:lnTo>
                    <a:pt x="248297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56145" y="1951146"/>
              <a:ext cx="219710" cy="219722"/>
            </a:xfrm>
            <a:prstGeom prst="rect">
              <a:avLst/>
            </a:prstGeom>
          </p:spPr>
        </p:pic>
      </p:grp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11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Risk</a:t>
            </a:r>
            <a:r>
              <a:rPr spc="-30" dirty="0"/>
              <a:t> </a:t>
            </a:r>
            <a:r>
              <a:rPr dirty="0"/>
              <a:t>or</a:t>
            </a:r>
            <a:r>
              <a:rPr spc="-30" dirty="0"/>
              <a:t> </a:t>
            </a:r>
            <a:r>
              <a:rPr spc="-10" dirty="0"/>
              <a:t>threat?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1888603"/>
            <a:ext cx="442849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5200"/>
              </a:lnSpc>
              <a:spcBef>
                <a:spcPts val="100"/>
              </a:spcBef>
            </a:pPr>
            <a:r>
              <a:rPr sz="1900" b="0" dirty="0">
                <a:latin typeface="Roboto Medium"/>
                <a:cs typeface="Roboto Medium"/>
              </a:rPr>
              <a:t>It</a:t>
            </a:r>
            <a:r>
              <a:rPr sz="1900" b="0" spc="-15" dirty="0">
                <a:latin typeface="Roboto Medium"/>
                <a:cs typeface="Roboto Medium"/>
              </a:rPr>
              <a:t> </a:t>
            </a:r>
            <a:r>
              <a:rPr sz="1900" b="0" dirty="0">
                <a:latin typeface="Roboto Medium"/>
                <a:cs typeface="Roboto Medium"/>
              </a:rPr>
              <a:t>can</a:t>
            </a:r>
            <a:r>
              <a:rPr sz="1900" b="0" spc="-10" dirty="0">
                <a:latin typeface="Roboto Medium"/>
                <a:cs typeface="Roboto Medium"/>
              </a:rPr>
              <a:t> </a:t>
            </a:r>
            <a:r>
              <a:rPr sz="1900" b="0" dirty="0">
                <a:latin typeface="Roboto Medium"/>
                <a:cs typeface="Roboto Medium"/>
              </a:rPr>
              <a:t>be</a:t>
            </a:r>
            <a:r>
              <a:rPr sz="1900" b="0" spc="-10" dirty="0">
                <a:latin typeface="Roboto Medium"/>
                <a:cs typeface="Roboto Medium"/>
              </a:rPr>
              <a:t> </a:t>
            </a:r>
            <a:r>
              <a:rPr sz="1900" b="0" dirty="0">
                <a:latin typeface="Roboto Medium"/>
                <a:cs typeface="Roboto Medium"/>
              </a:rPr>
              <a:t>easy</a:t>
            </a:r>
            <a:r>
              <a:rPr sz="1900" b="0" spc="-10" dirty="0">
                <a:latin typeface="Roboto Medium"/>
                <a:cs typeface="Roboto Medium"/>
              </a:rPr>
              <a:t> </a:t>
            </a:r>
            <a:r>
              <a:rPr sz="1900" b="0" dirty="0">
                <a:latin typeface="Roboto Medium"/>
                <a:cs typeface="Roboto Medium"/>
              </a:rPr>
              <a:t>to</a:t>
            </a:r>
            <a:r>
              <a:rPr sz="1900" b="0" spc="-15" dirty="0">
                <a:latin typeface="Roboto Medium"/>
                <a:cs typeface="Roboto Medium"/>
              </a:rPr>
              <a:t> </a:t>
            </a:r>
            <a:r>
              <a:rPr sz="1900" b="0" dirty="0">
                <a:latin typeface="Roboto Medium"/>
                <a:cs typeface="Roboto Medium"/>
              </a:rPr>
              <a:t>confuse</a:t>
            </a:r>
            <a:r>
              <a:rPr sz="1900" b="0" spc="-10" dirty="0">
                <a:latin typeface="Roboto Medium"/>
                <a:cs typeface="Roboto Medium"/>
              </a:rPr>
              <a:t> </a:t>
            </a:r>
            <a:r>
              <a:rPr sz="1900" b="0" dirty="0">
                <a:latin typeface="Roboto Medium"/>
                <a:cs typeface="Roboto Medium"/>
              </a:rPr>
              <a:t>a</a:t>
            </a:r>
            <a:r>
              <a:rPr sz="1900" b="0" spc="-10" dirty="0">
                <a:latin typeface="Roboto Medium"/>
                <a:cs typeface="Roboto Medium"/>
              </a:rPr>
              <a:t> </a:t>
            </a:r>
            <a:r>
              <a:rPr sz="1900" b="0" dirty="0">
                <a:latin typeface="Roboto Medium"/>
                <a:cs typeface="Roboto Medium"/>
              </a:rPr>
              <a:t>risk</a:t>
            </a:r>
            <a:r>
              <a:rPr sz="1900" b="0" spc="-10" dirty="0">
                <a:latin typeface="Roboto Medium"/>
                <a:cs typeface="Roboto Medium"/>
              </a:rPr>
              <a:t> </a:t>
            </a:r>
            <a:r>
              <a:rPr sz="1900" b="0" dirty="0">
                <a:latin typeface="Roboto Medium"/>
                <a:cs typeface="Roboto Medium"/>
              </a:rPr>
              <a:t>and</a:t>
            </a:r>
            <a:r>
              <a:rPr sz="1900" b="0" spc="-10" dirty="0">
                <a:latin typeface="Roboto Medium"/>
                <a:cs typeface="Roboto Medium"/>
              </a:rPr>
              <a:t> </a:t>
            </a:r>
            <a:r>
              <a:rPr sz="1900" b="0" spc="-50" dirty="0">
                <a:latin typeface="Roboto Medium"/>
                <a:cs typeface="Roboto Medium"/>
              </a:rPr>
              <a:t>a </a:t>
            </a:r>
            <a:r>
              <a:rPr sz="1900" b="0" dirty="0">
                <a:latin typeface="Roboto Medium"/>
                <a:cs typeface="Roboto Medium"/>
              </a:rPr>
              <a:t>threat,</a:t>
            </a:r>
            <a:r>
              <a:rPr sz="1900" b="0" spc="-30" dirty="0">
                <a:latin typeface="Roboto Medium"/>
                <a:cs typeface="Roboto Medium"/>
              </a:rPr>
              <a:t> </a:t>
            </a:r>
            <a:r>
              <a:rPr sz="1900" b="0" dirty="0">
                <a:latin typeface="Roboto Medium"/>
                <a:cs typeface="Roboto Medium"/>
              </a:rPr>
              <a:t>and</a:t>
            </a:r>
            <a:r>
              <a:rPr sz="1900" b="0" spc="-25" dirty="0">
                <a:latin typeface="Roboto Medium"/>
                <a:cs typeface="Roboto Medium"/>
              </a:rPr>
              <a:t> </a:t>
            </a:r>
            <a:r>
              <a:rPr sz="1900" b="0" dirty="0">
                <a:latin typeface="Roboto Medium"/>
                <a:cs typeface="Roboto Medium"/>
              </a:rPr>
              <a:t>this</a:t>
            </a:r>
            <a:r>
              <a:rPr sz="1900" b="0" spc="-30" dirty="0">
                <a:latin typeface="Roboto Medium"/>
                <a:cs typeface="Roboto Medium"/>
              </a:rPr>
              <a:t> </a:t>
            </a:r>
            <a:r>
              <a:rPr sz="1900" b="0" dirty="0">
                <a:latin typeface="Roboto Medium"/>
                <a:cs typeface="Roboto Medium"/>
              </a:rPr>
              <a:t>is</a:t>
            </a:r>
            <a:r>
              <a:rPr sz="1900" b="0" spc="-25" dirty="0">
                <a:latin typeface="Roboto Medium"/>
                <a:cs typeface="Roboto Medium"/>
              </a:rPr>
              <a:t> </a:t>
            </a:r>
            <a:r>
              <a:rPr sz="1900" b="0" dirty="0">
                <a:latin typeface="Roboto Medium"/>
                <a:cs typeface="Roboto Medium"/>
              </a:rPr>
              <a:t>a</a:t>
            </a:r>
            <a:r>
              <a:rPr sz="1900" b="0" spc="-25" dirty="0">
                <a:latin typeface="Roboto Medium"/>
                <a:cs typeface="Roboto Medium"/>
              </a:rPr>
              <a:t> </a:t>
            </a:r>
            <a:r>
              <a:rPr sz="1900" b="0" dirty="0">
                <a:latin typeface="Roboto Medium"/>
                <a:cs typeface="Roboto Medium"/>
              </a:rPr>
              <a:t>common</a:t>
            </a:r>
            <a:r>
              <a:rPr sz="1900" b="0" spc="-30" dirty="0">
                <a:latin typeface="Roboto Medium"/>
                <a:cs typeface="Roboto Medium"/>
              </a:rPr>
              <a:t> </a:t>
            </a:r>
            <a:r>
              <a:rPr sz="1900" b="0" spc="-10" dirty="0">
                <a:latin typeface="Roboto Medium"/>
                <a:cs typeface="Roboto Medium"/>
              </a:rPr>
              <a:t>occurrence.</a:t>
            </a:r>
            <a:endParaRPr sz="1900">
              <a:latin typeface="Roboto Medium"/>
              <a:cs typeface="Roboto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299" y="3157750"/>
            <a:ext cx="199580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sz="1800" b="0" spc="-10" dirty="0">
                <a:latin typeface="Roboto Light"/>
                <a:cs typeface="Roboto Light"/>
              </a:rPr>
              <a:t>“Attacks</a:t>
            </a:r>
            <a:r>
              <a:rPr sz="1800" b="0" spc="-60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on</a:t>
            </a:r>
            <a:r>
              <a:rPr sz="1800" b="0" spc="-60" dirty="0">
                <a:latin typeface="Roboto Light"/>
                <a:cs typeface="Roboto Light"/>
              </a:rPr>
              <a:t> </a:t>
            </a:r>
            <a:r>
              <a:rPr sz="1800" b="0" spc="-10" dirty="0">
                <a:latin typeface="Roboto Light"/>
                <a:cs typeface="Roboto Light"/>
              </a:rPr>
              <a:t>civilians </a:t>
            </a:r>
            <a:r>
              <a:rPr sz="1800" b="0" dirty="0">
                <a:latin typeface="Roboto Light"/>
                <a:cs typeface="Roboto Light"/>
              </a:rPr>
              <a:t>and</a:t>
            </a:r>
            <a:r>
              <a:rPr sz="1800" b="0" spc="-20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civilian</a:t>
            </a:r>
            <a:r>
              <a:rPr sz="1800" b="0" spc="-20" dirty="0">
                <a:latin typeface="Roboto Light"/>
                <a:cs typeface="Roboto Light"/>
              </a:rPr>
              <a:t> </a:t>
            </a:r>
            <a:r>
              <a:rPr sz="1800" b="0" spc="-10" dirty="0">
                <a:latin typeface="Roboto Light"/>
                <a:cs typeface="Roboto Light"/>
              </a:rPr>
              <a:t>objects”</a:t>
            </a:r>
            <a:endParaRPr sz="18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75290" y="3376978"/>
            <a:ext cx="15030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 dirty="0">
                <a:solidFill>
                  <a:srgbClr val="009343"/>
                </a:solidFill>
                <a:latin typeface="Roboto Medium"/>
                <a:cs typeface="Roboto Medium"/>
              </a:rPr>
              <a:t>Risk</a:t>
            </a:r>
            <a:r>
              <a:rPr sz="1800" b="0" spc="-3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800" b="0" dirty="0">
                <a:solidFill>
                  <a:srgbClr val="009343"/>
                </a:solidFill>
                <a:latin typeface="Roboto Medium"/>
                <a:cs typeface="Roboto Medium"/>
              </a:rPr>
              <a:t>or</a:t>
            </a:r>
            <a:r>
              <a:rPr sz="1800" b="0" spc="-2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800" b="0" spc="-10" dirty="0">
                <a:solidFill>
                  <a:srgbClr val="009343"/>
                </a:solidFill>
                <a:latin typeface="Roboto Medium"/>
                <a:cs typeface="Roboto Medium"/>
              </a:rPr>
              <a:t>threat?</a:t>
            </a:r>
            <a:endParaRPr sz="1800">
              <a:latin typeface="Roboto Medium"/>
              <a:cs typeface="Roboto Medium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994141" y="3078004"/>
            <a:ext cx="107314" cy="918210"/>
            <a:chOff x="2994141" y="3078004"/>
            <a:chExt cx="107314" cy="918210"/>
          </a:xfrm>
        </p:grpSpPr>
        <p:sp>
          <p:nvSpPr>
            <p:cNvPr id="7" name="object 7"/>
            <p:cNvSpPr/>
            <p:nvPr/>
          </p:nvSpPr>
          <p:spPr>
            <a:xfrm>
              <a:off x="2998904" y="3078004"/>
              <a:ext cx="0" cy="918210"/>
            </a:xfrm>
            <a:custGeom>
              <a:avLst/>
              <a:gdLst/>
              <a:ahLst/>
              <a:cxnLst/>
              <a:rect l="l" t="t" r="r" b="b"/>
              <a:pathLst>
                <a:path h="918210">
                  <a:moveTo>
                    <a:pt x="0" y="0"/>
                  </a:moveTo>
                  <a:lnTo>
                    <a:pt x="0" y="917994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994143" y="3445310"/>
              <a:ext cx="107314" cy="183515"/>
            </a:xfrm>
            <a:custGeom>
              <a:avLst/>
              <a:gdLst/>
              <a:ahLst/>
              <a:cxnLst/>
              <a:rect l="l" t="t" r="r" b="b"/>
              <a:pathLst>
                <a:path w="107314" h="183514">
                  <a:moveTo>
                    <a:pt x="0" y="0"/>
                  </a:moveTo>
                  <a:lnTo>
                    <a:pt x="0" y="183388"/>
                  </a:lnTo>
                  <a:lnTo>
                    <a:pt x="107137" y="91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707299" y="4601155"/>
            <a:ext cx="1904364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 dirty="0">
                <a:latin typeface="Roboto Light"/>
                <a:cs typeface="Roboto Light"/>
              </a:rPr>
              <a:t>Illegal</a:t>
            </a:r>
            <a:r>
              <a:rPr sz="1800" b="0" spc="-35" dirty="0">
                <a:latin typeface="Roboto Light"/>
                <a:cs typeface="Roboto Light"/>
              </a:rPr>
              <a:t> </a:t>
            </a:r>
            <a:r>
              <a:rPr sz="1800" b="0" spc="-10" dirty="0">
                <a:latin typeface="Roboto Light"/>
                <a:cs typeface="Roboto Light"/>
              </a:rPr>
              <a:t>Checkpoints</a:t>
            </a:r>
            <a:endParaRPr sz="1800">
              <a:latin typeface="Roboto Light"/>
              <a:cs typeface="Roboto 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75290" y="4601155"/>
            <a:ext cx="15030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 dirty="0">
                <a:solidFill>
                  <a:srgbClr val="009343"/>
                </a:solidFill>
                <a:latin typeface="Roboto Medium"/>
                <a:cs typeface="Roboto Medium"/>
              </a:rPr>
              <a:t>Risk</a:t>
            </a:r>
            <a:r>
              <a:rPr sz="1800" b="0" spc="-3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800" b="0" dirty="0">
                <a:solidFill>
                  <a:srgbClr val="009343"/>
                </a:solidFill>
                <a:latin typeface="Roboto Medium"/>
                <a:cs typeface="Roboto Medium"/>
              </a:rPr>
              <a:t>or</a:t>
            </a:r>
            <a:r>
              <a:rPr sz="1800" b="0" spc="-2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800" b="0" spc="-10" dirty="0">
                <a:solidFill>
                  <a:srgbClr val="009343"/>
                </a:solidFill>
                <a:latin typeface="Roboto Medium"/>
                <a:cs typeface="Roboto Medium"/>
              </a:rPr>
              <a:t>threat?</a:t>
            </a:r>
            <a:endParaRPr sz="1800">
              <a:latin typeface="Roboto Medium"/>
              <a:cs typeface="Roboto Medium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994141" y="4302005"/>
            <a:ext cx="107314" cy="918210"/>
            <a:chOff x="2994141" y="4302005"/>
            <a:chExt cx="107314" cy="918210"/>
          </a:xfrm>
        </p:grpSpPr>
        <p:sp>
          <p:nvSpPr>
            <p:cNvPr id="12" name="object 12"/>
            <p:cNvSpPr/>
            <p:nvPr/>
          </p:nvSpPr>
          <p:spPr>
            <a:xfrm>
              <a:off x="2998904" y="4302005"/>
              <a:ext cx="0" cy="918210"/>
            </a:xfrm>
            <a:custGeom>
              <a:avLst/>
              <a:gdLst/>
              <a:ahLst/>
              <a:cxnLst/>
              <a:rect l="l" t="t" r="r" b="b"/>
              <a:pathLst>
                <a:path h="918210">
                  <a:moveTo>
                    <a:pt x="0" y="0"/>
                  </a:moveTo>
                  <a:lnTo>
                    <a:pt x="0" y="917994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994143" y="4669311"/>
              <a:ext cx="107314" cy="183515"/>
            </a:xfrm>
            <a:custGeom>
              <a:avLst/>
              <a:gdLst/>
              <a:ahLst/>
              <a:cxnLst/>
              <a:rect l="l" t="t" r="r" b="b"/>
              <a:pathLst>
                <a:path w="107314" h="183514">
                  <a:moveTo>
                    <a:pt x="0" y="0"/>
                  </a:moveTo>
                  <a:lnTo>
                    <a:pt x="0" y="183387"/>
                  </a:lnTo>
                  <a:lnTo>
                    <a:pt x="107137" y="91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6408000" y="1976831"/>
            <a:ext cx="3627120" cy="993775"/>
          </a:xfrm>
          <a:prstGeom prst="rect">
            <a:avLst/>
          </a:prstGeom>
          <a:solidFill>
            <a:srgbClr val="EEF7F1"/>
          </a:solidFill>
        </p:spPr>
        <p:txBody>
          <a:bodyPr vert="horz" wrap="square" lIns="0" tIns="11683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19"/>
              </a:spcBef>
            </a:pPr>
            <a:endParaRPr sz="1800">
              <a:latin typeface="Times New Roman"/>
              <a:cs typeface="Times New Roman"/>
            </a:endParaRPr>
          </a:p>
          <a:p>
            <a:pPr marL="359410">
              <a:lnSpc>
                <a:spcPct val="100000"/>
              </a:lnSpc>
            </a:pPr>
            <a:r>
              <a:rPr sz="1800" b="0" dirty="0">
                <a:solidFill>
                  <a:srgbClr val="009343"/>
                </a:solidFill>
                <a:latin typeface="Roboto Medium"/>
                <a:cs typeface="Roboto Medium"/>
              </a:rPr>
              <a:t>Risk</a:t>
            </a:r>
            <a:r>
              <a:rPr sz="1800" b="0" spc="-1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800" b="0" dirty="0">
                <a:solidFill>
                  <a:srgbClr val="009343"/>
                </a:solidFill>
                <a:latin typeface="Roboto Medium"/>
                <a:cs typeface="Roboto Medium"/>
              </a:rPr>
              <a:t>=</a:t>
            </a:r>
            <a:r>
              <a:rPr sz="1800" b="0" spc="-2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the</a:t>
            </a:r>
            <a:r>
              <a:rPr sz="1800" b="0" spc="-15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act</a:t>
            </a:r>
            <a:r>
              <a:rPr sz="1800" b="0" spc="-15" dirty="0">
                <a:latin typeface="Roboto Light"/>
                <a:cs typeface="Roboto Light"/>
              </a:rPr>
              <a:t> </a:t>
            </a:r>
            <a:r>
              <a:rPr sz="1800" b="0" spc="-10" dirty="0">
                <a:latin typeface="Roboto Light"/>
                <a:cs typeface="Roboto Light"/>
              </a:rPr>
              <a:t>itself</a:t>
            </a:r>
            <a:endParaRPr sz="1800">
              <a:latin typeface="Roboto Light"/>
              <a:cs typeface="Roboto Light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12</a:t>
            </a:fld>
            <a:endParaRPr spc="-25"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408000" y="3103422"/>
            <a:ext cx="3627120" cy="1144905"/>
          </a:xfrm>
          <a:prstGeom prst="rect">
            <a:avLst/>
          </a:prstGeom>
          <a:solidFill>
            <a:srgbClr val="EEF7F1"/>
          </a:solidFill>
        </p:spPr>
        <p:txBody>
          <a:bodyPr vert="horz" wrap="square" lIns="0" tIns="210820" rIns="0" bIns="0" rtlCol="0">
            <a:spAutoFit/>
          </a:bodyPr>
          <a:lstStyle/>
          <a:p>
            <a:pPr marL="359410" marR="594360">
              <a:lnSpc>
                <a:spcPct val="115799"/>
              </a:lnSpc>
              <a:spcBef>
                <a:spcPts val="1660"/>
              </a:spcBef>
            </a:pPr>
            <a:r>
              <a:rPr sz="1800" b="0" dirty="0">
                <a:solidFill>
                  <a:srgbClr val="009343"/>
                </a:solidFill>
                <a:latin typeface="Roboto Medium"/>
                <a:cs typeface="Roboto Medium"/>
              </a:rPr>
              <a:t>Threat</a:t>
            </a:r>
            <a:r>
              <a:rPr sz="1800" b="0" spc="-2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800" b="0" dirty="0">
                <a:solidFill>
                  <a:srgbClr val="009343"/>
                </a:solidFill>
                <a:latin typeface="Roboto Medium"/>
                <a:cs typeface="Roboto Medium"/>
              </a:rPr>
              <a:t>=</a:t>
            </a:r>
            <a:r>
              <a:rPr sz="18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all</a:t>
            </a:r>
            <a:r>
              <a:rPr sz="1800" b="0" spc="-25" dirty="0">
                <a:latin typeface="Roboto Light"/>
                <a:cs typeface="Roboto Light"/>
              </a:rPr>
              <a:t> </a:t>
            </a:r>
            <a:r>
              <a:rPr sz="1800" b="0" spc="-10" dirty="0">
                <a:latin typeface="Roboto Light"/>
                <a:cs typeface="Roboto Light"/>
              </a:rPr>
              <a:t>circumstances </a:t>
            </a:r>
            <a:r>
              <a:rPr sz="1800" b="0" dirty="0">
                <a:latin typeface="Roboto Light"/>
                <a:cs typeface="Roboto Light"/>
              </a:rPr>
              <a:t>surrounding</a:t>
            </a:r>
            <a:r>
              <a:rPr sz="1800" b="0" spc="-20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the</a:t>
            </a:r>
            <a:r>
              <a:rPr sz="1800" b="0" spc="-15" dirty="0">
                <a:latin typeface="Roboto Light"/>
                <a:cs typeface="Roboto Light"/>
              </a:rPr>
              <a:t> </a:t>
            </a:r>
            <a:r>
              <a:rPr sz="1800" b="0" spc="-25" dirty="0">
                <a:latin typeface="Roboto Light"/>
                <a:cs typeface="Roboto Light"/>
              </a:rPr>
              <a:t>act</a:t>
            </a:r>
            <a:endParaRPr sz="18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The</a:t>
            </a:r>
            <a:r>
              <a:rPr spc="-45" dirty="0"/>
              <a:t> </a:t>
            </a:r>
            <a:r>
              <a:rPr dirty="0"/>
              <a:t>threat</a:t>
            </a:r>
            <a:r>
              <a:rPr spc="-45" dirty="0"/>
              <a:t> </a:t>
            </a:r>
            <a:r>
              <a:rPr dirty="0"/>
              <a:t>analysis</a:t>
            </a:r>
            <a:r>
              <a:rPr spc="-45" dirty="0"/>
              <a:t> </a:t>
            </a:r>
            <a:r>
              <a:rPr dirty="0"/>
              <a:t>–</a:t>
            </a:r>
            <a:r>
              <a:rPr spc="-45" dirty="0"/>
              <a:t> </a:t>
            </a:r>
            <a:r>
              <a:rPr dirty="0"/>
              <a:t>more</a:t>
            </a:r>
            <a:r>
              <a:rPr spc="-45" dirty="0"/>
              <a:t> </a:t>
            </a:r>
            <a:r>
              <a:rPr dirty="0"/>
              <a:t>than</a:t>
            </a:r>
            <a:r>
              <a:rPr spc="-45" dirty="0"/>
              <a:t> </a:t>
            </a:r>
            <a:r>
              <a:rPr spc="-25" dirty="0"/>
              <a:t>WHO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13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1903805"/>
            <a:ext cx="7495540" cy="2212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0" dirty="0">
                <a:latin typeface="Roboto Medium"/>
                <a:cs typeface="Roboto Medium"/>
              </a:rPr>
              <a:t>We</a:t>
            </a:r>
            <a:r>
              <a:rPr sz="1900" b="0" spc="-45" dirty="0">
                <a:latin typeface="Roboto Medium"/>
                <a:cs typeface="Roboto Medium"/>
              </a:rPr>
              <a:t> </a:t>
            </a:r>
            <a:r>
              <a:rPr sz="1900" b="0" dirty="0">
                <a:latin typeface="Roboto Medium"/>
                <a:cs typeface="Roboto Medium"/>
              </a:rPr>
              <a:t>want</a:t>
            </a:r>
            <a:r>
              <a:rPr sz="1900" b="0" spc="-40" dirty="0">
                <a:latin typeface="Roboto Medium"/>
                <a:cs typeface="Roboto Medium"/>
              </a:rPr>
              <a:t> </a:t>
            </a:r>
            <a:r>
              <a:rPr sz="1900" b="0" dirty="0">
                <a:latin typeface="Roboto Medium"/>
                <a:cs typeface="Roboto Medium"/>
              </a:rPr>
              <a:t>to</a:t>
            </a:r>
            <a:r>
              <a:rPr sz="1900" b="0" spc="-40" dirty="0">
                <a:latin typeface="Roboto Medium"/>
                <a:cs typeface="Roboto Medium"/>
              </a:rPr>
              <a:t> </a:t>
            </a:r>
            <a:r>
              <a:rPr sz="1900" b="0" spc="-10" dirty="0">
                <a:latin typeface="Roboto Medium"/>
                <a:cs typeface="Roboto Medium"/>
              </a:rPr>
              <a:t>understand</a:t>
            </a:r>
            <a:endParaRPr sz="1900">
              <a:latin typeface="Roboto Medium"/>
              <a:cs typeface="Roboto Medium"/>
            </a:endParaRPr>
          </a:p>
          <a:p>
            <a:pPr>
              <a:lnSpc>
                <a:spcPct val="100000"/>
              </a:lnSpc>
              <a:spcBef>
                <a:spcPts val="735"/>
              </a:spcBef>
            </a:pPr>
            <a:endParaRPr sz="1900">
              <a:latin typeface="Roboto Medium"/>
              <a:cs typeface="Roboto Medium"/>
            </a:endParaRPr>
          </a:p>
          <a:p>
            <a:pPr marL="240665" indent="-227965">
              <a:lnSpc>
                <a:spcPct val="100000"/>
              </a:lnSpc>
              <a:spcBef>
                <a:spcPts val="5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type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threat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0" dirty="0">
                <a:latin typeface="Roboto Light"/>
                <a:cs typeface="Roboto Light"/>
              </a:rPr>
              <a:t> modality</a:t>
            </a:r>
            <a:endParaRPr sz="16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58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main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actors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responsible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for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threat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their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motivations</a:t>
            </a:r>
            <a:endParaRPr sz="16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58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modus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operandi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they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use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strategy/system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threat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might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part</a:t>
            </a:r>
            <a:r>
              <a:rPr sz="1600" b="0" spc="-25" dirty="0">
                <a:latin typeface="Roboto Light"/>
                <a:cs typeface="Roboto Light"/>
              </a:rPr>
              <a:t> of</a:t>
            </a:r>
            <a:endParaRPr sz="1600">
              <a:latin typeface="Roboto Light"/>
              <a:cs typeface="Roboto Light"/>
            </a:endParaRPr>
          </a:p>
          <a:p>
            <a:pPr marL="240665" marR="5080" indent="-228600">
              <a:lnSpc>
                <a:spcPct val="130200"/>
              </a:lnSpc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connections,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networks,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structures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main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actors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responsible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part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and </a:t>
            </a:r>
            <a:r>
              <a:rPr sz="1600" b="0" dirty="0">
                <a:latin typeface="Roboto Light"/>
                <a:cs typeface="Roboto Light"/>
              </a:rPr>
              <a:t>supported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by</a:t>
            </a:r>
            <a:endParaRPr sz="16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37734" y="809625"/>
            <a:ext cx="9252585" cy="5688330"/>
          </a:xfrm>
          <a:custGeom>
            <a:avLst/>
            <a:gdLst/>
            <a:ahLst/>
            <a:cxnLst/>
            <a:rect l="l" t="t" r="r" b="b"/>
            <a:pathLst>
              <a:path w="9252585" h="5688330">
                <a:moveTo>
                  <a:pt x="9252000" y="0"/>
                </a:moveTo>
                <a:lnTo>
                  <a:pt x="0" y="0"/>
                </a:lnTo>
                <a:lnTo>
                  <a:pt x="0" y="5687999"/>
                </a:lnTo>
                <a:lnTo>
                  <a:pt x="9252000" y="5687999"/>
                </a:lnTo>
                <a:lnTo>
                  <a:pt x="9252000" y="0"/>
                </a:lnTo>
                <a:close/>
              </a:path>
            </a:pathLst>
          </a:cu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3565624" y="2178055"/>
            <a:ext cx="325374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Everyone</a:t>
            </a:r>
            <a:r>
              <a:rPr spc="-105" dirty="0"/>
              <a:t> </a:t>
            </a:r>
            <a:r>
              <a:rPr dirty="0"/>
              <a:t>stand</a:t>
            </a:r>
            <a:r>
              <a:rPr spc="-100" dirty="0"/>
              <a:t> </a:t>
            </a:r>
            <a:r>
              <a:rPr spc="-25" dirty="0"/>
              <a:t>up!</a:t>
            </a:r>
          </a:p>
        </p:txBody>
      </p:sp>
      <p:sp>
        <p:nvSpPr>
          <p:cNvPr id="4" name="object 4"/>
          <p:cNvSpPr/>
          <p:nvPr/>
        </p:nvSpPr>
        <p:spPr>
          <a:xfrm>
            <a:off x="3158995" y="2952527"/>
            <a:ext cx="4077335" cy="0"/>
          </a:xfrm>
          <a:custGeom>
            <a:avLst/>
            <a:gdLst/>
            <a:ahLst/>
            <a:cxnLst/>
            <a:rect l="l" t="t" r="r" b="b"/>
            <a:pathLst>
              <a:path w="4077334">
                <a:moveTo>
                  <a:pt x="4077004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329202" y="3230505"/>
            <a:ext cx="3735704" cy="1285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Neighbourhood</a:t>
            </a:r>
            <a:r>
              <a:rPr sz="1600" b="0" spc="-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X,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high</a:t>
            </a:r>
            <a:r>
              <a:rPr sz="1600" b="0" spc="-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number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spc="-35" dirty="0">
                <a:latin typeface="Roboto Light"/>
                <a:cs typeface="Roboto Light"/>
              </a:rPr>
              <a:t>of</a:t>
            </a:r>
            <a:endParaRPr sz="1600">
              <a:latin typeface="Roboto Light"/>
              <a:cs typeface="Roboto Light"/>
            </a:endParaRPr>
          </a:p>
          <a:p>
            <a:pPr algn="ctr">
              <a:lnSpc>
                <a:spcPct val="100000"/>
              </a:lnSpc>
              <a:spcBef>
                <a:spcPts val="80"/>
              </a:spcBef>
            </a:pPr>
            <a:r>
              <a:rPr sz="1600" b="0" spc="-10" dirty="0">
                <a:latin typeface="Roboto Light"/>
                <a:cs typeface="Roboto Light"/>
              </a:rPr>
              <a:t>arbitrary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detentions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have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taken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place.</a:t>
            </a:r>
            <a:endParaRPr sz="1600">
              <a:latin typeface="Roboto Light"/>
              <a:cs typeface="Roboto Light"/>
            </a:endParaRPr>
          </a:p>
          <a:p>
            <a:pPr>
              <a:lnSpc>
                <a:spcPct val="100000"/>
              </a:lnSpc>
              <a:spcBef>
                <a:spcPts val="155"/>
              </a:spcBef>
            </a:pPr>
            <a:endParaRPr sz="1600">
              <a:latin typeface="Roboto Light"/>
              <a:cs typeface="Roboto Light"/>
            </a:endParaRPr>
          </a:p>
          <a:p>
            <a:pPr marL="1270" algn="ctr">
              <a:lnSpc>
                <a:spcPct val="100000"/>
              </a:lnSpc>
              <a:spcBef>
                <a:spcPts val="5"/>
              </a:spcBef>
            </a:pP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neighbourhood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has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high</a:t>
            </a:r>
            <a:r>
              <a:rPr sz="1600" b="0" spc="-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number</a:t>
            </a:r>
            <a:endParaRPr sz="1600">
              <a:latin typeface="Roboto Light"/>
              <a:cs typeface="Roboto Light"/>
            </a:endParaRPr>
          </a:p>
          <a:p>
            <a:pPr algn="ctr">
              <a:lnSpc>
                <a:spcPct val="100000"/>
              </a:lnSpc>
              <a:spcBef>
                <a:spcPts val="80"/>
              </a:spcBef>
            </a:pP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refugees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living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there.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14</a:t>
            </a:fld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What</a:t>
            </a:r>
            <a:r>
              <a:rPr spc="-5" dirty="0"/>
              <a:t> </a:t>
            </a:r>
            <a:r>
              <a:rPr dirty="0"/>
              <a:t>is </a:t>
            </a:r>
            <a:r>
              <a:rPr spc="-10" dirty="0"/>
              <a:t>vulnerability?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15</a:t>
            </a:fld>
            <a:endParaRPr spc="-2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33300" y="1877770"/>
            <a:ext cx="4487545" cy="2819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599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People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are,</a:t>
            </a:r>
            <a:r>
              <a:rPr sz="1600" b="0" spc="-6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6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become,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vulnerable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6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threats</a:t>
            </a:r>
            <a:r>
              <a:rPr sz="1600" b="0" spc="-6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due</a:t>
            </a:r>
            <a:r>
              <a:rPr sz="1600" b="0" spc="50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combination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physical,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social,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environmental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political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factors.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Vulnerability</a:t>
            </a:r>
            <a:r>
              <a:rPr sz="1600" b="0" spc="-1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is</a:t>
            </a:r>
            <a:r>
              <a:rPr sz="1600" b="0" spc="-1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not</a:t>
            </a:r>
            <a:r>
              <a:rPr sz="1600" b="0" spc="-2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</a:t>
            </a:r>
            <a:r>
              <a:rPr sz="1600" b="0" spc="-1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fixed </a:t>
            </a:r>
            <a:r>
              <a:rPr sz="1600" b="0" dirty="0">
                <a:latin typeface="Roboto Medium"/>
                <a:cs typeface="Roboto Medium"/>
              </a:rPr>
              <a:t>stage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or</a:t>
            </a:r>
            <a:r>
              <a:rPr sz="1600" b="0" spc="-2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category.</a:t>
            </a:r>
            <a:endParaRPr sz="1600" dirty="0">
              <a:latin typeface="Roboto Medium"/>
              <a:cs typeface="Roboto Medium"/>
            </a:endParaRPr>
          </a:p>
          <a:p>
            <a:pPr>
              <a:lnSpc>
                <a:spcPct val="100000"/>
              </a:lnSpc>
              <a:spcBef>
                <a:spcPts val="275"/>
              </a:spcBef>
            </a:pPr>
            <a:endParaRPr sz="1600" dirty="0">
              <a:latin typeface="Roboto Medium"/>
              <a:cs typeface="Roboto Medium"/>
            </a:endParaRPr>
          </a:p>
          <a:p>
            <a:pPr marL="12700" marR="6985">
              <a:lnSpc>
                <a:spcPct val="114599"/>
              </a:lnSpc>
              <a:spcBef>
                <a:spcPts val="5"/>
              </a:spcBef>
            </a:pPr>
            <a:r>
              <a:rPr sz="1600" b="0" spc="-10" dirty="0">
                <a:latin typeface="Roboto Light"/>
                <a:cs typeface="Roboto Light"/>
              </a:rPr>
              <a:t>Vulnerability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(and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capacity)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must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analysed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and </a:t>
            </a:r>
            <a:r>
              <a:rPr sz="1600" b="0" dirty="0">
                <a:latin typeface="Roboto Light"/>
                <a:cs typeface="Roboto Light"/>
              </a:rPr>
              <a:t>identified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u="sng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in</a:t>
            </a:r>
            <a:r>
              <a:rPr sz="1600" b="0" u="sng" spc="-10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relation</a:t>
            </a:r>
            <a:r>
              <a:rPr sz="1600" b="0" u="sng" spc="-10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to</a:t>
            </a:r>
            <a:r>
              <a:rPr sz="1600" b="0" u="sng" spc="-10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a</a:t>
            </a:r>
            <a:r>
              <a:rPr sz="1600" b="0" u="sng" spc="-10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 specific </a:t>
            </a:r>
            <a:r>
              <a:rPr sz="1600" b="0" u="sng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risk</a:t>
            </a:r>
            <a:r>
              <a:rPr sz="1600" b="0" u="sng" spc="-10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in</a:t>
            </a:r>
            <a:r>
              <a:rPr sz="1600" b="0" u="sng" spc="-10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a</a:t>
            </a:r>
            <a:r>
              <a:rPr sz="1600" b="0" u="sng" spc="-10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given</a:t>
            </a:r>
            <a:r>
              <a:rPr sz="1600" b="0" u="sng" spc="-15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none" spc="-15" dirty="0">
                <a:latin typeface="Roboto Medium"/>
                <a:cs typeface="Roboto Medium"/>
              </a:rPr>
              <a:t> </a:t>
            </a:r>
            <a:r>
              <a:rPr sz="1600" b="0" u="sng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time</a:t>
            </a:r>
            <a:r>
              <a:rPr sz="1600" b="0" u="sng" spc="-30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and</a:t>
            </a:r>
            <a:r>
              <a:rPr sz="1600" b="0" u="sng" spc="-30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space</a:t>
            </a:r>
            <a:r>
              <a:rPr sz="1600" b="0" u="none" dirty="0">
                <a:latin typeface="Roboto Light"/>
                <a:cs typeface="Roboto Light"/>
              </a:rPr>
              <a:t>.</a:t>
            </a:r>
            <a:r>
              <a:rPr sz="1600" b="0" u="none" spc="-30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What</a:t>
            </a:r>
            <a:r>
              <a:rPr sz="1600" b="0" u="none" spc="-35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makes</a:t>
            </a:r>
            <a:r>
              <a:rPr sz="1600" b="0" u="none" spc="-30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someone</a:t>
            </a:r>
            <a:r>
              <a:rPr sz="1600" b="0" u="none" spc="-30" dirty="0">
                <a:latin typeface="Roboto Light"/>
                <a:cs typeface="Roboto Light"/>
              </a:rPr>
              <a:t> </a:t>
            </a:r>
            <a:r>
              <a:rPr sz="1600" b="0" u="none" spc="-10" dirty="0">
                <a:latin typeface="Roboto Light"/>
                <a:cs typeface="Roboto Light"/>
              </a:rPr>
              <a:t>vulnerable </a:t>
            </a:r>
            <a:r>
              <a:rPr sz="1600" b="0" u="none" dirty="0">
                <a:latin typeface="Roboto Light"/>
                <a:cs typeface="Roboto Light"/>
              </a:rPr>
              <a:t>to</a:t>
            </a:r>
            <a:r>
              <a:rPr sz="1600" b="0" u="none" spc="-45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one</a:t>
            </a:r>
            <a:r>
              <a:rPr sz="1600" b="0" u="none" spc="-35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risk</a:t>
            </a:r>
            <a:r>
              <a:rPr sz="1600" b="0" u="none" spc="-35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may</a:t>
            </a:r>
            <a:r>
              <a:rPr sz="1600" b="0" u="none" spc="-40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not</a:t>
            </a:r>
            <a:r>
              <a:rPr sz="1600" b="0" u="none" spc="-45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make</a:t>
            </a:r>
            <a:r>
              <a:rPr sz="1600" b="0" u="none" spc="-35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this</a:t>
            </a:r>
            <a:r>
              <a:rPr sz="1600" b="0" u="none" spc="-40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person</a:t>
            </a:r>
            <a:r>
              <a:rPr sz="1600" b="0" u="none" spc="-40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vulnerable</a:t>
            </a:r>
            <a:r>
              <a:rPr sz="1600" b="0" u="none" spc="-40" dirty="0">
                <a:latin typeface="Roboto Light"/>
                <a:cs typeface="Roboto Light"/>
              </a:rPr>
              <a:t> </a:t>
            </a:r>
            <a:r>
              <a:rPr sz="1600" b="0" u="none" spc="-25" dirty="0">
                <a:latin typeface="Roboto Light"/>
                <a:cs typeface="Roboto Light"/>
              </a:rPr>
              <a:t>to </a:t>
            </a:r>
            <a:r>
              <a:rPr sz="1600" b="0" u="none" dirty="0">
                <a:latin typeface="Roboto Light"/>
                <a:cs typeface="Roboto Light"/>
              </a:rPr>
              <a:t>another</a:t>
            </a:r>
            <a:r>
              <a:rPr sz="1600" b="0" u="none" spc="-35" dirty="0">
                <a:latin typeface="Roboto Light"/>
                <a:cs typeface="Roboto Light"/>
              </a:rPr>
              <a:t> </a:t>
            </a:r>
            <a:r>
              <a:rPr sz="1600" b="0" u="none" spc="-20" dirty="0">
                <a:latin typeface="Roboto Light"/>
                <a:cs typeface="Roboto Light"/>
              </a:rPr>
              <a:t>risk</a:t>
            </a:r>
            <a:r>
              <a:rPr lang="es-AR" sz="1600" b="0" u="none" spc="-20" dirty="0">
                <a:latin typeface="Roboto Light"/>
                <a:cs typeface="Roboto Light"/>
              </a:rPr>
              <a:t>.</a:t>
            </a:r>
            <a:endParaRPr sz="1600" dirty="0">
              <a:latin typeface="Roboto Light"/>
              <a:cs typeface="Roboto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0001" y="1976831"/>
            <a:ext cx="4050029" cy="4500245"/>
          </a:xfrm>
          <a:prstGeom prst="rect">
            <a:avLst/>
          </a:prstGeom>
          <a:solidFill>
            <a:srgbClr val="EEF7F1"/>
          </a:solidFill>
        </p:spPr>
        <p:txBody>
          <a:bodyPr vert="horz" wrap="square" lIns="0" tIns="16002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60"/>
              </a:spcBef>
            </a:pPr>
            <a:endParaRPr sz="1600">
              <a:latin typeface="Times New Roman"/>
              <a:cs typeface="Times New Roman"/>
            </a:endParaRPr>
          </a:p>
          <a:p>
            <a:pPr marL="395605" marR="489584">
              <a:lnSpc>
                <a:spcPct val="114599"/>
              </a:lnSpc>
            </a:pP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The</a:t>
            </a:r>
            <a:r>
              <a:rPr sz="1600" b="0" spc="-30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7535"/>
                </a:solidFill>
                <a:latin typeface="Roboto Medium"/>
                <a:cs typeface="Roboto Medium"/>
              </a:rPr>
              <a:t>diminished</a:t>
            </a:r>
            <a:r>
              <a:rPr sz="1600" b="0" spc="-30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capacity</a:t>
            </a:r>
            <a:r>
              <a:rPr sz="1600" b="0" spc="-30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of</a:t>
            </a:r>
            <a:r>
              <a:rPr sz="1600" b="0" spc="-30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spc="-25" dirty="0">
                <a:solidFill>
                  <a:srgbClr val="007535"/>
                </a:solidFill>
                <a:latin typeface="Roboto Medium"/>
                <a:cs typeface="Roboto Medium"/>
              </a:rPr>
              <a:t>an </a:t>
            </a:r>
            <a:r>
              <a:rPr sz="1600" b="0" spc="-10" dirty="0">
                <a:solidFill>
                  <a:srgbClr val="007535"/>
                </a:solidFill>
                <a:latin typeface="Roboto Medium"/>
                <a:cs typeface="Roboto Medium"/>
              </a:rPr>
              <a:t>individual</a:t>
            </a:r>
            <a:r>
              <a:rPr sz="1600" b="0" spc="-35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or</a:t>
            </a:r>
            <a:r>
              <a:rPr sz="1600" b="0" spc="-35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a</a:t>
            </a:r>
            <a:r>
              <a:rPr sz="1600" b="0" spc="-30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group</a:t>
            </a:r>
            <a:r>
              <a:rPr sz="1600" b="0" spc="-35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to</a:t>
            </a:r>
            <a:r>
              <a:rPr sz="1600" b="0" spc="-30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avoid</a:t>
            </a:r>
            <a:r>
              <a:rPr sz="1600" b="0" spc="-35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spc="-25" dirty="0">
                <a:solidFill>
                  <a:srgbClr val="007535"/>
                </a:solidFill>
                <a:latin typeface="Roboto Medium"/>
                <a:cs typeface="Roboto Medium"/>
              </a:rPr>
              <a:t>the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threat</a:t>
            </a:r>
            <a:r>
              <a:rPr sz="1600" b="0" spc="-45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and</a:t>
            </a:r>
            <a:r>
              <a:rPr sz="1600" b="0" spc="-40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to</a:t>
            </a:r>
            <a:r>
              <a:rPr sz="1600" b="0" spc="-40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minimize</a:t>
            </a:r>
            <a:r>
              <a:rPr sz="1600" b="0" spc="-40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and</a:t>
            </a:r>
            <a:r>
              <a:rPr sz="1600" b="0" spc="-40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7535"/>
                </a:solidFill>
                <a:latin typeface="Roboto Medium"/>
                <a:cs typeface="Roboto Medium"/>
              </a:rPr>
              <a:t>recover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from</a:t>
            </a:r>
            <a:r>
              <a:rPr sz="1600" b="0" spc="-35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the</a:t>
            </a:r>
            <a:r>
              <a:rPr sz="1600" b="0" spc="-30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effect</a:t>
            </a:r>
            <a:r>
              <a:rPr sz="1600" b="0" spc="-35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of</a:t>
            </a:r>
            <a:r>
              <a:rPr sz="1600" b="0" spc="-30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the</a:t>
            </a:r>
            <a:r>
              <a:rPr sz="1600" b="0" spc="-35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7535"/>
                </a:solidFill>
                <a:latin typeface="Roboto Medium"/>
                <a:cs typeface="Roboto Medium"/>
              </a:rPr>
              <a:t>threat.</a:t>
            </a:r>
            <a:endParaRPr sz="160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Intersectionality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22290" y="1943989"/>
            <a:ext cx="3112543" cy="316617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07299" y="1913330"/>
            <a:ext cx="2730500" cy="1732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b="0" spc="-10" dirty="0">
                <a:latin typeface="Roboto Medium"/>
                <a:cs typeface="Roboto Medium"/>
              </a:rPr>
              <a:t>Intersectionality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helpful </a:t>
            </a:r>
            <a:r>
              <a:rPr sz="1600" b="0" spc="-25" dirty="0">
                <a:latin typeface="Roboto Light"/>
                <a:cs typeface="Roboto Light"/>
              </a:rPr>
              <a:t>to </a:t>
            </a:r>
            <a:r>
              <a:rPr sz="1600" b="0" dirty="0">
                <a:latin typeface="Roboto Light"/>
                <a:cs typeface="Roboto Light"/>
              </a:rPr>
              <a:t>remind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us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people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lives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are </a:t>
            </a:r>
            <a:r>
              <a:rPr sz="1600" b="0" dirty="0">
                <a:latin typeface="Roboto Light"/>
                <a:cs typeface="Roboto Light"/>
              </a:rPr>
              <a:t>affected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by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many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factors,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and </a:t>
            </a: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these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factors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cannot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be </a:t>
            </a:r>
            <a:r>
              <a:rPr sz="1600" b="0" dirty="0">
                <a:latin typeface="Roboto Light"/>
                <a:cs typeface="Roboto Light"/>
              </a:rPr>
              <a:t>understood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separately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as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they </a:t>
            </a:r>
            <a:r>
              <a:rPr sz="1600" b="0" dirty="0">
                <a:latin typeface="Roboto Light"/>
                <a:cs typeface="Roboto Light"/>
              </a:rPr>
              <a:t>shape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people’s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experiences </a:t>
            </a:r>
            <a:r>
              <a:rPr sz="1600" b="0" dirty="0">
                <a:latin typeface="Roboto Medium"/>
                <a:cs typeface="Roboto Medium"/>
              </a:rPr>
              <a:t>and</a:t>
            </a:r>
            <a:r>
              <a:rPr sz="1600" b="0" spc="-10" dirty="0">
                <a:latin typeface="Roboto Medium"/>
                <a:cs typeface="Roboto Medium"/>
              </a:rPr>
              <a:t> vulnerabilities</a:t>
            </a:r>
            <a:r>
              <a:rPr sz="1600" b="0" spc="-10" dirty="0">
                <a:latin typeface="Roboto Light"/>
                <a:cs typeface="Roboto Light"/>
              </a:rPr>
              <a:t>.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7299" y="3864049"/>
            <a:ext cx="2692400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b="0" spc="-10" dirty="0">
                <a:latin typeface="Roboto Light"/>
                <a:cs typeface="Roboto Light"/>
              </a:rPr>
              <a:t>Vulnerability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not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fixed</a:t>
            </a:r>
            <a:r>
              <a:rPr sz="1600" b="0" spc="-25" dirty="0">
                <a:latin typeface="Roboto Light"/>
                <a:cs typeface="Roboto Light"/>
              </a:rPr>
              <a:t> or </a:t>
            </a:r>
            <a:r>
              <a:rPr sz="1600" b="0" dirty="0">
                <a:latin typeface="Roboto Light"/>
                <a:cs typeface="Roboto Light"/>
              </a:rPr>
              <a:t>static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criterion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attached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50" dirty="0">
                <a:latin typeface="Roboto Light"/>
                <a:cs typeface="Roboto Light"/>
              </a:rPr>
              <a:t>a </a:t>
            </a:r>
            <a:r>
              <a:rPr sz="1600" b="0" dirty="0">
                <a:latin typeface="Roboto Light"/>
                <a:cs typeface="Roboto Light"/>
              </a:rPr>
              <a:t>specific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categories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people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no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one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born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vulnerable,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context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society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create vulnerabilities.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7299" y="6318554"/>
            <a:ext cx="212026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latin typeface="Roboto Light"/>
                <a:cs typeface="Roboto Light"/>
              </a:rPr>
              <a:t>From</a:t>
            </a:r>
            <a:r>
              <a:rPr sz="1000" b="0" spc="-15" dirty="0">
                <a:latin typeface="Roboto Light"/>
                <a:cs typeface="Roboto Light"/>
              </a:rPr>
              <a:t> </a:t>
            </a:r>
            <a:r>
              <a:rPr sz="1000" b="0" dirty="0">
                <a:latin typeface="Roboto Light"/>
                <a:cs typeface="Roboto Light"/>
              </a:rPr>
              <a:t>IRC</a:t>
            </a:r>
            <a:r>
              <a:rPr sz="1000" b="0" spc="-15" dirty="0">
                <a:latin typeface="Roboto Light"/>
                <a:cs typeface="Roboto Light"/>
              </a:rPr>
              <a:t> </a:t>
            </a:r>
            <a:r>
              <a:rPr sz="1000" b="0" spc="-10" dirty="0">
                <a:latin typeface="Roboto Light"/>
                <a:cs typeface="Roboto Light"/>
              </a:rPr>
              <a:t>Protection</a:t>
            </a:r>
            <a:r>
              <a:rPr sz="1000" b="0" spc="-15" dirty="0">
                <a:latin typeface="Roboto Light"/>
                <a:cs typeface="Roboto Light"/>
              </a:rPr>
              <a:t> </a:t>
            </a:r>
            <a:r>
              <a:rPr sz="1000" b="0" spc="-10" dirty="0">
                <a:latin typeface="Roboto Light"/>
                <a:cs typeface="Roboto Light"/>
              </a:rPr>
              <a:t>Analysis</a:t>
            </a:r>
            <a:r>
              <a:rPr sz="1000" b="0" spc="-30" dirty="0">
                <a:latin typeface="Roboto Light"/>
                <a:cs typeface="Roboto Light"/>
              </a:rPr>
              <a:t> </a:t>
            </a:r>
            <a:r>
              <a:rPr sz="1000" b="0" spc="-10" dirty="0">
                <a:latin typeface="Roboto Light"/>
                <a:cs typeface="Roboto Light"/>
              </a:rPr>
              <a:t>Training</a:t>
            </a:r>
            <a:endParaRPr sz="1000">
              <a:latin typeface="Roboto Light"/>
              <a:cs typeface="Roboto Ligh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031391" y="1976831"/>
            <a:ext cx="191770" cy="191770"/>
          </a:xfrm>
          <a:custGeom>
            <a:avLst/>
            <a:gdLst/>
            <a:ahLst/>
            <a:cxnLst/>
            <a:rect l="l" t="t" r="r" b="b"/>
            <a:pathLst>
              <a:path w="191770" h="191769">
                <a:moveTo>
                  <a:pt x="191223" y="0"/>
                </a:moveTo>
                <a:lnTo>
                  <a:pt x="0" y="0"/>
                </a:lnTo>
                <a:lnTo>
                  <a:pt x="0" y="191223"/>
                </a:lnTo>
                <a:lnTo>
                  <a:pt x="191223" y="191223"/>
                </a:lnTo>
                <a:lnTo>
                  <a:pt x="191223" y="0"/>
                </a:lnTo>
                <a:close/>
              </a:path>
            </a:pathLst>
          </a:custGeom>
          <a:solidFill>
            <a:srgbClr val="FF81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330299" y="1908186"/>
            <a:ext cx="1279525" cy="3241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9445">
              <a:lnSpc>
                <a:spcPct val="121800"/>
              </a:lnSpc>
              <a:spcBef>
                <a:spcPts val="100"/>
              </a:spcBef>
            </a:pPr>
            <a:r>
              <a:rPr sz="1300" b="0" spc="-20" dirty="0">
                <a:latin typeface="Roboto Light"/>
                <a:cs typeface="Roboto Light"/>
              </a:rPr>
              <a:t>Race </a:t>
            </a:r>
            <a:r>
              <a:rPr sz="1300" b="0" spc="-10" dirty="0">
                <a:latin typeface="Roboto Light"/>
                <a:cs typeface="Roboto Light"/>
              </a:rPr>
              <a:t>Ethnicity</a:t>
            </a:r>
            <a:endParaRPr sz="1300">
              <a:latin typeface="Roboto Light"/>
              <a:cs typeface="Roboto Light"/>
            </a:endParaRPr>
          </a:p>
          <a:p>
            <a:pPr marL="12700" marR="171450">
              <a:lnSpc>
                <a:spcPct val="121800"/>
              </a:lnSpc>
            </a:pPr>
            <a:r>
              <a:rPr sz="1300" b="0" dirty="0">
                <a:latin typeface="Roboto Light"/>
                <a:cs typeface="Roboto Light"/>
              </a:rPr>
              <a:t>Gender</a:t>
            </a:r>
            <a:r>
              <a:rPr sz="1300" b="0" spc="-7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identity Class Language Religion</a:t>
            </a:r>
            <a:endParaRPr sz="1300">
              <a:latin typeface="Roboto Light"/>
              <a:cs typeface="Roboto Light"/>
            </a:endParaRPr>
          </a:p>
          <a:p>
            <a:pPr marL="12700" marR="249554">
              <a:lnSpc>
                <a:spcPct val="121800"/>
              </a:lnSpc>
            </a:pPr>
            <a:r>
              <a:rPr sz="1300" b="0" spc="-10" dirty="0">
                <a:latin typeface="Roboto Light"/>
                <a:cs typeface="Roboto Light"/>
              </a:rPr>
              <a:t>Ability Sexuality </a:t>
            </a:r>
            <a:r>
              <a:rPr sz="1300" b="0" dirty="0">
                <a:latin typeface="Roboto Light"/>
                <a:cs typeface="Roboto Light"/>
              </a:rPr>
              <a:t>Mental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Health </a:t>
            </a:r>
            <a:r>
              <a:rPr sz="1300" b="0" spc="-25" dirty="0">
                <a:latin typeface="Roboto Light"/>
                <a:cs typeface="Roboto Light"/>
              </a:rPr>
              <a:t>Age</a:t>
            </a:r>
            <a:r>
              <a:rPr sz="1300" b="0" spc="50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Education </a:t>
            </a:r>
            <a:r>
              <a:rPr sz="1300" b="0" dirty="0">
                <a:latin typeface="Roboto Light"/>
                <a:cs typeface="Roboto Light"/>
              </a:rPr>
              <a:t>Body</a:t>
            </a:r>
            <a:r>
              <a:rPr sz="1300" b="0" spc="-20" dirty="0">
                <a:latin typeface="Roboto Light"/>
                <a:cs typeface="Roboto Light"/>
              </a:rPr>
              <a:t> size</a:t>
            </a:r>
            <a:endParaRPr sz="13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1075"/>
              </a:spcBef>
            </a:pPr>
            <a:r>
              <a:rPr sz="1200" b="0" dirty="0">
                <a:latin typeface="Roboto Light"/>
                <a:cs typeface="Roboto Light"/>
              </a:rPr>
              <a:t>(and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many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more...)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031391" y="2217851"/>
            <a:ext cx="191770" cy="191770"/>
          </a:xfrm>
          <a:custGeom>
            <a:avLst/>
            <a:gdLst/>
            <a:ahLst/>
            <a:cxnLst/>
            <a:rect l="l" t="t" r="r" b="b"/>
            <a:pathLst>
              <a:path w="191770" h="191769">
                <a:moveTo>
                  <a:pt x="191223" y="0"/>
                </a:moveTo>
                <a:lnTo>
                  <a:pt x="0" y="0"/>
                </a:lnTo>
                <a:lnTo>
                  <a:pt x="0" y="191223"/>
                </a:lnTo>
                <a:lnTo>
                  <a:pt x="191223" y="191223"/>
                </a:lnTo>
                <a:lnTo>
                  <a:pt x="191223" y="0"/>
                </a:lnTo>
                <a:close/>
              </a:path>
            </a:pathLst>
          </a:custGeom>
          <a:solidFill>
            <a:srgbClr val="FF9B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031391" y="2458872"/>
            <a:ext cx="191770" cy="191770"/>
          </a:xfrm>
          <a:custGeom>
            <a:avLst/>
            <a:gdLst/>
            <a:ahLst/>
            <a:cxnLst/>
            <a:rect l="l" t="t" r="r" b="b"/>
            <a:pathLst>
              <a:path w="191770" h="191769">
                <a:moveTo>
                  <a:pt x="191223" y="0"/>
                </a:moveTo>
                <a:lnTo>
                  <a:pt x="0" y="0"/>
                </a:lnTo>
                <a:lnTo>
                  <a:pt x="0" y="191223"/>
                </a:lnTo>
                <a:lnTo>
                  <a:pt x="191223" y="191223"/>
                </a:lnTo>
                <a:lnTo>
                  <a:pt x="191223" y="0"/>
                </a:lnTo>
                <a:close/>
              </a:path>
            </a:pathLst>
          </a:custGeom>
          <a:solidFill>
            <a:srgbClr val="F9DA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031391" y="2699880"/>
            <a:ext cx="191770" cy="191770"/>
          </a:xfrm>
          <a:custGeom>
            <a:avLst/>
            <a:gdLst/>
            <a:ahLst/>
            <a:cxnLst/>
            <a:rect l="l" t="t" r="r" b="b"/>
            <a:pathLst>
              <a:path w="191770" h="191769">
                <a:moveTo>
                  <a:pt x="191223" y="0"/>
                </a:moveTo>
                <a:lnTo>
                  <a:pt x="0" y="0"/>
                </a:lnTo>
                <a:lnTo>
                  <a:pt x="0" y="191223"/>
                </a:lnTo>
                <a:lnTo>
                  <a:pt x="191223" y="191223"/>
                </a:lnTo>
                <a:lnTo>
                  <a:pt x="191223" y="0"/>
                </a:lnTo>
                <a:close/>
              </a:path>
            </a:pathLst>
          </a:custGeom>
          <a:solidFill>
            <a:srgbClr val="E8F8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031391" y="2940900"/>
            <a:ext cx="191770" cy="191770"/>
          </a:xfrm>
          <a:custGeom>
            <a:avLst/>
            <a:gdLst/>
            <a:ahLst/>
            <a:cxnLst/>
            <a:rect l="l" t="t" r="r" b="b"/>
            <a:pathLst>
              <a:path w="191770" h="191769">
                <a:moveTo>
                  <a:pt x="191223" y="0"/>
                </a:moveTo>
                <a:lnTo>
                  <a:pt x="0" y="0"/>
                </a:lnTo>
                <a:lnTo>
                  <a:pt x="0" y="191223"/>
                </a:lnTo>
                <a:lnTo>
                  <a:pt x="191223" y="191223"/>
                </a:lnTo>
                <a:lnTo>
                  <a:pt x="191223" y="0"/>
                </a:lnTo>
                <a:close/>
              </a:path>
            </a:pathLst>
          </a:custGeom>
          <a:solidFill>
            <a:srgbClr val="6DF4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031391" y="3181908"/>
            <a:ext cx="191770" cy="191770"/>
          </a:xfrm>
          <a:custGeom>
            <a:avLst/>
            <a:gdLst/>
            <a:ahLst/>
            <a:cxnLst/>
            <a:rect l="l" t="t" r="r" b="b"/>
            <a:pathLst>
              <a:path w="191770" h="191770">
                <a:moveTo>
                  <a:pt x="191223" y="0"/>
                </a:moveTo>
                <a:lnTo>
                  <a:pt x="0" y="0"/>
                </a:lnTo>
                <a:lnTo>
                  <a:pt x="0" y="191223"/>
                </a:lnTo>
                <a:lnTo>
                  <a:pt x="191223" y="191223"/>
                </a:lnTo>
                <a:lnTo>
                  <a:pt x="191223" y="0"/>
                </a:lnTo>
                <a:close/>
              </a:path>
            </a:pathLst>
          </a:custGeom>
          <a:solidFill>
            <a:srgbClr val="00ED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031391" y="3422929"/>
            <a:ext cx="191770" cy="191770"/>
          </a:xfrm>
          <a:custGeom>
            <a:avLst/>
            <a:gdLst/>
            <a:ahLst/>
            <a:cxnLst/>
            <a:rect l="l" t="t" r="r" b="b"/>
            <a:pathLst>
              <a:path w="191770" h="191770">
                <a:moveTo>
                  <a:pt x="191223" y="0"/>
                </a:moveTo>
                <a:lnTo>
                  <a:pt x="0" y="0"/>
                </a:lnTo>
                <a:lnTo>
                  <a:pt x="0" y="191223"/>
                </a:lnTo>
                <a:lnTo>
                  <a:pt x="191223" y="191223"/>
                </a:lnTo>
                <a:lnTo>
                  <a:pt x="191223" y="0"/>
                </a:lnTo>
                <a:close/>
              </a:path>
            </a:pathLst>
          </a:custGeom>
          <a:solidFill>
            <a:srgbClr val="00F8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031391" y="3663950"/>
            <a:ext cx="191770" cy="191770"/>
          </a:xfrm>
          <a:custGeom>
            <a:avLst/>
            <a:gdLst/>
            <a:ahLst/>
            <a:cxnLst/>
            <a:rect l="l" t="t" r="r" b="b"/>
            <a:pathLst>
              <a:path w="191770" h="191770">
                <a:moveTo>
                  <a:pt x="191223" y="0"/>
                </a:moveTo>
                <a:lnTo>
                  <a:pt x="0" y="0"/>
                </a:lnTo>
                <a:lnTo>
                  <a:pt x="0" y="191223"/>
                </a:lnTo>
                <a:lnTo>
                  <a:pt x="191223" y="191223"/>
                </a:lnTo>
                <a:lnTo>
                  <a:pt x="191223" y="0"/>
                </a:lnTo>
                <a:close/>
              </a:path>
            </a:pathLst>
          </a:custGeom>
          <a:solidFill>
            <a:srgbClr val="00CE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031391" y="3904970"/>
            <a:ext cx="191770" cy="191770"/>
          </a:xfrm>
          <a:custGeom>
            <a:avLst/>
            <a:gdLst/>
            <a:ahLst/>
            <a:cxnLst/>
            <a:rect l="l" t="t" r="r" b="b"/>
            <a:pathLst>
              <a:path w="191770" h="191770">
                <a:moveTo>
                  <a:pt x="191223" y="0"/>
                </a:moveTo>
                <a:lnTo>
                  <a:pt x="0" y="0"/>
                </a:lnTo>
                <a:lnTo>
                  <a:pt x="0" y="191223"/>
                </a:lnTo>
                <a:lnTo>
                  <a:pt x="191223" y="191223"/>
                </a:lnTo>
                <a:lnTo>
                  <a:pt x="191223" y="0"/>
                </a:lnTo>
                <a:close/>
              </a:path>
            </a:pathLst>
          </a:custGeom>
          <a:solidFill>
            <a:srgbClr val="A1C1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031391" y="4145978"/>
            <a:ext cx="191770" cy="191770"/>
          </a:xfrm>
          <a:custGeom>
            <a:avLst/>
            <a:gdLst/>
            <a:ahLst/>
            <a:cxnLst/>
            <a:rect l="l" t="t" r="r" b="b"/>
            <a:pathLst>
              <a:path w="191770" h="191770">
                <a:moveTo>
                  <a:pt x="191223" y="0"/>
                </a:moveTo>
                <a:lnTo>
                  <a:pt x="0" y="0"/>
                </a:lnTo>
                <a:lnTo>
                  <a:pt x="0" y="191223"/>
                </a:lnTo>
                <a:lnTo>
                  <a:pt x="191223" y="191223"/>
                </a:lnTo>
                <a:lnTo>
                  <a:pt x="191223" y="0"/>
                </a:lnTo>
                <a:close/>
              </a:path>
            </a:pathLst>
          </a:custGeom>
          <a:solidFill>
            <a:srgbClr val="DFA8F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031391" y="4386999"/>
            <a:ext cx="191770" cy="191770"/>
          </a:xfrm>
          <a:custGeom>
            <a:avLst/>
            <a:gdLst/>
            <a:ahLst/>
            <a:cxnLst/>
            <a:rect l="l" t="t" r="r" b="b"/>
            <a:pathLst>
              <a:path w="191770" h="191770">
                <a:moveTo>
                  <a:pt x="191223" y="0"/>
                </a:moveTo>
                <a:lnTo>
                  <a:pt x="0" y="0"/>
                </a:lnTo>
                <a:lnTo>
                  <a:pt x="0" y="191223"/>
                </a:lnTo>
                <a:lnTo>
                  <a:pt x="191223" y="191223"/>
                </a:lnTo>
                <a:lnTo>
                  <a:pt x="191223" y="0"/>
                </a:lnTo>
                <a:close/>
              </a:path>
            </a:pathLst>
          </a:custGeom>
          <a:solidFill>
            <a:srgbClr val="F8AC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031391" y="4628007"/>
            <a:ext cx="191770" cy="191770"/>
          </a:xfrm>
          <a:custGeom>
            <a:avLst/>
            <a:gdLst/>
            <a:ahLst/>
            <a:cxnLst/>
            <a:rect l="l" t="t" r="r" b="b"/>
            <a:pathLst>
              <a:path w="191770" h="191770">
                <a:moveTo>
                  <a:pt x="191223" y="0"/>
                </a:moveTo>
                <a:lnTo>
                  <a:pt x="0" y="0"/>
                </a:lnTo>
                <a:lnTo>
                  <a:pt x="0" y="191223"/>
                </a:lnTo>
                <a:lnTo>
                  <a:pt x="191223" y="191223"/>
                </a:lnTo>
                <a:lnTo>
                  <a:pt x="191223" y="0"/>
                </a:lnTo>
                <a:close/>
              </a:path>
            </a:pathLst>
          </a:custGeom>
          <a:solidFill>
            <a:srgbClr val="FF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8049337" y="1988304"/>
            <a:ext cx="155575" cy="2814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085">
              <a:lnSpc>
                <a:spcPct val="100000"/>
              </a:lnSpc>
              <a:spcBef>
                <a:spcPts val="100"/>
              </a:spcBef>
            </a:pPr>
            <a:r>
              <a:rPr sz="900" b="0" spc="-50" dirty="0">
                <a:latin typeface="Roboto Medium"/>
                <a:cs typeface="Roboto Medium"/>
              </a:rPr>
              <a:t>1</a:t>
            </a:r>
            <a:endParaRPr sz="900">
              <a:latin typeface="Roboto Medium"/>
              <a:cs typeface="Roboto Medium"/>
            </a:endParaRPr>
          </a:p>
          <a:p>
            <a:pPr marL="45085">
              <a:lnSpc>
                <a:spcPct val="100000"/>
              </a:lnSpc>
              <a:spcBef>
                <a:spcPts val="815"/>
              </a:spcBef>
            </a:pPr>
            <a:r>
              <a:rPr sz="900" b="0" spc="-50" dirty="0">
                <a:latin typeface="Roboto Medium"/>
                <a:cs typeface="Roboto Medium"/>
              </a:rPr>
              <a:t>2</a:t>
            </a:r>
            <a:endParaRPr sz="900">
              <a:latin typeface="Roboto Medium"/>
              <a:cs typeface="Roboto Medium"/>
            </a:endParaRPr>
          </a:p>
          <a:p>
            <a:pPr marL="45085">
              <a:lnSpc>
                <a:spcPct val="100000"/>
              </a:lnSpc>
              <a:spcBef>
                <a:spcPts val="819"/>
              </a:spcBef>
            </a:pPr>
            <a:r>
              <a:rPr sz="900" b="0" spc="-50" dirty="0">
                <a:latin typeface="Roboto Medium"/>
                <a:cs typeface="Roboto Medium"/>
              </a:rPr>
              <a:t>3</a:t>
            </a:r>
            <a:endParaRPr sz="900">
              <a:latin typeface="Roboto Medium"/>
              <a:cs typeface="Roboto Medium"/>
            </a:endParaRPr>
          </a:p>
          <a:p>
            <a:pPr marL="45085">
              <a:lnSpc>
                <a:spcPct val="100000"/>
              </a:lnSpc>
              <a:spcBef>
                <a:spcPts val="815"/>
              </a:spcBef>
            </a:pPr>
            <a:r>
              <a:rPr sz="900" b="0" spc="-50" dirty="0">
                <a:latin typeface="Roboto Medium"/>
                <a:cs typeface="Roboto Medium"/>
              </a:rPr>
              <a:t>4</a:t>
            </a:r>
            <a:endParaRPr sz="900">
              <a:latin typeface="Roboto Medium"/>
              <a:cs typeface="Roboto Medium"/>
            </a:endParaRPr>
          </a:p>
          <a:p>
            <a:pPr marL="45085">
              <a:lnSpc>
                <a:spcPct val="100000"/>
              </a:lnSpc>
              <a:spcBef>
                <a:spcPts val="819"/>
              </a:spcBef>
            </a:pPr>
            <a:r>
              <a:rPr sz="900" b="0" spc="-50" dirty="0">
                <a:latin typeface="Roboto Medium"/>
                <a:cs typeface="Roboto Medium"/>
              </a:rPr>
              <a:t>5</a:t>
            </a:r>
            <a:endParaRPr sz="900">
              <a:latin typeface="Roboto Medium"/>
              <a:cs typeface="Roboto Medium"/>
            </a:endParaRPr>
          </a:p>
          <a:p>
            <a:pPr marL="45085">
              <a:lnSpc>
                <a:spcPct val="100000"/>
              </a:lnSpc>
              <a:spcBef>
                <a:spcPts val="815"/>
              </a:spcBef>
            </a:pPr>
            <a:r>
              <a:rPr sz="900" b="0" spc="-50" dirty="0">
                <a:latin typeface="Roboto Medium"/>
                <a:cs typeface="Roboto Medium"/>
              </a:rPr>
              <a:t>6</a:t>
            </a:r>
            <a:endParaRPr sz="900">
              <a:latin typeface="Roboto Medium"/>
              <a:cs typeface="Roboto Medium"/>
            </a:endParaRPr>
          </a:p>
          <a:p>
            <a:pPr marL="45085">
              <a:lnSpc>
                <a:spcPct val="100000"/>
              </a:lnSpc>
              <a:spcBef>
                <a:spcPts val="819"/>
              </a:spcBef>
            </a:pPr>
            <a:r>
              <a:rPr sz="900" b="0" spc="-50" dirty="0">
                <a:latin typeface="Roboto Medium"/>
                <a:cs typeface="Roboto Medium"/>
              </a:rPr>
              <a:t>7</a:t>
            </a:r>
            <a:endParaRPr sz="900">
              <a:latin typeface="Roboto Medium"/>
              <a:cs typeface="Roboto Medium"/>
            </a:endParaRPr>
          </a:p>
          <a:p>
            <a:pPr marL="45085">
              <a:lnSpc>
                <a:spcPct val="100000"/>
              </a:lnSpc>
              <a:spcBef>
                <a:spcPts val="820"/>
              </a:spcBef>
            </a:pPr>
            <a:r>
              <a:rPr sz="900" b="0" spc="-50" dirty="0">
                <a:latin typeface="Roboto Medium"/>
                <a:cs typeface="Roboto Medium"/>
              </a:rPr>
              <a:t>8</a:t>
            </a:r>
            <a:endParaRPr sz="900">
              <a:latin typeface="Roboto Medium"/>
              <a:cs typeface="Roboto Medium"/>
            </a:endParaRPr>
          </a:p>
          <a:p>
            <a:pPr marL="45085">
              <a:lnSpc>
                <a:spcPct val="100000"/>
              </a:lnSpc>
              <a:spcBef>
                <a:spcPts val="815"/>
              </a:spcBef>
            </a:pPr>
            <a:r>
              <a:rPr sz="900" b="0" spc="-50" dirty="0">
                <a:latin typeface="Roboto Medium"/>
                <a:cs typeface="Roboto Medium"/>
              </a:rPr>
              <a:t>9</a:t>
            </a:r>
            <a:endParaRPr sz="900">
              <a:latin typeface="Roboto Medium"/>
              <a:cs typeface="Roboto Medium"/>
            </a:endParaRPr>
          </a:p>
          <a:p>
            <a:pPr marL="12700">
              <a:lnSpc>
                <a:spcPct val="100000"/>
              </a:lnSpc>
              <a:spcBef>
                <a:spcPts val="820"/>
              </a:spcBef>
            </a:pPr>
            <a:r>
              <a:rPr sz="900" b="0" spc="-25" dirty="0">
                <a:latin typeface="Roboto Medium"/>
                <a:cs typeface="Roboto Medium"/>
              </a:rPr>
              <a:t>10</a:t>
            </a:r>
            <a:endParaRPr sz="900">
              <a:latin typeface="Roboto Medium"/>
              <a:cs typeface="Roboto Medium"/>
            </a:endParaRPr>
          </a:p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sz="900" b="0" spc="-25" dirty="0">
                <a:latin typeface="Roboto Medium"/>
                <a:cs typeface="Roboto Medium"/>
              </a:rPr>
              <a:t>11</a:t>
            </a:r>
            <a:endParaRPr sz="900">
              <a:latin typeface="Roboto Medium"/>
              <a:cs typeface="Roboto Medium"/>
            </a:endParaRPr>
          </a:p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sz="900" b="0" spc="-25" dirty="0">
                <a:latin typeface="Roboto Medium"/>
                <a:cs typeface="Roboto Medium"/>
              </a:rPr>
              <a:t>12</a:t>
            </a:r>
            <a:endParaRPr sz="900">
              <a:latin typeface="Roboto Medium"/>
              <a:cs typeface="Roboto Medium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911300" y="5611549"/>
            <a:ext cx="574992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sz="1200" b="0" i="1" spc="20" dirty="0">
                <a:latin typeface="Noto Sans Med"/>
                <a:cs typeface="Noto Sans Med"/>
              </a:rPr>
              <a:t>Intersectionality</a:t>
            </a:r>
            <a:r>
              <a:rPr sz="1200" b="0" i="1" spc="50" dirty="0">
                <a:latin typeface="Noto Sans Med"/>
                <a:cs typeface="Noto Sans Med"/>
              </a:rPr>
              <a:t> </a:t>
            </a:r>
            <a:r>
              <a:rPr sz="1200" b="0" i="1" spc="20" dirty="0">
                <a:latin typeface="Noto Sans Med"/>
                <a:cs typeface="Noto Sans Med"/>
              </a:rPr>
              <a:t>is</a:t>
            </a:r>
            <a:r>
              <a:rPr sz="1200" b="0" i="1" spc="55" dirty="0">
                <a:latin typeface="Noto Sans Med"/>
                <a:cs typeface="Noto Sans Med"/>
              </a:rPr>
              <a:t> </a:t>
            </a:r>
            <a:r>
              <a:rPr sz="1200" b="0" i="1" spc="20" dirty="0">
                <a:latin typeface="Noto Sans Med"/>
                <a:cs typeface="Noto Sans Med"/>
              </a:rPr>
              <a:t>a</a:t>
            </a:r>
            <a:r>
              <a:rPr sz="1200" b="0" i="1" spc="50" dirty="0">
                <a:latin typeface="Noto Sans Med"/>
                <a:cs typeface="Noto Sans Med"/>
              </a:rPr>
              <a:t> </a:t>
            </a:r>
            <a:r>
              <a:rPr sz="1200" b="0" i="1" spc="20" dirty="0">
                <a:latin typeface="Noto Sans Med"/>
                <a:cs typeface="Noto Sans Med"/>
              </a:rPr>
              <a:t>lens</a:t>
            </a:r>
            <a:r>
              <a:rPr sz="1200" b="0" i="1" spc="55" dirty="0">
                <a:latin typeface="Noto Sans Med"/>
                <a:cs typeface="Noto Sans Med"/>
              </a:rPr>
              <a:t> </a:t>
            </a:r>
            <a:r>
              <a:rPr sz="1200" b="0" i="1" spc="20" dirty="0">
                <a:latin typeface="Noto Sans Med"/>
                <a:cs typeface="Noto Sans Med"/>
              </a:rPr>
              <a:t>through</a:t>
            </a:r>
            <a:r>
              <a:rPr sz="1200" b="0" i="1" spc="55" dirty="0">
                <a:latin typeface="Noto Sans Med"/>
                <a:cs typeface="Noto Sans Med"/>
              </a:rPr>
              <a:t> which</a:t>
            </a:r>
            <a:r>
              <a:rPr sz="1200" b="0" i="1" spc="50" dirty="0">
                <a:latin typeface="Noto Sans Med"/>
                <a:cs typeface="Noto Sans Med"/>
              </a:rPr>
              <a:t> </a:t>
            </a:r>
            <a:r>
              <a:rPr sz="1200" b="0" i="1" spc="20" dirty="0">
                <a:latin typeface="Noto Sans Med"/>
                <a:cs typeface="Noto Sans Med"/>
              </a:rPr>
              <a:t>you</a:t>
            </a:r>
            <a:r>
              <a:rPr sz="1200" b="0" i="1" spc="55" dirty="0">
                <a:latin typeface="Noto Sans Med"/>
                <a:cs typeface="Noto Sans Med"/>
              </a:rPr>
              <a:t> </a:t>
            </a:r>
            <a:r>
              <a:rPr sz="1200" b="0" i="1" spc="20" dirty="0">
                <a:latin typeface="Noto Sans Med"/>
                <a:cs typeface="Noto Sans Med"/>
              </a:rPr>
              <a:t>can</a:t>
            </a:r>
            <a:r>
              <a:rPr sz="1200" b="0" i="1" spc="55" dirty="0">
                <a:latin typeface="Noto Sans Med"/>
                <a:cs typeface="Noto Sans Med"/>
              </a:rPr>
              <a:t> </a:t>
            </a:r>
            <a:r>
              <a:rPr sz="1200" b="0" i="1" spc="20" dirty="0">
                <a:latin typeface="Noto Sans Med"/>
                <a:cs typeface="Noto Sans Med"/>
              </a:rPr>
              <a:t>see</a:t>
            </a:r>
            <a:r>
              <a:rPr sz="1200" b="0" i="1" spc="50" dirty="0">
                <a:latin typeface="Noto Sans Med"/>
                <a:cs typeface="Noto Sans Med"/>
              </a:rPr>
              <a:t> </a:t>
            </a:r>
            <a:r>
              <a:rPr sz="1200" b="0" i="1" spc="20" dirty="0">
                <a:latin typeface="Noto Sans Med"/>
                <a:cs typeface="Noto Sans Med"/>
              </a:rPr>
              <a:t>where</a:t>
            </a:r>
            <a:r>
              <a:rPr sz="1200" b="0" i="1" spc="55" dirty="0">
                <a:latin typeface="Noto Sans Med"/>
                <a:cs typeface="Noto Sans Med"/>
              </a:rPr>
              <a:t> </a:t>
            </a:r>
            <a:r>
              <a:rPr sz="1200" b="0" i="1" spc="20" dirty="0">
                <a:latin typeface="Noto Sans Med"/>
                <a:cs typeface="Noto Sans Med"/>
              </a:rPr>
              <a:t>power</a:t>
            </a:r>
            <a:r>
              <a:rPr sz="1200" b="0" i="1" spc="55" dirty="0">
                <a:latin typeface="Noto Sans Med"/>
                <a:cs typeface="Noto Sans Med"/>
              </a:rPr>
              <a:t> </a:t>
            </a:r>
            <a:r>
              <a:rPr sz="1200" b="0" i="1" spc="20" dirty="0">
                <a:latin typeface="Noto Sans Med"/>
                <a:cs typeface="Noto Sans Med"/>
              </a:rPr>
              <a:t>comes</a:t>
            </a:r>
            <a:r>
              <a:rPr sz="1200" b="0" i="1" spc="50" dirty="0">
                <a:latin typeface="Noto Sans Med"/>
                <a:cs typeface="Noto Sans Med"/>
              </a:rPr>
              <a:t> </a:t>
            </a:r>
            <a:r>
              <a:rPr sz="1200" b="0" i="1" spc="-25" dirty="0">
                <a:latin typeface="Noto Sans Med"/>
                <a:cs typeface="Noto Sans Med"/>
              </a:rPr>
              <a:t>and </a:t>
            </a:r>
            <a:r>
              <a:rPr sz="1200" b="0" i="1" spc="10" dirty="0">
                <a:latin typeface="Noto Sans Med"/>
                <a:cs typeface="Noto Sans Med"/>
              </a:rPr>
              <a:t>collides,</a:t>
            </a:r>
            <a:r>
              <a:rPr sz="1200" b="0" i="1" spc="110" dirty="0">
                <a:latin typeface="Noto Sans Med"/>
                <a:cs typeface="Noto Sans Med"/>
              </a:rPr>
              <a:t> </a:t>
            </a:r>
            <a:r>
              <a:rPr sz="1200" b="0" i="1" spc="10" dirty="0">
                <a:latin typeface="Noto Sans Med"/>
                <a:cs typeface="Noto Sans Med"/>
              </a:rPr>
              <a:t>where</a:t>
            </a:r>
            <a:r>
              <a:rPr sz="1200" b="0" i="1" spc="114" dirty="0">
                <a:latin typeface="Noto Sans Med"/>
                <a:cs typeface="Noto Sans Med"/>
              </a:rPr>
              <a:t> </a:t>
            </a:r>
            <a:r>
              <a:rPr sz="1200" b="0" i="1" spc="10" dirty="0">
                <a:latin typeface="Noto Sans Med"/>
                <a:cs typeface="Noto Sans Med"/>
              </a:rPr>
              <a:t>it</a:t>
            </a:r>
            <a:r>
              <a:rPr sz="1200" b="0" i="1" spc="114" dirty="0">
                <a:latin typeface="Noto Sans Med"/>
                <a:cs typeface="Noto Sans Med"/>
              </a:rPr>
              <a:t> </a:t>
            </a:r>
            <a:r>
              <a:rPr sz="1200" b="0" i="1" spc="10" dirty="0">
                <a:latin typeface="Noto Sans Med"/>
                <a:cs typeface="Noto Sans Med"/>
              </a:rPr>
              <a:t>locks</a:t>
            </a:r>
            <a:r>
              <a:rPr sz="1200" b="0" i="1" spc="114" dirty="0">
                <a:latin typeface="Noto Sans Med"/>
                <a:cs typeface="Noto Sans Med"/>
              </a:rPr>
              <a:t> </a:t>
            </a:r>
            <a:r>
              <a:rPr sz="1200" b="0" i="1" spc="10" dirty="0">
                <a:latin typeface="Noto Sans Med"/>
                <a:cs typeface="Noto Sans Med"/>
              </a:rPr>
              <a:t>and</a:t>
            </a:r>
            <a:r>
              <a:rPr sz="1200" b="0" i="1" spc="114" dirty="0">
                <a:latin typeface="Noto Sans Med"/>
                <a:cs typeface="Noto Sans Med"/>
              </a:rPr>
              <a:t> </a:t>
            </a:r>
            <a:r>
              <a:rPr sz="1200" b="0" i="1" spc="10" dirty="0">
                <a:latin typeface="Noto Sans Med"/>
                <a:cs typeface="Noto Sans Med"/>
              </a:rPr>
              <a:t>intersects.</a:t>
            </a:r>
            <a:r>
              <a:rPr sz="1200" b="0" i="1" spc="114" dirty="0">
                <a:latin typeface="Noto Sans Med"/>
                <a:cs typeface="Noto Sans Med"/>
              </a:rPr>
              <a:t> </a:t>
            </a:r>
            <a:r>
              <a:rPr sz="1200" b="0" i="1" spc="10" dirty="0">
                <a:latin typeface="Noto Sans Med"/>
                <a:cs typeface="Noto Sans Med"/>
              </a:rPr>
              <a:t>It</a:t>
            </a:r>
            <a:r>
              <a:rPr sz="1200" b="0" i="1" spc="114" dirty="0">
                <a:latin typeface="Noto Sans Med"/>
                <a:cs typeface="Noto Sans Med"/>
              </a:rPr>
              <a:t> </a:t>
            </a:r>
            <a:r>
              <a:rPr sz="1200" b="0" i="1" spc="10" dirty="0">
                <a:latin typeface="Noto Sans Med"/>
                <a:cs typeface="Noto Sans Med"/>
              </a:rPr>
              <a:t>is</a:t>
            </a:r>
            <a:r>
              <a:rPr sz="1200" b="0" i="1" spc="114" dirty="0">
                <a:latin typeface="Noto Sans Med"/>
                <a:cs typeface="Noto Sans Med"/>
              </a:rPr>
              <a:t> </a:t>
            </a:r>
            <a:r>
              <a:rPr sz="1200" b="0" i="1" spc="10" dirty="0">
                <a:latin typeface="Noto Sans Med"/>
                <a:cs typeface="Noto Sans Med"/>
              </a:rPr>
              <a:t>the</a:t>
            </a:r>
            <a:r>
              <a:rPr sz="1200" b="0" i="1" spc="114" dirty="0">
                <a:latin typeface="Noto Sans Med"/>
                <a:cs typeface="Noto Sans Med"/>
              </a:rPr>
              <a:t> </a:t>
            </a:r>
            <a:r>
              <a:rPr sz="1200" b="0" i="1" spc="10" dirty="0">
                <a:latin typeface="Noto Sans Med"/>
                <a:cs typeface="Noto Sans Med"/>
              </a:rPr>
              <a:t>acknowledgement</a:t>
            </a:r>
            <a:r>
              <a:rPr sz="1200" b="0" i="1" spc="114" dirty="0">
                <a:latin typeface="Noto Sans Med"/>
                <a:cs typeface="Noto Sans Med"/>
              </a:rPr>
              <a:t> </a:t>
            </a:r>
            <a:r>
              <a:rPr sz="1200" b="0" i="1" spc="10" dirty="0">
                <a:latin typeface="Noto Sans Med"/>
                <a:cs typeface="Noto Sans Med"/>
              </a:rPr>
              <a:t>that</a:t>
            </a:r>
            <a:r>
              <a:rPr sz="1200" b="0" i="1" spc="114" dirty="0">
                <a:latin typeface="Noto Sans Med"/>
                <a:cs typeface="Noto Sans Med"/>
              </a:rPr>
              <a:t> </a:t>
            </a:r>
            <a:r>
              <a:rPr sz="1200" b="0" i="1" spc="-10" dirty="0">
                <a:latin typeface="Noto Sans Med"/>
                <a:cs typeface="Noto Sans Med"/>
              </a:rPr>
              <a:t>everyone </a:t>
            </a:r>
            <a:r>
              <a:rPr sz="1200" b="0" i="1" spc="30" dirty="0">
                <a:latin typeface="Noto Sans Med"/>
                <a:cs typeface="Noto Sans Med"/>
              </a:rPr>
              <a:t>has</a:t>
            </a:r>
            <a:r>
              <a:rPr sz="1200" b="0" i="1" spc="15" dirty="0">
                <a:latin typeface="Noto Sans Med"/>
                <a:cs typeface="Noto Sans Med"/>
              </a:rPr>
              <a:t> </a:t>
            </a:r>
            <a:r>
              <a:rPr sz="1200" b="0" i="1" spc="30" dirty="0">
                <a:latin typeface="Noto Sans Med"/>
                <a:cs typeface="Noto Sans Med"/>
              </a:rPr>
              <a:t>their</a:t>
            </a:r>
            <a:r>
              <a:rPr sz="1200" b="0" i="1" spc="15" dirty="0">
                <a:latin typeface="Noto Sans Med"/>
                <a:cs typeface="Noto Sans Med"/>
              </a:rPr>
              <a:t> </a:t>
            </a:r>
            <a:r>
              <a:rPr sz="1200" b="0" i="1" spc="50" dirty="0">
                <a:latin typeface="Noto Sans Med"/>
                <a:cs typeface="Noto Sans Med"/>
              </a:rPr>
              <a:t>own</a:t>
            </a:r>
            <a:r>
              <a:rPr sz="1200" b="0" i="1" spc="15" dirty="0">
                <a:latin typeface="Noto Sans Med"/>
                <a:cs typeface="Noto Sans Med"/>
              </a:rPr>
              <a:t> </a:t>
            </a:r>
            <a:r>
              <a:rPr sz="1200" b="0" i="1" spc="30" dirty="0">
                <a:latin typeface="Noto Sans Med"/>
                <a:cs typeface="Noto Sans Med"/>
              </a:rPr>
              <a:t>unique</a:t>
            </a:r>
            <a:r>
              <a:rPr sz="1200" b="0" i="1" spc="15" dirty="0">
                <a:latin typeface="Noto Sans Med"/>
                <a:cs typeface="Noto Sans Med"/>
              </a:rPr>
              <a:t> </a:t>
            </a:r>
            <a:r>
              <a:rPr sz="1200" b="0" i="1" spc="30" dirty="0">
                <a:latin typeface="Noto Sans Med"/>
                <a:cs typeface="Noto Sans Med"/>
              </a:rPr>
              <a:t>experiences</a:t>
            </a:r>
            <a:r>
              <a:rPr sz="1200" b="0" i="1" spc="20" dirty="0">
                <a:latin typeface="Noto Sans Med"/>
                <a:cs typeface="Noto Sans Med"/>
              </a:rPr>
              <a:t> </a:t>
            </a:r>
            <a:r>
              <a:rPr sz="1200" b="0" i="1" spc="30" dirty="0">
                <a:latin typeface="Noto Sans Med"/>
                <a:cs typeface="Noto Sans Med"/>
              </a:rPr>
              <a:t>of</a:t>
            </a:r>
            <a:r>
              <a:rPr sz="1200" b="0" i="1" spc="15" dirty="0">
                <a:latin typeface="Noto Sans Med"/>
                <a:cs typeface="Noto Sans Med"/>
              </a:rPr>
              <a:t> </a:t>
            </a:r>
            <a:r>
              <a:rPr sz="1200" b="0" i="1" spc="30" dirty="0">
                <a:latin typeface="Noto Sans Med"/>
                <a:cs typeface="Noto Sans Med"/>
              </a:rPr>
              <a:t>discrimination</a:t>
            </a:r>
            <a:r>
              <a:rPr sz="1200" b="0" i="1" spc="15" dirty="0">
                <a:latin typeface="Noto Sans Med"/>
                <a:cs typeface="Noto Sans Med"/>
              </a:rPr>
              <a:t> </a:t>
            </a:r>
            <a:r>
              <a:rPr sz="1200" b="0" i="1" spc="30" dirty="0">
                <a:latin typeface="Noto Sans Med"/>
                <a:cs typeface="Noto Sans Med"/>
              </a:rPr>
              <a:t>and</a:t>
            </a:r>
            <a:r>
              <a:rPr sz="1200" b="0" i="1" spc="15" dirty="0">
                <a:latin typeface="Noto Sans Med"/>
                <a:cs typeface="Noto Sans Med"/>
              </a:rPr>
              <a:t> </a:t>
            </a:r>
            <a:r>
              <a:rPr sz="1200" b="0" i="1" spc="-10" dirty="0">
                <a:latin typeface="Noto Sans Med"/>
                <a:cs typeface="Noto Sans Med"/>
              </a:rPr>
              <a:t>privilege.</a:t>
            </a:r>
            <a:endParaRPr sz="1200">
              <a:latin typeface="Noto Sans Med"/>
              <a:cs typeface="Noto Sans Med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911300" y="6304817"/>
            <a:ext cx="14528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0" i="1" spc="10" dirty="0">
                <a:solidFill>
                  <a:srgbClr val="009343"/>
                </a:solidFill>
                <a:latin typeface="Noto Sans Med"/>
                <a:cs typeface="Noto Sans Med"/>
              </a:rPr>
              <a:t>Kimberlé</a:t>
            </a:r>
            <a:r>
              <a:rPr sz="1200" b="0" i="1" spc="254" dirty="0">
                <a:solidFill>
                  <a:srgbClr val="009343"/>
                </a:solidFill>
                <a:latin typeface="Noto Sans Med"/>
                <a:cs typeface="Noto Sans Med"/>
              </a:rPr>
              <a:t> </a:t>
            </a:r>
            <a:r>
              <a:rPr sz="1200" b="0" i="1" spc="-10" dirty="0">
                <a:solidFill>
                  <a:srgbClr val="009343"/>
                </a:solidFill>
                <a:latin typeface="Noto Sans Med"/>
                <a:cs typeface="Noto Sans Med"/>
              </a:rPr>
              <a:t>Crenshaw</a:t>
            </a:r>
            <a:endParaRPr sz="1200">
              <a:latin typeface="Noto Sans Med"/>
              <a:cs typeface="Noto Sans Med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561995" y="6447800"/>
            <a:ext cx="4158615" cy="0"/>
          </a:xfrm>
          <a:custGeom>
            <a:avLst/>
            <a:gdLst/>
            <a:ahLst/>
            <a:cxnLst/>
            <a:rect l="l" t="t" r="r" b="b"/>
            <a:pathLst>
              <a:path w="4158615">
                <a:moveTo>
                  <a:pt x="4158005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923998" y="5503243"/>
            <a:ext cx="5796280" cy="0"/>
          </a:xfrm>
          <a:custGeom>
            <a:avLst/>
            <a:gdLst/>
            <a:ahLst/>
            <a:cxnLst/>
            <a:rect l="l" t="t" r="r" b="b"/>
            <a:pathLst>
              <a:path w="5796280">
                <a:moveTo>
                  <a:pt x="5796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16</a:t>
            </a:fld>
            <a:endParaRPr spc="-25" dirty="0"/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27" name="object 2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720001" y="792010"/>
            <a:ext cx="9252585" cy="5688330"/>
          </a:xfrm>
          <a:custGeom>
            <a:avLst/>
            <a:gdLst/>
            <a:ahLst/>
            <a:cxnLst/>
            <a:rect l="l" t="t" r="r" b="b"/>
            <a:pathLst>
              <a:path w="9252585" h="5688330">
                <a:moveTo>
                  <a:pt x="9252000" y="0"/>
                </a:moveTo>
                <a:lnTo>
                  <a:pt x="0" y="0"/>
                </a:lnTo>
                <a:lnTo>
                  <a:pt x="0" y="5687999"/>
                </a:lnTo>
                <a:lnTo>
                  <a:pt x="9252000" y="5687999"/>
                </a:lnTo>
                <a:lnTo>
                  <a:pt x="9252000" y="0"/>
                </a:lnTo>
                <a:close/>
              </a:path>
            </a:pathLst>
          </a:cu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 txBox="1"/>
          <p:nvPr/>
        </p:nvSpPr>
        <p:spPr>
          <a:xfrm>
            <a:off x="3146299" y="2993330"/>
            <a:ext cx="4243705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8100">
              <a:lnSpc>
                <a:spcPct val="100000"/>
              </a:lnSpc>
              <a:spcBef>
                <a:spcPts val="100"/>
              </a:spcBef>
            </a:pPr>
            <a:r>
              <a:rPr sz="1600" b="0" spc="-10" dirty="0">
                <a:latin typeface="Roboto Light"/>
                <a:cs typeface="Roboto Light"/>
              </a:rPr>
              <a:t>Take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post-</a:t>
            </a:r>
            <a:r>
              <a:rPr sz="1600" b="0" dirty="0">
                <a:latin typeface="Roboto Light"/>
                <a:cs typeface="Roboto Light"/>
              </a:rPr>
              <a:t>it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which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contains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your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br>
              <a:rPr lang="es-AR" sz="1600" b="0" spc="-30" dirty="0">
                <a:latin typeface="Roboto Light"/>
                <a:cs typeface="Roboto Light"/>
              </a:rPr>
            </a:br>
            <a:r>
              <a:rPr sz="1600" b="0" spc="-10" dirty="0">
                <a:latin typeface="Roboto Light"/>
                <a:cs typeface="Roboto Light"/>
              </a:rPr>
              <a:t>“vulnerability category”</a:t>
            </a:r>
            <a:endParaRPr sz="1600" dirty="0">
              <a:latin typeface="Roboto Light"/>
              <a:cs typeface="Roboto Light"/>
            </a:endParaRPr>
          </a:p>
          <a:p>
            <a:pPr marL="12700" marR="5080">
              <a:lnSpc>
                <a:spcPct val="100000"/>
              </a:lnSpc>
              <a:spcBef>
                <a:spcPts val="1920"/>
              </a:spcBef>
            </a:pPr>
            <a:r>
              <a:rPr sz="1600" b="0" spc="-10" dirty="0">
                <a:latin typeface="Roboto Light"/>
                <a:cs typeface="Roboto Light"/>
              </a:rPr>
              <a:t>Take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step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back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if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your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status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makes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you </a:t>
            </a:r>
            <a:r>
              <a:rPr sz="1600" b="0" dirty="0">
                <a:latin typeface="Roboto Light"/>
                <a:cs typeface="Roboto Light"/>
              </a:rPr>
              <a:t>vulnerable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7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THAT</a:t>
            </a:r>
            <a:r>
              <a:rPr sz="1600" b="0" spc="-7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risk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(if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assumptions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needed, </a:t>
            </a:r>
            <a:r>
              <a:rPr sz="1600" b="0" dirty="0">
                <a:latin typeface="Roboto Light"/>
                <a:cs typeface="Roboto Light"/>
              </a:rPr>
              <a:t>make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them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based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context)</a:t>
            </a:r>
            <a:endParaRPr sz="1600" dirty="0">
              <a:latin typeface="Roboto Light"/>
              <a:cs typeface="Roboto Ligh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158995" y="2670356"/>
            <a:ext cx="4262120" cy="0"/>
          </a:xfrm>
          <a:custGeom>
            <a:avLst/>
            <a:gdLst/>
            <a:ahLst/>
            <a:cxnLst/>
            <a:rect l="l" t="t" r="r" b="b"/>
            <a:pathLst>
              <a:path w="4262120">
                <a:moveTo>
                  <a:pt x="426212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xfrm>
            <a:off x="3113994" y="1868880"/>
            <a:ext cx="446595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Vulnerability</a:t>
            </a:r>
            <a:r>
              <a:rPr spc="-90" dirty="0"/>
              <a:t> </a:t>
            </a:r>
            <a:r>
              <a:rPr dirty="0"/>
              <a:t>“power</a:t>
            </a:r>
            <a:r>
              <a:rPr spc="-90" dirty="0"/>
              <a:t> </a:t>
            </a:r>
            <a:r>
              <a:rPr spc="-10" dirty="0"/>
              <a:t>walk”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17</a:t>
            </a:fld>
            <a:endParaRPr spc="-25" dirty="0"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21121619-E122-487E-BEED-9DCC5607EC87}"/>
              </a:ext>
            </a:extLst>
          </p:cNvPr>
          <p:cNvGrpSpPr/>
          <p:nvPr/>
        </p:nvGrpSpPr>
        <p:grpSpPr>
          <a:xfrm>
            <a:off x="4866346" y="4786142"/>
            <a:ext cx="959485" cy="959485"/>
            <a:chOff x="4866346" y="4786142"/>
            <a:chExt cx="959485" cy="959485"/>
          </a:xfrm>
        </p:grpSpPr>
        <p:sp>
          <p:nvSpPr>
            <p:cNvPr id="4" name="object 4"/>
            <p:cNvSpPr/>
            <p:nvPr/>
          </p:nvSpPr>
          <p:spPr>
            <a:xfrm>
              <a:off x="4866346" y="4786142"/>
              <a:ext cx="959485" cy="959485"/>
            </a:xfrm>
            <a:custGeom>
              <a:avLst/>
              <a:gdLst/>
              <a:ahLst/>
              <a:cxnLst/>
              <a:rect l="l" t="t" r="r" b="b"/>
              <a:pathLst>
                <a:path w="959485" h="959485">
                  <a:moveTo>
                    <a:pt x="479653" y="0"/>
                  </a:moveTo>
                  <a:lnTo>
                    <a:pt x="430611" y="2476"/>
                  </a:lnTo>
                  <a:lnTo>
                    <a:pt x="382985" y="9745"/>
                  </a:lnTo>
                  <a:lnTo>
                    <a:pt x="337017" y="21565"/>
                  </a:lnTo>
                  <a:lnTo>
                    <a:pt x="292949" y="37694"/>
                  </a:lnTo>
                  <a:lnTo>
                    <a:pt x="251020" y="57893"/>
                  </a:lnTo>
                  <a:lnTo>
                    <a:pt x="211472" y="81919"/>
                  </a:lnTo>
                  <a:lnTo>
                    <a:pt x="174547" y="109532"/>
                  </a:lnTo>
                  <a:lnTo>
                    <a:pt x="140485" y="140490"/>
                  </a:lnTo>
                  <a:lnTo>
                    <a:pt x="109528" y="174553"/>
                  </a:lnTo>
                  <a:lnTo>
                    <a:pt x="81916" y="211478"/>
                  </a:lnTo>
                  <a:lnTo>
                    <a:pt x="57890" y="251026"/>
                  </a:lnTo>
                  <a:lnTo>
                    <a:pt x="37693" y="292954"/>
                  </a:lnTo>
                  <a:lnTo>
                    <a:pt x="21563" y="337022"/>
                  </a:lnTo>
                  <a:lnTo>
                    <a:pt x="9744" y="382989"/>
                  </a:lnTo>
                  <a:lnTo>
                    <a:pt x="2476" y="430613"/>
                  </a:lnTo>
                  <a:lnTo>
                    <a:pt x="0" y="479653"/>
                  </a:lnTo>
                  <a:lnTo>
                    <a:pt x="2476" y="528696"/>
                  </a:lnTo>
                  <a:lnTo>
                    <a:pt x="9744" y="576321"/>
                  </a:lnTo>
                  <a:lnTo>
                    <a:pt x="21563" y="622289"/>
                  </a:lnTo>
                  <a:lnTo>
                    <a:pt x="37693" y="666358"/>
                  </a:lnTo>
                  <a:lnTo>
                    <a:pt x="57890" y="708286"/>
                  </a:lnTo>
                  <a:lnTo>
                    <a:pt x="81916" y="747834"/>
                  </a:lnTo>
                  <a:lnTo>
                    <a:pt x="109528" y="784759"/>
                  </a:lnTo>
                  <a:lnTo>
                    <a:pt x="140485" y="818821"/>
                  </a:lnTo>
                  <a:lnTo>
                    <a:pt x="174547" y="849778"/>
                  </a:lnTo>
                  <a:lnTo>
                    <a:pt x="211472" y="877390"/>
                  </a:lnTo>
                  <a:lnTo>
                    <a:pt x="251020" y="901416"/>
                  </a:lnTo>
                  <a:lnTo>
                    <a:pt x="292949" y="921614"/>
                  </a:lnTo>
                  <a:lnTo>
                    <a:pt x="337017" y="937743"/>
                  </a:lnTo>
                  <a:lnTo>
                    <a:pt x="382985" y="949562"/>
                  </a:lnTo>
                  <a:lnTo>
                    <a:pt x="430611" y="956830"/>
                  </a:lnTo>
                  <a:lnTo>
                    <a:pt x="479653" y="959307"/>
                  </a:lnTo>
                  <a:lnTo>
                    <a:pt x="528696" y="956830"/>
                  </a:lnTo>
                  <a:lnTo>
                    <a:pt x="576321" y="949562"/>
                  </a:lnTo>
                  <a:lnTo>
                    <a:pt x="622289" y="937743"/>
                  </a:lnTo>
                  <a:lnTo>
                    <a:pt x="666358" y="921614"/>
                  </a:lnTo>
                  <a:lnTo>
                    <a:pt x="708286" y="901416"/>
                  </a:lnTo>
                  <a:lnTo>
                    <a:pt x="747834" y="877390"/>
                  </a:lnTo>
                  <a:lnTo>
                    <a:pt x="784759" y="849778"/>
                  </a:lnTo>
                  <a:lnTo>
                    <a:pt x="818821" y="818821"/>
                  </a:lnTo>
                  <a:lnTo>
                    <a:pt x="849778" y="784759"/>
                  </a:lnTo>
                  <a:lnTo>
                    <a:pt x="877390" y="747834"/>
                  </a:lnTo>
                  <a:lnTo>
                    <a:pt x="901416" y="708286"/>
                  </a:lnTo>
                  <a:lnTo>
                    <a:pt x="921614" y="666358"/>
                  </a:lnTo>
                  <a:lnTo>
                    <a:pt x="937743" y="622289"/>
                  </a:lnTo>
                  <a:lnTo>
                    <a:pt x="949562" y="576321"/>
                  </a:lnTo>
                  <a:lnTo>
                    <a:pt x="956830" y="528696"/>
                  </a:lnTo>
                  <a:lnTo>
                    <a:pt x="959307" y="479653"/>
                  </a:lnTo>
                  <a:lnTo>
                    <a:pt x="956830" y="430613"/>
                  </a:lnTo>
                  <a:lnTo>
                    <a:pt x="949562" y="382989"/>
                  </a:lnTo>
                  <a:lnTo>
                    <a:pt x="937743" y="337022"/>
                  </a:lnTo>
                  <a:lnTo>
                    <a:pt x="921614" y="292954"/>
                  </a:lnTo>
                  <a:lnTo>
                    <a:pt x="901416" y="251026"/>
                  </a:lnTo>
                  <a:lnTo>
                    <a:pt x="877390" y="211478"/>
                  </a:lnTo>
                  <a:lnTo>
                    <a:pt x="849778" y="174553"/>
                  </a:lnTo>
                  <a:lnTo>
                    <a:pt x="818821" y="140490"/>
                  </a:lnTo>
                  <a:lnTo>
                    <a:pt x="784759" y="109532"/>
                  </a:lnTo>
                  <a:lnTo>
                    <a:pt x="747834" y="81919"/>
                  </a:lnTo>
                  <a:lnTo>
                    <a:pt x="708286" y="57893"/>
                  </a:lnTo>
                  <a:lnTo>
                    <a:pt x="666358" y="37694"/>
                  </a:lnTo>
                  <a:lnTo>
                    <a:pt x="622289" y="21565"/>
                  </a:lnTo>
                  <a:lnTo>
                    <a:pt x="576321" y="9745"/>
                  </a:lnTo>
                  <a:lnTo>
                    <a:pt x="528696" y="2476"/>
                  </a:lnTo>
                  <a:lnTo>
                    <a:pt x="479653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/>
            <p:cNvSpPr/>
            <p:nvPr/>
          </p:nvSpPr>
          <p:spPr>
            <a:xfrm>
              <a:off x="4992350" y="4912154"/>
              <a:ext cx="707390" cy="707390"/>
            </a:xfrm>
            <a:custGeom>
              <a:avLst/>
              <a:gdLst/>
              <a:ahLst/>
              <a:cxnLst/>
              <a:rect l="l" t="t" r="r" b="b"/>
              <a:pathLst>
                <a:path w="707389" h="707389">
                  <a:moveTo>
                    <a:pt x="353644" y="0"/>
                  </a:moveTo>
                  <a:lnTo>
                    <a:pt x="305656" y="3228"/>
                  </a:lnTo>
                  <a:lnTo>
                    <a:pt x="259631" y="12632"/>
                  </a:lnTo>
                  <a:lnTo>
                    <a:pt x="215989" y="27790"/>
                  </a:lnTo>
                  <a:lnTo>
                    <a:pt x="175152" y="48282"/>
                  </a:lnTo>
                  <a:lnTo>
                    <a:pt x="137542" y="73685"/>
                  </a:lnTo>
                  <a:lnTo>
                    <a:pt x="103579" y="103579"/>
                  </a:lnTo>
                  <a:lnTo>
                    <a:pt x="73685" y="137542"/>
                  </a:lnTo>
                  <a:lnTo>
                    <a:pt x="48282" y="175152"/>
                  </a:lnTo>
                  <a:lnTo>
                    <a:pt x="27790" y="215989"/>
                  </a:lnTo>
                  <a:lnTo>
                    <a:pt x="12632" y="259631"/>
                  </a:lnTo>
                  <a:lnTo>
                    <a:pt x="3228" y="305656"/>
                  </a:lnTo>
                  <a:lnTo>
                    <a:pt x="0" y="353644"/>
                  </a:lnTo>
                  <a:lnTo>
                    <a:pt x="3228" y="401631"/>
                  </a:lnTo>
                  <a:lnTo>
                    <a:pt x="12632" y="447657"/>
                  </a:lnTo>
                  <a:lnTo>
                    <a:pt x="27790" y="491298"/>
                  </a:lnTo>
                  <a:lnTo>
                    <a:pt x="48282" y="532135"/>
                  </a:lnTo>
                  <a:lnTo>
                    <a:pt x="73685" y="569746"/>
                  </a:lnTo>
                  <a:lnTo>
                    <a:pt x="103579" y="603708"/>
                  </a:lnTo>
                  <a:lnTo>
                    <a:pt x="137542" y="633602"/>
                  </a:lnTo>
                  <a:lnTo>
                    <a:pt x="175152" y="659005"/>
                  </a:lnTo>
                  <a:lnTo>
                    <a:pt x="215989" y="679497"/>
                  </a:lnTo>
                  <a:lnTo>
                    <a:pt x="259631" y="694655"/>
                  </a:lnTo>
                  <a:lnTo>
                    <a:pt x="305656" y="704060"/>
                  </a:lnTo>
                  <a:lnTo>
                    <a:pt x="353644" y="707288"/>
                  </a:lnTo>
                  <a:lnTo>
                    <a:pt x="401634" y="704060"/>
                  </a:lnTo>
                  <a:lnTo>
                    <a:pt x="447662" y="694655"/>
                  </a:lnTo>
                  <a:lnTo>
                    <a:pt x="491306" y="679497"/>
                  </a:lnTo>
                  <a:lnTo>
                    <a:pt x="532144" y="659005"/>
                  </a:lnTo>
                  <a:lnTo>
                    <a:pt x="569756" y="633602"/>
                  </a:lnTo>
                  <a:lnTo>
                    <a:pt x="603719" y="603708"/>
                  </a:lnTo>
                  <a:lnTo>
                    <a:pt x="633614" y="569746"/>
                  </a:lnTo>
                  <a:lnTo>
                    <a:pt x="659018" y="532135"/>
                  </a:lnTo>
                  <a:lnTo>
                    <a:pt x="679509" y="491298"/>
                  </a:lnTo>
                  <a:lnTo>
                    <a:pt x="694668" y="447657"/>
                  </a:lnTo>
                  <a:lnTo>
                    <a:pt x="704072" y="401631"/>
                  </a:lnTo>
                  <a:lnTo>
                    <a:pt x="707301" y="353644"/>
                  </a:lnTo>
                  <a:lnTo>
                    <a:pt x="704072" y="305656"/>
                  </a:lnTo>
                  <a:lnTo>
                    <a:pt x="694668" y="259631"/>
                  </a:lnTo>
                  <a:lnTo>
                    <a:pt x="679509" y="215989"/>
                  </a:lnTo>
                  <a:lnTo>
                    <a:pt x="659018" y="175152"/>
                  </a:lnTo>
                  <a:lnTo>
                    <a:pt x="633614" y="137542"/>
                  </a:lnTo>
                  <a:lnTo>
                    <a:pt x="603719" y="103579"/>
                  </a:lnTo>
                  <a:lnTo>
                    <a:pt x="569756" y="73685"/>
                  </a:lnTo>
                  <a:lnTo>
                    <a:pt x="532144" y="48282"/>
                  </a:lnTo>
                  <a:lnTo>
                    <a:pt x="491306" y="27790"/>
                  </a:lnTo>
                  <a:lnTo>
                    <a:pt x="447662" y="12632"/>
                  </a:lnTo>
                  <a:lnTo>
                    <a:pt x="401634" y="3228"/>
                  </a:lnTo>
                  <a:lnTo>
                    <a:pt x="353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992350" y="4912154"/>
              <a:ext cx="707390" cy="707390"/>
            </a:xfrm>
            <a:custGeom>
              <a:avLst/>
              <a:gdLst/>
              <a:ahLst/>
              <a:cxnLst/>
              <a:rect l="l" t="t" r="r" b="b"/>
              <a:pathLst>
                <a:path w="707389" h="707389">
                  <a:moveTo>
                    <a:pt x="0" y="353644"/>
                  </a:moveTo>
                  <a:lnTo>
                    <a:pt x="3228" y="305656"/>
                  </a:lnTo>
                  <a:lnTo>
                    <a:pt x="12632" y="259631"/>
                  </a:lnTo>
                  <a:lnTo>
                    <a:pt x="27790" y="215989"/>
                  </a:lnTo>
                  <a:lnTo>
                    <a:pt x="48282" y="175152"/>
                  </a:lnTo>
                  <a:lnTo>
                    <a:pt x="73685" y="137542"/>
                  </a:lnTo>
                  <a:lnTo>
                    <a:pt x="103579" y="103579"/>
                  </a:lnTo>
                  <a:lnTo>
                    <a:pt x="137542" y="73685"/>
                  </a:lnTo>
                  <a:lnTo>
                    <a:pt x="175152" y="48282"/>
                  </a:lnTo>
                  <a:lnTo>
                    <a:pt x="215989" y="27790"/>
                  </a:lnTo>
                  <a:lnTo>
                    <a:pt x="259631" y="12632"/>
                  </a:lnTo>
                  <a:lnTo>
                    <a:pt x="305656" y="3228"/>
                  </a:lnTo>
                  <a:lnTo>
                    <a:pt x="353644" y="0"/>
                  </a:lnTo>
                  <a:lnTo>
                    <a:pt x="401634" y="3228"/>
                  </a:lnTo>
                  <a:lnTo>
                    <a:pt x="447662" y="12632"/>
                  </a:lnTo>
                  <a:lnTo>
                    <a:pt x="491306" y="27790"/>
                  </a:lnTo>
                  <a:lnTo>
                    <a:pt x="532144" y="48282"/>
                  </a:lnTo>
                  <a:lnTo>
                    <a:pt x="569756" y="73685"/>
                  </a:lnTo>
                  <a:lnTo>
                    <a:pt x="603719" y="103579"/>
                  </a:lnTo>
                  <a:lnTo>
                    <a:pt x="633614" y="137542"/>
                  </a:lnTo>
                  <a:lnTo>
                    <a:pt x="659018" y="175152"/>
                  </a:lnTo>
                  <a:lnTo>
                    <a:pt x="679509" y="215989"/>
                  </a:lnTo>
                  <a:lnTo>
                    <a:pt x="694668" y="259631"/>
                  </a:lnTo>
                  <a:lnTo>
                    <a:pt x="704072" y="305656"/>
                  </a:lnTo>
                  <a:lnTo>
                    <a:pt x="707301" y="353644"/>
                  </a:lnTo>
                  <a:lnTo>
                    <a:pt x="704072" y="401631"/>
                  </a:lnTo>
                  <a:lnTo>
                    <a:pt x="694668" y="447657"/>
                  </a:lnTo>
                  <a:lnTo>
                    <a:pt x="679509" y="491298"/>
                  </a:lnTo>
                  <a:lnTo>
                    <a:pt x="659018" y="532135"/>
                  </a:lnTo>
                  <a:lnTo>
                    <a:pt x="633614" y="569746"/>
                  </a:lnTo>
                  <a:lnTo>
                    <a:pt x="603719" y="603708"/>
                  </a:lnTo>
                  <a:lnTo>
                    <a:pt x="569756" y="633602"/>
                  </a:lnTo>
                  <a:lnTo>
                    <a:pt x="532144" y="659005"/>
                  </a:lnTo>
                  <a:lnTo>
                    <a:pt x="491306" y="679497"/>
                  </a:lnTo>
                  <a:lnTo>
                    <a:pt x="447662" y="694655"/>
                  </a:lnTo>
                  <a:lnTo>
                    <a:pt x="401634" y="704060"/>
                  </a:lnTo>
                  <a:lnTo>
                    <a:pt x="353644" y="707288"/>
                  </a:lnTo>
                  <a:lnTo>
                    <a:pt x="305656" y="704060"/>
                  </a:lnTo>
                  <a:lnTo>
                    <a:pt x="259631" y="694655"/>
                  </a:lnTo>
                  <a:lnTo>
                    <a:pt x="215989" y="679497"/>
                  </a:lnTo>
                  <a:lnTo>
                    <a:pt x="175152" y="659005"/>
                  </a:lnTo>
                  <a:lnTo>
                    <a:pt x="137542" y="633602"/>
                  </a:lnTo>
                  <a:lnTo>
                    <a:pt x="103579" y="603708"/>
                  </a:lnTo>
                  <a:lnTo>
                    <a:pt x="73685" y="569746"/>
                  </a:lnTo>
                  <a:lnTo>
                    <a:pt x="48282" y="532135"/>
                  </a:lnTo>
                  <a:lnTo>
                    <a:pt x="27790" y="491298"/>
                  </a:lnTo>
                  <a:lnTo>
                    <a:pt x="12632" y="447657"/>
                  </a:lnTo>
                  <a:lnTo>
                    <a:pt x="3228" y="401631"/>
                  </a:lnTo>
                  <a:lnTo>
                    <a:pt x="0" y="353644"/>
                  </a:lnTo>
                  <a:close/>
                </a:path>
              </a:pathLst>
            </a:custGeom>
            <a:ln w="12699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24" name="Grupo 23">
              <a:extLst>
                <a:ext uri="{FF2B5EF4-FFF2-40B4-BE49-F238E27FC236}">
                  <a16:creationId xmlns:a16="http://schemas.microsoft.com/office/drawing/2014/main" id="{6C91FF0F-0460-422E-0EE2-AB2ABBF67E0C}"/>
                </a:ext>
              </a:extLst>
            </p:cNvPr>
            <p:cNvGrpSpPr/>
            <p:nvPr/>
          </p:nvGrpSpPr>
          <p:grpSpPr>
            <a:xfrm>
              <a:off x="5087676" y="5123620"/>
              <a:ext cx="516737" cy="301292"/>
              <a:chOff x="5116916" y="4943221"/>
              <a:chExt cx="516737" cy="301292"/>
            </a:xfrm>
          </p:grpSpPr>
          <p:sp>
            <p:nvSpPr>
              <p:cNvPr id="22" name="Forma libre: forma 21">
                <a:extLst>
                  <a:ext uri="{FF2B5EF4-FFF2-40B4-BE49-F238E27FC236}">
                    <a16:creationId xmlns:a16="http://schemas.microsoft.com/office/drawing/2014/main" id="{81654E1A-6332-670F-C655-51D96B0D1AF9}"/>
                  </a:ext>
                </a:extLst>
              </p:cNvPr>
              <p:cNvSpPr/>
              <p:nvPr/>
            </p:nvSpPr>
            <p:spPr>
              <a:xfrm>
                <a:off x="5116916" y="4943221"/>
                <a:ext cx="516737" cy="301292"/>
              </a:xfrm>
              <a:custGeom>
                <a:avLst/>
                <a:gdLst>
                  <a:gd name="csX0" fmla="*/ 232134 w 516737"/>
                  <a:gd name="csY0" fmla="*/ 10675 h 301292"/>
                  <a:gd name="csX1" fmla="*/ 10675 w 516737"/>
                  <a:gd name="csY1" fmla="*/ 10675 h 301292"/>
                  <a:gd name="csX2" fmla="*/ 10675 w 516737"/>
                  <a:gd name="csY2" fmla="*/ 82239 h 301292"/>
                  <a:gd name="csX3" fmla="*/ 13832 w 516737"/>
                  <a:gd name="csY3" fmla="*/ 81036 h 301292"/>
                  <a:gd name="csX4" fmla="*/ 26611 w 516737"/>
                  <a:gd name="csY4" fmla="*/ 79082 h 301292"/>
                  <a:gd name="csX5" fmla="*/ 56530 w 516737"/>
                  <a:gd name="csY5" fmla="*/ 91410 h 301292"/>
                  <a:gd name="csX6" fmla="*/ 69009 w 516737"/>
                  <a:gd name="csY6" fmla="*/ 121329 h 301292"/>
                  <a:gd name="csX7" fmla="*/ 56530 w 516737"/>
                  <a:gd name="csY7" fmla="*/ 151248 h 301292"/>
                  <a:gd name="csX8" fmla="*/ 26611 w 516737"/>
                  <a:gd name="csY8" fmla="*/ 163576 h 301292"/>
                  <a:gd name="csX9" fmla="*/ 13832 w 516737"/>
                  <a:gd name="csY9" fmla="*/ 161621 h 301292"/>
                  <a:gd name="csX10" fmla="*/ 10675 w 516737"/>
                  <a:gd name="csY10" fmla="*/ 160419 h 301292"/>
                  <a:gd name="csX11" fmla="*/ 10675 w 516737"/>
                  <a:gd name="csY11" fmla="*/ 232133 h 301292"/>
                  <a:gd name="csX12" fmla="*/ 91560 w 516737"/>
                  <a:gd name="csY12" fmla="*/ 232133 h 301292"/>
                  <a:gd name="csX13" fmla="*/ 94718 w 516737"/>
                  <a:gd name="csY13" fmla="*/ 233186 h 301292"/>
                  <a:gd name="csX14" fmla="*/ 95920 w 516737"/>
                  <a:gd name="csY14" fmla="*/ 240703 h 301292"/>
                  <a:gd name="csX15" fmla="*/ 91410 w 516737"/>
                  <a:gd name="csY15" fmla="*/ 249574 h 301292"/>
                  <a:gd name="csX16" fmla="*/ 89907 w 516737"/>
                  <a:gd name="csY16" fmla="*/ 259346 h 301292"/>
                  <a:gd name="csX17" fmla="*/ 99078 w 516737"/>
                  <a:gd name="csY17" fmla="*/ 281747 h 301292"/>
                  <a:gd name="csX18" fmla="*/ 121479 w 516737"/>
                  <a:gd name="csY18" fmla="*/ 290919 h 301292"/>
                  <a:gd name="csX19" fmla="*/ 143730 w 516737"/>
                  <a:gd name="csY19" fmla="*/ 281747 h 301292"/>
                  <a:gd name="csX20" fmla="*/ 153052 w 516737"/>
                  <a:gd name="csY20" fmla="*/ 259346 h 301292"/>
                  <a:gd name="csX21" fmla="*/ 151548 w 516737"/>
                  <a:gd name="csY21" fmla="*/ 249574 h 301292"/>
                  <a:gd name="csX22" fmla="*/ 147188 w 516737"/>
                  <a:gd name="csY22" fmla="*/ 241004 h 301292"/>
                  <a:gd name="csX23" fmla="*/ 145986 w 516737"/>
                  <a:gd name="csY23" fmla="*/ 237546 h 301292"/>
                  <a:gd name="csX24" fmla="*/ 151248 w 516737"/>
                  <a:gd name="csY24" fmla="*/ 232284 h 301292"/>
                  <a:gd name="csX25" fmla="*/ 232284 w 516737"/>
                  <a:gd name="csY25" fmla="*/ 232284 h 301292"/>
                  <a:gd name="csX26" fmla="*/ 232284 w 516737"/>
                  <a:gd name="csY26" fmla="*/ 160419 h 301292"/>
                  <a:gd name="csX27" fmla="*/ 228826 w 516737"/>
                  <a:gd name="csY27" fmla="*/ 161772 h 301292"/>
                  <a:gd name="csX28" fmla="*/ 215596 w 516737"/>
                  <a:gd name="csY28" fmla="*/ 163877 h 301292"/>
                  <a:gd name="csX29" fmla="*/ 185677 w 516737"/>
                  <a:gd name="csY29" fmla="*/ 151548 h 301292"/>
                  <a:gd name="csX30" fmla="*/ 173348 w 516737"/>
                  <a:gd name="csY30" fmla="*/ 121630 h 301292"/>
                  <a:gd name="csX31" fmla="*/ 185677 w 516737"/>
                  <a:gd name="csY31" fmla="*/ 91711 h 301292"/>
                  <a:gd name="csX32" fmla="*/ 215596 w 516737"/>
                  <a:gd name="csY32" fmla="*/ 79382 h 301292"/>
                  <a:gd name="csX33" fmla="*/ 228826 w 516737"/>
                  <a:gd name="csY33" fmla="*/ 81487 h 301292"/>
                  <a:gd name="csX34" fmla="*/ 232284 w 516737"/>
                  <a:gd name="csY34" fmla="*/ 82690 h 301292"/>
                  <a:gd name="csX35" fmla="*/ 232284 w 516737"/>
                  <a:gd name="csY35" fmla="*/ 10675 h 301292"/>
                  <a:gd name="csX36" fmla="*/ 516738 w 516737"/>
                  <a:gd name="csY36" fmla="*/ 10524 h 301292"/>
                  <a:gd name="csX37" fmla="*/ 516738 w 516737"/>
                  <a:gd name="csY37" fmla="*/ 231983 h 301292"/>
                  <a:gd name="csX38" fmla="*/ 445173 w 516737"/>
                  <a:gd name="csY38" fmla="*/ 231983 h 301292"/>
                  <a:gd name="csX39" fmla="*/ 446376 w 516737"/>
                  <a:gd name="csY39" fmla="*/ 228826 h 301292"/>
                  <a:gd name="csX40" fmla="*/ 448331 w 516737"/>
                  <a:gd name="csY40" fmla="*/ 216046 h 301292"/>
                  <a:gd name="csX41" fmla="*/ 436002 w 516737"/>
                  <a:gd name="csY41" fmla="*/ 186128 h 301292"/>
                  <a:gd name="csX42" fmla="*/ 406083 w 516737"/>
                  <a:gd name="csY42" fmla="*/ 173799 h 301292"/>
                  <a:gd name="csX43" fmla="*/ 376315 w 516737"/>
                  <a:gd name="csY43" fmla="*/ 186128 h 301292"/>
                  <a:gd name="csX44" fmla="*/ 363987 w 516737"/>
                  <a:gd name="csY44" fmla="*/ 216046 h 301292"/>
                  <a:gd name="csX45" fmla="*/ 365941 w 516737"/>
                  <a:gd name="csY45" fmla="*/ 228826 h 301292"/>
                  <a:gd name="csX46" fmla="*/ 367144 w 516737"/>
                  <a:gd name="csY46" fmla="*/ 231983 h 301292"/>
                  <a:gd name="csX47" fmla="*/ 295579 w 516737"/>
                  <a:gd name="csY47" fmla="*/ 231983 h 301292"/>
                  <a:gd name="csX48" fmla="*/ 295579 w 516737"/>
                  <a:gd name="csY48" fmla="*/ 150947 h 301292"/>
                  <a:gd name="csX49" fmla="*/ 294527 w 516737"/>
                  <a:gd name="csY49" fmla="*/ 147790 h 301292"/>
                  <a:gd name="csX50" fmla="*/ 287160 w 516737"/>
                  <a:gd name="csY50" fmla="*/ 146587 h 301292"/>
                  <a:gd name="csX51" fmla="*/ 278290 w 516737"/>
                  <a:gd name="csY51" fmla="*/ 151097 h 301292"/>
                  <a:gd name="csX52" fmla="*/ 268517 w 516737"/>
                  <a:gd name="csY52" fmla="*/ 152601 h 301292"/>
                  <a:gd name="csX53" fmla="*/ 246266 w 516737"/>
                  <a:gd name="csY53" fmla="*/ 143279 h 301292"/>
                  <a:gd name="csX54" fmla="*/ 236945 w 516737"/>
                  <a:gd name="csY54" fmla="*/ 121028 h 301292"/>
                  <a:gd name="csX55" fmla="*/ 246266 w 516737"/>
                  <a:gd name="csY55" fmla="*/ 98777 h 301292"/>
                  <a:gd name="csX56" fmla="*/ 268517 w 516737"/>
                  <a:gd name="csY56" fmla="*/ 89606 h 301292"/>
                  <a:gd name="csX57" fmla="*/ 278290 w 516737"/>
                  <a:gd name="csY57" fmla="*/ 91109 h 301292"/>
                  <a:gd name="csX58" fmla="*/ 286859 w 516737"/>
                  <a:gd name="csY58" fmla="*/ 95469 h 301292"/>
                  <a:gd name="csX59" fmla="*/ 290317 w 516737"/>
                  <a:gd name="csY59" fmla="*/ 96672 h 301292"/>
                  <a:gd name="csX60" fmla="*/ 295579 w 516737"/>
                  <a:gd name="csY60" fmla="*/ 91410 h 301292"/>
                  <a:gd name="csX61" fmla="*/ 295579 w 516737"/>
                  <a:gd name="csY61" fmla="*/ 10524 h 301292"/>
                  <a:gd name="csX62" fmla="*/ 367445 w 516737"/>
                  <a:gd name="csY62" fmla="*/ 10524 h 301292"/>
                  <a:gd name="csX63" fmla="*/ 366092 w 516737"/>
                  <a:gd name="csY63" fmla="*/ 13982 h 301292"/>
                  <a:gd name="csX64" fmla="*/ 363987 w 516737"/>
                  <a:gd name="csY64" fmla="*/ 27213 h 301292"/>
                  <a:gd name="csX65" fmla="*/ 376315 w 516737"/>
                  <a:gd name="csY65" fmla="*/ 57131 h 301292"/>
                  <a:gd name="csX66" fmla="*/ 406083 w 516737"/>
                  <a:gd name="csY66" fmla="*/ 69460 h 301292"/>
                  <a:gd name="csX67" fmla="*/ 436002 w 516737"/>
                  <a:gd name="csY67" fmla="*/ 57131 h 301292"/>
                  <a:gd name="csX68" fmla="*/ 448331 w 516737"/>
                  <a:gd name="csY68" fmla="*/ 27213 h 301292"/>
                  <a:gd name="csX69" fmla="*/ 446226 w 516737"/>
                  <a:gd name="csY69" fmla="*/ 13982 h 301292"/>
                  <a:gd name="csX70" fmla="*/ 444873 w 516737"/>
                  <a:gd name="csY70" fmla="*/ 10524 h 301292"/>
                  <a:gd name="csX71" fmla="*/ 516738 w 516737"/>
                  <a:gd name="csY71" fmla="*/ 10524 h 301292"/>
                  <a:gd name="csX72" fmla="*/ 5412 w 516737"/>
                  <a:gd name="csY72" fmla="*/ 0 h 301292"/>
                  <a:gd name="csX73" fmla="*/ 237546 w 516737"/>
                  <a:gd name="csY73" fmla="*/ 0 h 301292"/>
                  <a:gd name="csX74" fmla="*/ 242808 w 516737"/>
                  <a:gd name="csY74" fmla="*/ 5412 h 301292"/>
                  <a:gd name="csX75" fmla="*/ 242808 w 516737"/>
                  <a:gd name="csY75" fmla="*/ 91861 h 301292"/>
                  <a:gd name="csX76" fmla="*/ 237546 w 516737"/>
                  <a:gd name="csY76" fmla="*/ 97123 h 301292"/>
                  <a:gd name="csX77" fmla="*/ 234088 w 516737"/>
                  <a:gd name="csY77" fmla="*/ 95770 h 301292"/>
                  <a:gd name="csX78" fmla="*/ 225518 w 516737"/>
                  <a:gd name="csY78" fmla="*/ 91410 h 301292"/>
                  <a:gd name="csX79" fmla="*/ 215596 w 516737"/>
                  <a:gd name="csY79" fmla="*/ 89907 h 301292"/>
                  <a:gd name="csX80" fmla="*/ 193344 w 516737"/>
                  <a:gd name="csY80" fmla="*/ 99078 h 301292"/>
                  <a:gd name="csX81" fmla="*/ 184023 w 516737"/>
                  <a:gd name="csY81" fmla="*/ 121479 h 301292"/>
                  <a:gd name="csX82" fmla="*/ 193344 w 516737"/>
                  <a:gd name="csY82" fmla="*/ 143730 h 301292"/>
                  <a:gd name="csX83" fmla="*/ 215596 w 516737"/>
                  <a:gd name="csY83" fmla="*/ 153052 h 301292"/>
                  <a:gd name="csX84" fmla="*/ 225518 w 516737"/>
                  <a:gd name="csY84" fmla="*/ 151398 h 301292"/>
                  <a:gd name="csX85" fmla="*/ 234389 w 516737"/>
                  <a:gd name="csY85" fmla="*/ 146737 h 301292"/>
                  <a:gd name="csX86" fmla="*/ 241906 w 516737"/>
                  <a:gd name="csY86" fmla="*/ 147790 h 301292"/>
                  <a:gd name="csX87" fmla="*/ 242958 w 516737"/>
                  <a:gd name="csY87" fmla="*/ 150947 h 301292"/>
                  <a:gd name="csX88" fmla="*/ 242958 w 516737"/>
                  <a:gd name="csY88" fmla="*/ 150947 h 301292"/>
                  <a:gd name="csX89" fmla="*/ 242958 w 516737"/>
                  <a:gd name="csY89" fmla="*/ 237396 h 301292"/>
                  <a:gd name="csX90" fmla="*/ 237696 w 516737"/>
                  <a:gd name="csY90" fmla="*/ 242658 h 301292"/>
                  <a:gd name="csX91" fmla="*/ 160569 w 516737"/>
                  <a:gd name="csY91" fmla="*/ 242658 h 301292"/>
                  <a:gd name="csX92" fmla="*/ 161772 w 516737"/>
                  <a:gd name="csY92" fmla="*/ 245965 h 301292"/>
                  <a:gd name="csX93" fmla="*/ 163877 w 516737"/>
                  <a:gd name="csY93" fmla="*/ 259045 h 301292"/>
                  <a:gd name="csX94" fmla="*/ 151548 w 516737"/>
                  <a:gd name="csY94" fmla="*/ 288964 h 301292"/>
                  <a:gd name="csX95" fmla="*/ 121630 w 516737"/>
                  <a:gd name="csY95" fmla="*/ 301292 h 301292"/>
                  <a:gd name="csX96" fmla="*/ 91711 w 516737"/>
                  <a:gd name="csY96" fmla="*/ 288964 h 301292"/>
                  <a:gd name="csX97" fmla="*/ 79382 w 516737"/>
                  <a:gd name="csY97" fmla="*/ 259045 h 301292"/>
                  <a:gd name="csX98" fmla="*/ 81487 w 516737"/>
                  <a:gd name="csY98" fmla="*/ 245965 h 301292"/>
                  <a:gd name="csX99" fmla="*/ 82690 w 516737"/>
                  <a:gd name="csY99" fmla="*/ 242658 h 301292"/>
                  <a:gd name="csX100" fmla="*/ 5412 w 516737"/>
                  <a:gd name="csY100" fmla="*/ 242658 h 301292"/>
                  <a:gd name="csX101" fmla="*/ 0 w 516737"/>
                  <a:gd name="csY101" fmla="*/ 237396 h 301292"/>
                  <a:gd name="csX102" fmla="*/ 0 w 516737"/>
                  <a:gd name="csY102" fmla="*/ 151398 h 301292"/>
                  <a:gd name="csX103" fmla="*/ 5412 w 516737"/>
                  <a:gd name="csY103" fmla="*/ 146136 h 301292"/>
                  <a:gd name="csX104" fmla="*/ 8720 w 516737"/>
                  <a:gd name="csY104" fmla="*/ 147339 h 301292"/>
                  <a:gd name="csX105" fmla="*/ 17139 w 516737"/>
                  <a:gd name="csY105" fmla="*/ 151398 h 301292"/>
                  <a:gd name="csX106" fmla="*/ 26762 w 516737"/>
                  <a:gd name="csY106" fmla="*/ 152901 h 301292"/>
                  <a:gd name="csX107" fmla="*/ 49163 w 516737"/>
                  <a:gd name="csY107" fmla="*/ 143580 h 301292"/>
                  <a:gd name="csX108" fmla="*/ 58334 w 516737"/>
                  <a:gd name="csY108" fmla="*/ 121329 h 301292"/>
                  <a:gd name="csX109" fmla="*/ 49163 w 516737"/>
                  <a:gd name="csY109" fmla="*/ 98927 h 301292"/>
                  <a:gd name="csX110" fmla="*/ 26762 w 516737"/>
                  <a:gd name="csY110" fmla="*/ 89756 h 301292"/>
                  <a:gd name="csX111" fmla="*/ 17139 w 516737"/>
                  <a:gd name="csY111" fmla="*/ 91260 h 301292"/>
                  <a:gd name="csX112" fmla="*/ 8419 w 516737"/>
                  <a:gd name="csY112" fmla="*/ 95620 h 301292"/>
                  <a:gd name="csX113" fmla="*/ 1052 w 516737"/>
                  <a:gd name="csY113" fmla="*/ 94417 h 301292"/>
                  <a:gd name="csX114" fmla="*/ 150 w 516737"/>
                  <a:gd name="csY114" fmla="*/ 91410 h 301292"/>
                  <a:gd name="csX115" fmla="*/ 150 w 516737"/>
                  <a:gd name="csY115" fmla="*/ 5412 h 301292"/>
                  <a:gd name="csX116" fmla="*/ 5563 w 516737"/>
                  <a:gd name="csY116" fmla="*/ 0 h 3012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  <a:cxn ang="0">
                    <a:pos x="csX64" y="csY64"/>
                  </a:cxn>
                  <a:cxn ang="0">
                    <a:pos x="csX65" y="csY65"/>
                  </a:cxn>
                  <a:cxn ang="0">
                    <a:pos x="csX66" y="csY66"/>
                  </a:cxn>
                  <a:cxn ang="0">
                    <a:pos x="csX67" y="csY67"/>
                  </a:cxn>
                  <a:cxn ang="0">
                    <a:pos x="csX68" y="csY68"/>
                  </a:cxn>
                  <a:cxn ang="0">
                    <a:pos x="csX69" y="csY69"/>
                  </a:cxn>
                  <a:cxn ang="0">
                    <a:pos x="csX70" y="csY70"/>
                  </a:cxn>
                  <a:cxn ang="0">
                    <a:pos x="csX71" y="csY71"/>
                  </a:cxn>
                  <a:cxn ang="0">
                    <a:pos x="csX72" y="csY72"/>
                  </a:cxn>
                  <a:cxn ang="0">
                    <a:pos x="csX73" y="csY73"/>
                  </a:cxn>
                  <a:cxn ang="0">
                    <a:pos x="csX74" y="csY74"/>
                  </a:cxn>
                  <a:cxn ang="0">
                    <a:pos x="csX75" y="csY75"/>
                  </a:cxn>
                  <a:cxn ang="0">
                    <a:pos x="csX76" y="csY76"/>
                  </a:cxn>
                  <a:cxn ang="0">
                    <a:pos x="csX77" y="csY77"/>
                  </a:cxn>
                  <a:cxn ang="0">
                    <a:pos x="csX78" y="csY78"/>
                  </a:cxn>
                  <a:cxn ang="0">
                    <a:pos x="csX79" y="csY79"/>
                  </a:cxn>
                  <a:cxn ang="0">
                    <a:pos x="csX80" y="csY80"/>
                  </a:cxn>
                  <a:cxn ang="0">
                    <a:pos x="csX81" y="csY81"/>
                  </a:cxn>
                  <a:cxn ang="0">
                    <a:pos x="csX82" y="csY82"/>
                  </a:cxn>
                  <a:cxn ang="0">
                    <a:pos x="csX83" y="csY83"/>
                  </a:cxn>
                  <a:cxn ang="0">
                    <a:pos x="csX84" y="csY84"/>
                  </a:cxn>
                  <a:cxn ang="0">
                    <a:pos x="csX85" y="csY85"/>
                  </a:cxn>
                  <a:cxn ang="0">
                    <a:pos x="csX86" y="csY86"/>
                  </a:cxn>
                  <a:cxn ang="0">
                    <a:pos x="csX87" y="csY87"/>
                  </a:cxn>
                  <a:cxn ang="0">
                    <a:pos x="csX88" y="csY88"/>
                  </a:cxn>
                  <a:cxn ang="0">
                    <a:pos x="csX89" y="csY89"/>
                  </a:cxn>
                  <a:cxn ang="0">
                    <a:pos x="csX90" y="csY90"/>
                  </a:cxn>
                  <a:cxn ang="0">
                    <a:pos x="csX91" y="csY91"/>
                  </a:cxn>
                  <a:cxn ang="0">
                    <a:pos x="csX92" y="csY92"/>
                  </a:cxn>
                  <a:cxn ang="0">
                    <a:pos x="csX93" y="csY93"/>
                  </a:cxn>
                  <a:cxn ang="0">
                    <a:pos x="csX94" y="csY94"/>
                  </a:cxn>
                  <a:cxn ang="0">
                    <a:pos x="csX95" y="csY95"/>
                  </a:cxn>
                  <a:cxn ang="0">
                    <a:pos x="csX96" y="csY96"/>
                  </a:cxn>
                  <a:cxn ang="0">
                    <a:pos x="csX97" y="csY97"/>
                  </a:cxn>
                  <a:cxn ang="0">
                    <a:pos x="csX98" y="csY98"/>
                  </a:cxn>
                  <a:cxn ang="0">
                    <a:pos x="csX99" y="csY99"/>
                  </a:cxn>
                  <a:cxn ang="0">
                    <a:pos x="csX100" y="csY100"/>
                  </a:cxn>
                  <a:cxn ang="0">
                    <a:pos x="csX101" y="csY101"/>
                  </a:cxn>
                  <a:cxn ang="0">
                    <a:pos x="csX102" y="csY102"/>
                  </a:cxn>
                  <a:cxn ang="0">
                    <a:pos x="csX103" y="csY103"/>
                  </a:cxn>
                  <a:cxn ang="0">
                    <a:pos x="csX104" y="csY104"/>
                  </a:cxn>
                  <a:cxn ang="0">
                    <a:pos x="csX105" y="csY105"/>
                  </a:cxn>
                  <a:cxn ang="0">
                    <a:pos x="csX106" y="csY106"/>
                  </a:cxn>
                  <a:cxn ang="0">
                    <a:pos x="csX107" y="csY107"/>
                  </a:cxn>
                  <a:cxn ang="0">
                    <a:pos x="csX108" y="csY108"/>
                  </a:cxn>
                  <a:cxn ang="0">
                    <a:pos x="csX109" y="csY109"/>
                  </a:cxn>
                  <a:cxn ang="0">
                    <a:pos x="csX110" y="csY110"/>
                  </a:cxn>
                  <a:cxn ang="0">
                    <a:pos x="csX111" y="csY111"/>
                  </a:cxn>
                  <a:cxn ang="0">
                    <a:pos x="csX112" y="csY112"/>
                  </a:cxn>
                  <a:cxn ang="0">
                    <a:pos x="csX113" y="csY113"/>
                  </a:cxn>
                  <a:cxn ang="0">
                    <a:pos x="csX114" y="csY114"/>
                  </a:cxn>
                  <a:cxn ang="0">
                    <a:pos x="csX115" y="csY115"/>
                  </a:cxn>
                  <a:cxn ang="0">
                    <a:pos x="csX116" y="csY116"/>
                  </a:cxn>
                </a:cxnLst>
                <a:rect l="l" t="t" r="r" b="b"/>
                <a:pathLst>
                  <a:path w="516737" h="301292">
                    <a:moveTo>
                      <a:pt x="232134" y="10675"/>
                    </a:moveTo>
                    <a:lnTo>
                      <a:pt x="10675" y="10675"/>
                    </a:lnTo>
                    <a:lnTo>
                      <a:pt x="10675" y="82239"/>
                    </a:lnTo>
                    <a:cubicBezTo>
                      <a:pt x="11727" y="81788"/>
                      <a:pt x="12779" y="81337"/>
                      <a:pt x="13832" y="81036"/>
                    </a:cubicBezTo>
                    <a:cubicBezTo>
                      <a:pt x="17891" y="79683"/>
                      <a:pt x="22251" y="79082"/>
                      <a:pt x="26611" y="79082"/>
                    </a:cubicBezTo>
                    <a:cubicBezTo>
                      <a:pt x="38338" y="79082"/>
                      <a:pt x="48862" y="83893"/>
                      <a:pt x="56530" y="91410"/>
                    </a:cubicBezTo>
                    <a:cubicBezTo>
                      <a:pt x="64198" y="99078"/>
                      <a:pt x="69009" y="109602"/>
                      <a:pt x="69009" y="121329"/>
                    </a:cubicBezTo>
                    <a:cubicBezTo>
                      <a:pt x="69009" y="133056"/>
                      <a:pt x="64198" y="143580"/>
                      <a:pt x="56530" y="151248"/>
                    </a:cubicBezTo>
                    <a:cubicBezTo>
                      <a:pt x="48862" y="158915"/>
                      <a:pt x="38338" y="163576"/>
                      <a:pt x="26611" y="163576"/>
                    </a:cubicBezTo>
                    <a:cubicBezTo>
                      <a:pt x="22251" y="163576"/>
                      <a:pt x="17891" y="162824"/>
                      <a:pt x="13832" y="161621"/>
                    </a:cubicBezTo>
                    <a:cubicBezTo>
                      <a:pt x="12779" y="161321"/>
                      <a:pt x="11727" y="160870"/>
                      <a:pt x="10675" y="160419"/>
                    </a:cubicBezTo>
                    <a:lnTo>
                      <a:pt x="10675" y="232133"/>
                    </a:lnTo>
                    <a:lnTo>
                      <a:pt x="91560" y="232133"/>
                    </a:lnTo>
                    <a:cubicBezTo>
                      <a:pt x="92613" y="232133"/>
                      <a:pt x="93816" y="232434"/>
                      <a:pt x="94718" y="233186"/>
                    </a:cubicBezTo>
                    <a:cubicBezTo>
                      <a:pt x="97123" y="234840"/>
                      <a:pt x="97574" y="238298"/>
                      <a:pt x="95920" y="240703"/>
                    </a:cubicBezTo>
                    <a:cubicBezTo>
                      <a:pt x="93966" y="243409"/>
                      <a:pt x="92463" y="246266"/>
                      <a:pt x="91410" y="249574"/>
                    </a:cubicBezTo>
                    <a:cubicBezTo>
                      <a:pt x="90358" y="252580"/>
                      <a:pt x="89907" y="255888"/>
                      <a:pt x="89907" y="259346"/>
                    </a:cubicBezTo>
                    <a:cubicBezTo>
                      <a:pt x="89907" y="268066"/>
                      <a:pt x="93515" y="276034"/>
                      <a:pt x="99078" y="281747"/>
                    </a:cubicBezTo>
                    <a:cubicBezTo>
                      <a:pt x="104791" y="287461"/>
                      <a:pt x="112609" y="290919"/>
                      <a:pt x="121479" y="290919"/>
                    </a:cubicBezTo>
                    <a:cubicBezTo>
                      <a:pt x="130350" y="290919"/>
                      <a:pt x="138017" y="287461"/>
                      <a:pt x="143730" y="281747"/>
                    </a:cubicBezTo>
                    <a:cubicBezTo>
                      <a:pt x="149444" y="276034"/>
                      <a:pt x="153052" y="268216"/>
                      <a:pt x="153052" y="259346"/>
                    </a:cubicBezTo>
                    <a:cubicBezTo>
                      <a:pt x="153052" y="255888"/>
                      <a:pt x="152450" y="252580"/>
                      <a:pt x="151548" y="249574"/>
                    </a:cubicBezTo>
                    <a:cubicBezTo>
                      <a:pt x="150496" y="246567"/>
                      <a:pt x="149143" y="243560"/>
                      <a:pt x="147188" y="241004"/>
                    </a:cubicBezTo>
                    <a:cubicBezTo>
                      <a:pt x="146437" y="240102"/>
                      <a:pt x="145986" y="238899"/>
                      <a:pt x="145986" y="237546"/>
                    </a:cubicBezTo>
                    <a:cubicBezTo>
                      <a:pt x="145986" y="234689"/>
                      <a:pt x="148391" y="232284"/>
                      <a:pt x="151248" y="232284"/>
                    </a:cubicBezTo>
                    <a:lnTo>
                      <a:pt x="232284" y="232284"/>
                    </a:lnTo>
                    <a:lnTo>
                      <a:pt x="232284" y="160419"/>
                    </a:lnTo>
                    <a:cubicBezTo>
                      <a:pt x="231081" y="160870"/>
                      <a:pt x="230029" y="161321"/>
                      <a:pt x="228826" y="161772"/>
                    </a:cubicBezTo>
                    <a:cubicBezTo>
                      <a:pt x="224616" y="163125"/>
                      <a:pt x="220256" y="163877"/>
                      <a:pt x="215596" y="163877"/>
                    </a:cubicBezTo>
                    <a:cubicBezTo>
                      <a:pt x="203869" y="163877"/>
                      <a:pt x="193344" y="159066"/>
                      <a:pt x="185677" y="151548"/>
                    </a:cubicBezTo>
                    <a:cubicBezTo>
                      <a:pt x="178009" y="143881"/>
                      <a:pt x="173348" y="133356"/>
                      <a:pt x="173348" y="121630"/>
                    </a:cubicBezTo>
                    <a:cubicBezTo>
                      <a:pt x="173348" y="109903"/>
                      <a:pt x="178160" y="99378"/>
                      <a:pt x="185677" y="91711"/>
                    </a:cubicBezTo>
                    <a:cubicBezTo>
                      <a:pt x="193344" y="84043"/>
                      <a:pt x="203869" y="79382"/>
                      <a:pt x="215596" y="79382"/>
                    </a:cubicBezTo>
                    <a:cubicBezTo>
                      <a:pt x="220256" y="79382"/>
                      <a:pt x="224767" y="80134"/>
                      <a:pt x="228826" y="81487"/>
                    </a:cubicBezTo>
                    <a:cubicBezTo>
                      <a:pt x="230029" y="81938"/>
                      <a:pt x="231081" y="82389"/>
                      <a:pt x="232284" y="82690"/>
                    </a:cubicBezTo>
                    <a:lnTo>
                      <a:pt x="232284" y="10675"/>
                    </a:lnTo>
                    <a:close/>
                    <a:moveTo>
                      <a:pt x="516738" y="10524"/>
                    </a:moveTo>
                    <a:lnTo>
                      <a:pt x="516738" y="231983"/>
                    </a:lnTo>
                    <a:lnTo>
                      <a:pt x="445173" y="231983"/>
                    </a:lnTo>
                    <a:cubicBezTo>
                      <a:pt x="445624" y="230931"/>
                      <a:pt x="445925" y="229878"/>
                      <a:pt x="446376" y="228826"/>
                    </a:cubicBezTo>
                    <a:cubicBezTo>
                      <a:pt x="447579" y="224767"/>
                      <a:pt x="448331" y="220407"/>
                      <a:pt x="448331" y="216046"/>
                    </a:cubicBezTo>
                    <a:cubicBezTo>
                      <a:pt x="448331" y="204470"/>
                      <a:pt x="443670" y="193795"/>
                      <a:pt x="436002" y="186128"/>
                    </a:cubicBezTo>
                    <a:cubicBezTo>
                      <a:pt x="428335" y="178460"/>
                      <a:pt x="417810" y="173799"/>
                      <a:pt x="406083" y="173799"/>
                    </a:cubicBezTo>
                    <a:cubicBezTo>
                      <a:pt x="394356" y="173799"/>
                      <a:pt x="383832" y="178460"/>
                      <a:pt x="376315" y="186128"/>
                    </a:cubicBezTo>
                    <a:cubicBezTo>
                      <a:pt x="368647" y="193795"/>
                      <a:pt x="363987" y="204320"/>
                      <a:pt x="363987" y="216046"/>
                    </a:cubicBezTo>
                    <a:cubicBezTo>
                      <a:pt x="363987" y="220407"/>
                      <a:pt x="364738" y="224767"/>
                      <a:pt x="365941" y="228826"/>
                    </a:cubicBezTo>
                    <a:cubicBezTo>
                      <a:pt x="366242" y="229878"/>
                      <a:pt x="366693" y="230931"/>
                      <a:pt x="367144" y="231983"/>
                    </a:cubicBezTo>
                    <a:lnTo>
                      <a:pt x="295579" y="231983"/>
                    </a:lnTo>
                    <a:lnTo>
                      <a:pt x="295579" y="150947"/>
                    </a:lnTo>
                    <a:cubicBezTo>
                      <a:pt x="295579" y="149894"/>
                      <a:pt x="295279" y="148692"/>
                      <a:pt x="294527" y="147790"/>
                    </a:cubicBezTo>
                    <a:cubicBezTo>
                      <a:pt x="292873" y="145384"/>
                      <a:pt x="289415" y="144933"/>
                      <a:pt x="287160" y="146587"/>
                    </a:cubicBezTo>
                    <a:cubicBezTo>
                      <a:pt x="284454" y="148541"/>
                      <a:pt x="281597" y="150045"/>
                      <a:pt x="278290" y="151097"/>
                    </a:cubicBezTo>
                    <a:cubicBezTo>
                      <a:pt x="275283" y="151999"/>
                      <a:pt x="271975" y="152601"/>
                      <a:pt x="268517" y="152601"/>
                    </a:cubicBezTo>
                    <a:cubicBezTo>
                      <a:pt x="259797" y="152601"/>
                      <a:pt x="251829" y="149143"/>
                      <a:pt x="246266" y="143279"/>
                    </a:cubicBezTo>
                    <a:cubicBezTo>
                      <a:pt x="240553" y="137566"/>
                      <a:pt x="236945" y="129748"/>
                      <a:pt x="236945" y="121028"/>
                    </a:cubicBezTo>
                    <a:cubicBezTo>
                      <a:pt x="236945" y="112308"/>
                      <a:pt x="240553" y="104340"/>
                      <a:pt x="246266" y="98777"/>
                    </a:cubicBezTo>
                    <a:cubicBezTo>
                      <a:pt x="251979" y="93064"/>
                      <a:pt x="259948" y="89606"/>
                      <a:pt x="268517" y="89606"/>
                    </a:cubicBezTo>
                    <a:cubicBezTo>
                      <a:pt x="271975" y="89606"/>
                      <a:pt x="275283" y="90057"/>
                      <a:pt x="278290" y="91109"/>
                    </a:cubicBezTo>
                    <a:cubicBezTo>
                      <a:pt x="281297" y="92162"/>
                      <a:pt x="284304" y="93665"/>
                      <a:pt x="286859" y="95469"/>
                    </a:cubicBezTo>
                    <a:cubicBezTo>
                      <a:pt x="287761" y="96221"/>
                      <a:pt x="288964" y="96672"/>
                      <a:pt x="290317" y="96672"/>
                    </a:cubicBezTo>
                    <a:cubicBezTo>
                      <a:pt x="293174" y="96672"/>
                      <a:pt x="295579" y="94267"/>
                      <a:pt x="295579" y="91410"/>
                    </a:cubicBezTo>
                    <a:lnTo>
                      <a:pt x="295579" y="10524"/>
                    </a:lnTo>
                    <a:lnTo>
                      <a:pt x="367445" y="10524"/>
                    </a:lnTo>
                    <a:cubicBezTo>
                      <a:pt x="366994" y="11577"/>
                      <a:pt x="366543" y="12779"/>
                      <a:pt x="366092" y="13982"/>
                    </a:cubicBezTo>
                    <a:cubicBezTo>
                      <a:pt x="364738" y="18192"/>
                      <a:pt x="363987" y="22552"/>
                      <a:pt x="363987" y="27213"/>
                    </a:cubicBezTo>
                    <a:cubicBezTo>
                      <a:pt x="363987" y="38939"/>
                      <a:pt x="368647" y="49464"/>
                      <a:pt x="376315" y="57131"/>
                    </a:cubicBezTo>
                    <a:cubicBezTo>
                      <a:pt x="383983" y="64799"/>
                      <a:pt x="394507" y="69460"/>
                      <a:pt x="406083" y="69460"/>
                    </a:cubicBezTo>
                    <a:cubicBezTo>
                      <a:pt x="417660" y="69460"/>
                      <a:pt x="428335" y="64799"/>
                      <a:pt x="436002" y="57131"/>
                    </a:cubicBezTo>
                    <a:cubicBezTo>
                      <a:pt x="443670" y="49464"/>
                      <a:pt x="448331" y="38939"/>
                      <a:pt x="448331" y="27213"/>
                    </a:cubicBezTo>
                    <a:cubicBezTo>
                      <a:pt x="448331" y="22552"/>
                      <a:pt x="447579" y="18192"/>
                      <a:pt x="446226" y="13982"/>
                    </a:cubicBezTo>
                    <a:cubicBezTo>
                      <a:pt x="445775" y="12779"/>
                      <a:pt x="445474" y="11727"/>
                      <a:pt x="444873" y="10524"/>
                    </a:cubicBezTo>
                    <a:lnTo>
                      <a:pt x="516738" y="10524"/>
                    </a:lnTo>
                    <a:close/>
                    <a:moveTo>
                      <a:pt x="5412" y="0"/>
                    </a:moveTo>
                    <a:lnTo>
                      <a:pt x="237546" y="0"/>
                    </a:lnTo>
                    <a:cubicBezTo>
                      <a:pt x="240403" y="0"/>
                      <a:pt x="242808" y="2406"/>
                      <a:pt x="242808" y="5412"/>
                    </a:cubicBezTo>
                    <a:lnTo>
                      <a:pt x="242808" y="91861"/>
                    </a:lnTo>
                    <a:cubicBezTo>
                      <a:pt x="242808" y="94868"/>
                      <a:pt x="240403" y="97123"/>
                      <a:pt x="237546" y="97123"/>
                    </a:cubicBezTo>
                    <a:cubicBezTo>
                      <a:pt x="236193" y="97123"/>
                      <a:pt x="234990" y="96672"/>
                      <a:pt x="234088" y="95770"/>
                    </a:cubicBezTo>
                    <a:cubicBezTo>
                      <a:pt x="231532" y="93966"/>
                      <a:pt x="228525" y="92462"/>
                      <a:pt x="225518" y="91410"/>
                    </a:cubicBezTo>
                    <a:cubicBezTo>
                      <a:pt x="222361" y="90358"/>
                      <a:pt x="219054" y="89907"/>
                      <a:pt x="215596" y="89907"/>
                    </a:cubicBezTo>
                    <a:cubicBezTo>
                      <a:pt x="206876" y="89907"/>
                      <a:pt x="199058" y="93515"/>
                      <a:pt x="193344" y="99078"/>
                    </a:cubicBezTo>
                    <a:cubicBezTo>
                      <a:pt x="187631" y="104791"/>
                      <a:pt x="184023" y="112609"/>
                      <a:pt x="184023" y="121479"/>
                    </a:cubicBezTo>
                    <a:cubicBezTo>
                      <a:pt x="184023" y="130350"/>
                      <a:pt x="187631" y="138017"/>
                      <a:pt x="193344" y="143730"/>
                    </a:cubicBezTo>
                    <a:cubicBezTo>
                      <a:pt x="199058" y="149443"/>
                      <a:pt x="206876" y="153052"/>
                      <a:pt x="215596" y="153052"/>
                    </a:cubicBezTo>
                    <a:cubicBezTo>
                      <a:pt x="219054" y="153052"/>
                      <a:pt x="222361" y="152450"/>
                      <a:pt x="225518" y="151398"/>
                    </a:cubicBezTo>
                    <a:cubicBezTo>
                      <a:pt x="228826" y="150346"/>
                      <a:pt x="231833" y="148692"/>
                      <a:pt x="234389" y="146737"/>
                    </a:cubicBezTo>
                    <a:cubicBezTo>
                      <a:pt x="236794" y="145083"/>
                      <a:pt x="240102" y="145534"/>
                      <a:pt x="241906" y="147790"/>
                    </a:cubicBezTo>
                    <a:cubicBezTo>
                      <a:pt x="242658" y="148692"/>
                      <a:pt x="242958" y="149894"/>
                      <a:pt x="242958" y="150947"/>
                    </a:cubicBezTo>
                    <a:lnTo>
                      <a:pt x="242958" y="150947"/>
                    </a:lnTo>
                    <a:lnTo>
                      <a:pt x="242958" y="237396"/>
                    </a:lnTo>
                    <a:cubicBezTo>
                      <a:pt x="242958" y="240402"/>
                      <a:pt x="240553" y="242658"/>
                      <a:pt x="237696" y="242658"/>
                    </a:cubicBezTo>
                    <a:lnTo>
                      <a:pt x="160569" y="242658"/>
                    </a:lnTo>
                    <a:cubicBezTo>
                      <a:pt x="161020" y="243710"/>
                      <a:pt x="161471" y="244913"/>
                      <a:pt x="161772" y="245965"/>
                    </a:cubicBezTo>
                    <a:cubicBezTo>
                      <a:pt x="163125" y="250175"/>
                      <a:pt x="163877" y="254535"/>
                      <a:pt x="163877" y="259045"/>
                    </a:cubicBezTo>
                    <a:cubicBezTo>
                      <a:pt x="163877" y="270772"/>
                      <a:pt x="159066" y="281296"/>
                      <a:pt x="151548" y="288964"/>
                    </a:cubicBezTo>
                    <a:cubicBezTo>
                      <a:pt x="143881" y="296632"/>
                      <a:pt x="133357" y="301292"/>
                      <a:pt x="121630" y="301292"/>
                    </a:cubicBezTo>
                    <a:cubicBezTo>
                      <a:pt x="109903" y="301292"/>
                      <a:pt x="99378" y="296632"/>
                      <a:pt x="91711" y="288964"/>
                    </a:cubicBezTo>
                    <a:cubicBezTo>
                      <a:pt x="84043" y="281296"/>
                      <a:pt x="79382" y="270772"/>
                      <a:pt x="79382" y="259045"/>
                    </a:cubicBezTo>
                    <a:cubicBezTo>
                      <a:pt x="79382" y="254535"/>
                      <a:pt x="80134" y="250175"/>
                      <a:pt x="81487" y="245965"/>
                    </a:cubicBezTo>
                    <a:cubicBezTo>
                      <a:pt x="81788" y="244762"/>
                      <a:pt x="82239" y="243710"/>
                      <a:pt x="82690" y="242658"/>
                    </a:cubicBezTo>
                    <a:lnTo>
                      <a:pt x="5412" y="242658"/>
                    </a:lnTo>
                    <a:cubicBezTo>
                      <a:pt x="2406" y="242658"/>
                      <a:pt x="0" y="240252"/>
                      <a:pt x="0" y="237396"/>
                    </a:cubicBezTo>
                    <a:lnTo>
                      <a:pt x="0" y="151398"/>
                    </a:lnTo>
                    <a:cubicBezTo>
                      <a:pt x="0" y="148391"/>
                      <a:pt x="2406" y="146136"/>
                      <a:pt x="5412" y="146136"/>
                    </a:cubicBezTo>
                    <a:cubicBezTo>
                      <a:pt x="6615" y="146136"/>
                      <a:pt x="7818" y="146587"/>
                      <a:pt x="8720" y="147339"/>
                    </a:cubicBezTo>
                    <a:cubicBezTo>
                      <a:pt x="11276" y="149143"/>
                      <a:pt x="14132" y="150496"/>
                      <a:pt x="17139" y="151398"/>
                    </a:cubicBezTo>
                    <a:cubicBezTo>
                      <a:pt x="20146" y="152300"/>
                      <a:pt x="23304" y="152901"/>
                      <a:pt x="26762" y="152901"/>
                    </a:cubicBezTo>
                    <a:cubicBezTo>
                      <a:pt x="35482" y="152901"/>
                      <a:pt x="43300" y="149443"/>
                      <a:pt x="49163" y="143580"/>
                    </a:cubicBezTo>
                    <a:cubicBezTo>
                      <a:pt x="54876" y="137867"/>
                      <a:pt x="58334" y="130049"/>
                      <a:pt x="58334" y="121329"/>
                    </a:cubicBezTo>
                    <a:cubicBezTo>
                      <a:pt x="58334" y="112609"/>
                      <a:pt x="54876" y="104640"/>
                      <a:pt x="49163" y="98927"/>
                    </a:cubicBezTo>
                    <a:cubicBezTo>
                      <a:pt x="43450" y="93214"/>
                      <a:pt x="35482" y="89756"/>
                      <a:pt x="26762" y="89756"/>
                    </a:cubicBezTo>
                    <a:cubicBezTo>
                      <a:pt x="23304" y="89756"/>
                      <a:pt x="20146" y="90207"/>
                      <a:pt x="17139" y="91260"/>
                    </a:cubicBezTo>
                    <a:cubicBezTo>
                      <a:pt x="13982" y="92312"/>
                      <a:pt x="11126" y="93665"/>
                      <a:pt x="8419" y="95620"/>
                    </a:cubicBezTo>
                    <a:cubicBezTo>
                      <a:pt x="6014" y="97274"/>
                      <a:pt x="2706" y="96823"/>
                      <a:pt x="1052" y="94417"/>
                    </a:cubicBezTo>
                    <a:cubicBezTo>
                      <a:pt x="451" y="93515"/>
                      <a:pt x="150" y="92462"/>
                      <a:pt x="150" y="91410"/>
                    </a:cubicBezTo>
                    <a:lnTo>
                      <a:pt x="150" y="5412"/>
                    </a:lnTo>
                    <a:cubicBezTo>
                      <a:pt x="150" y="2406"/>
                      <a:pt x="2556" y="0"/>
                      <a:pt x="5563" y="0"/>
                    </a:cubicBezTo>
                  </a:path>
                </a:pathLst>
              </a:custGeom>
              <a:solidFill>
                <a:srgbClr val="009242"/>
              </a:solidFill>
              <a:ln w="14848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23" name="Forma libre: forma 22">
                <a:extLst>
                  <a:ext uri="{FF2B5EF4-FFF2-40B4-BE49-F238E27FC236}">
                    <a16:creationId xmlns:a16="http://schemas.microsoft.com/office/drawing/2014/main" id="{7E9DBF62-1442-2C40-4A25-7ACF342D2B12}"/>
                  </a:ext>
                </a:extLst>
              </p:cNvPr>
              <p:cNvSpPr/>
              <p:nvPr/>
            </p:nvSpPr>
            <p:spPr>
              <a:xfrm>
                <a:off x="5127590" y="4953895"/>
                <a:ext cx="221609" cy="279943"/>
              </a:xfrm>
              <a:custGeom>
                <a:avLst/>
                <a:gdLst>
                  <a:gd name="csX0" fmla="*/ 221459 w 221609"/>
                  <a:gd name="csY0" fmla="*/ 0 h 279943"/>
                  <a:gd name="csX1" fmla="*/ 0 w 221609"/>
                  <a:gd name="csY1" fmla="*/ 0 h 279943"/>
                  <a:gd name="csX2" fmla="*/ 0 w 221609"/>
                  <a:gd name="csY2" fmla="*/ 71715 h 279943"/>
                  <a:gd name="csX3" fmla="*/ 3157 w 221609"/>
                  <a:gd name="csY3" fmla="*/ 70512 h 279943"/>
                  <a:gd name="csX4" fmla="*/ 15937 w 221609"/>
                  <a:gd name="csY4" fmla="*/ 68558 h 279943"/>
                  <a:gd name="csX5" fmla="*/ 45855 w 221609"/>
                  <a:gd name="csY5" fmla="*/ 80886 h 279943"/>
                  <a:gd name="csX6" fmla="*/ 58334 w 221609"/>
                  <a:gd name="csY6" fmla="*/ 110805 h 279943"/>
                  <a:gd name="csX7" fmla="*/ 45855 w 221609"/>
                  <a:gd name="csY7" fmla="*/ 140573 h 279943"/>
                  <a:gd name="csX8" fmla="*/ 15937 w 221609"/>
                  <a:gd name="csY8" fmla="*/ 152901 h 279943"/>
                  <a:gd name="csX9" fmla="*/ 3157 w 221609"/>
                  <a:gd name="csY9" fmla="*/ 150947 h 279943"/>
                  <a:gd name="csX10" fmla="*/ 0 w 221609"/>
                  <a:gd name="csY10" fmla="*/ 149744 h 279943"/>
                  <a:gd name="csX11" fmla="*/ 0 w 221609"/>
                  <a:gd name="csY11" fmla="*/ 221309 h 279943"/>
                  <a:gd name="csX12" fmla="*/ 80886 w 221609"/>
                  <a:gd name="csY12" fmla="*/ 221309 h 279943"/>
                  <a:gd name="csX13" fmla="*/ 84043 w 221609"/>
                  <a:gd name="csY13" fmla="*/ 222361 h 279943"/>
                  <a:gd name="csX14" fmla="*/ 85246 w 221609"/>
                  <a:gd name="csY14" fmla="*/ 229728 h 279943"/>
                  <a:gd name="csX15" fmla="*/ 80736 w 221609"/>
                  <a:gd name="csY15" fmla="*/ 238598 h 279943"/>
                  <a:gd name="csX16" fmla="*/ 79232 w 221609"/>
                  <a:gd name="csY16" fmla="*/ 248371 h 279943"/>
                  <a:gd name="csX17" fmla="*/ 88403 w 221609"/>
                  <a:gd name="csY17" fmla="*/ 270772 h 279943"/>
                  <a:gd name="csX18" fmla="*/ 110805 w 221609"/>
                  <a:gd name="csY18" fmla="*/ 279943 h 279943"/>
                  <a:gd name="csX19" fmla="*/ 133056 w 221609"/>
                  <a:gd name="csY19" fmla="*/ 270772 h 279943"/>
                  <a:gd name="csX20" fmla="*/ 142377 w 221609"/>
                  <a:gd name="csY20" fmla="*/ 248371 h 279943"/>
                  <a:gd name="csX21" fmla="*/ 140874 w 221609"/>
                  <a:gd name="csY21" fmla="*/ 238598 h 279943"/>
                  <a:gd name="csX22" fmla="*/ 136514 w 221609"/>
                  <a:gd name="csY22" fmla="*/ 230029 h 279943"/>
                  <a:gd name="csX23" fmla="*/ 135311 w 221609"/>
                  <a:gd name="csY23" fmla="*/ 226571 h 279943"/>
                  <a:gd name="csX24" fmla="*/ 140573 w 221609"/>
                  <a:gd name="csY24" fmla="*/ 221158 h 279943"/>
                  <a:gd name="csX25" fmla="*/ 221609 w 221609"/>
                  <a:gd name="csY25" fmla="*/ 221158 h 279943"/>
                  <a:gd name="csX26" fmla="*/ 221609 w 221609"/>
                  <a:gd name="csY26" fmla="*/ 149293 h 279943"/>
                  <a:gd name="csX27" fmla="*/ 218151 w 221609"/>
                  <a:gd name="csY27" fmla="*/ 150646 h 279943"/>
                  <a:gd name="csX28" fmla="*/ 204921 w 221609"/>
                  <a:gd name="csY28" fmla="*/ 152751 h 279943"/>
                  <a:gd name="csX29" fmla="*/ 175002 w 221609"/>
                  <a:gd name="csY29" fmla="*/ 140423 h 279943"/>
                  <a:gd name="csX30" fmla="*/ 162674 w 221609"/>
                  <a:gd name="csY30" fmla="*/ 110654 h 279943"/>
                  <a:gd name="csX31" fmla="*/ 175002 w 221609"/>
                  <a:gd name="csY31" fmla="*/ 80736 h 279943"/>
                  <a:gd name="csX32" fmla="*/ 204921 w 221609"/>
                  <a:gd name="csY32" fmla="*/ 68407 h 279943"/>
                  <a:gd name="csX33" fmla="*/ 218151 w 221609"/>
                  <a:gd name="csY33" fmla="*/ 70512 h 279943"/>
                  <a:gd name="csX34" fmla="*/ 221609 w 221609"/>
                  <a:gd name="csY34" fmla="*/ 71715 h 279943"/>
                  <a:gd name="csX35" fmla="*/ 221609 w 221609"/>
                  <a:gd name="csY35" fmla="*/ 0 h 2799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</a:cxnLst>
                <a:rect l="l" t="t" r="r" b="b"/>
                <a:pathLst>
                  <a:path w="221609" h="279943">
                    <a:moveTo>
                      <a:pt x="221459" y="0"/>
                    </a:moveTo>
                    <a:lnTo>
                      <a:pt x="0" y="0"/>
                    </a:lnTo>
                    <a:lnTo>
                      <a:pt x="0" y="71715"/>
                    </a:lnTo>
                    <a:cubicBezTo>
                      <a:pt x="1052" y="71264"/>
                      <a:pt x="2105" y="70813"/>
                      <a:pt x="3157" y="70512"/>
                    </a:cubicBezTo>
                    <a:cubicBezTo>
                      <a:pt x="7217" y="69159"/>
                      <a:pt x="11577" y="68558"/>
                      <a:pt x="15937" y="68558"/>
                    </a:cubicBezTo>
                    <a:cubicBezTo>
                      <a:pt x="27664" y="68558"/>
                      <a:pt x="38188" y="73218"/>
                      <a:pt x="45855" y="80886"/>
                    </a:cubicBezTo>
                    <a:cubicBezTo>
                      <a:pt x="53523" y="88554"/>
                      <a:pt x="58334" y="99078"/>
                      <a:pt x="58334" y="110805"/>
                    </a:cubicBezTo>
                    <a:cubicBezTo>
                      <a:pt x="58334" y="122532"/>
                      <a:pt x="53523" y="133056"/>
                      <a:pt x="45855" y="140573"/>
                    </a:cubicBezTo>
                    <a:cubicBezTo>
                      <a:pt x="38188" y="148241"/>
                      <a:pt x="27664" y="152901"/>
                      <a:pt x="15937" y="152901"/>
                    </a:cubicBezTo>
                    <a:cubicBezTo>
                      <a:pt x="11426" y="152901"/>
                      <a:pt x="7217" y="152150"/>
                      <a:pt x="3157" y="150947"/>
                    </a:cubicBezTo>
                    <a:cubicBezTo>
                      <a:pt x="2105" y="150646"/>
                      <a:pt x="1052" y="150195"/>
                      <a:pt x="0" y="149744"/>
                    </a:cubicBezTo>
                    <a:lnTo>
                      <a:pt x="0" y="221309"/>
                    </a:lnTo>
                    <a:lnTo>
                      <a:pt x="80886" y="221309"/>
                    </a:lnTo>
                    <a:cubicBezTo>
                      <a:pt x="81938" y="221309"/>
                      <a:pt x="83141" y="221760"/>
                      <a:pt x="84043" y="222361"/>
                    </a:cubicBezTo>
                    <a:cubicBezTo>
                      <a:pt x="86449" y="224015"/>
                      <a:pt x="86900" y="227473"/>
                      <a:pt x="85246" y="229728"/>
                    </a:cubicBezTo>
                    <a:cubicBezTo>
                      <a:pt x="83291" y="232434"/>
                      <a:pt x="81788" y="235291"/>
                      <a:pt x="80736" y="238598"/>
                    </a:cubicBezTo>
                    <a:cubicBezTo>
                      <a:pt x="79683" y="241605"/>
                      <a:pt x="79232" y="244913"/>
                      <a:pt x="79232" y="248371"/>
                    </a:cubicBezTo>
                    <a:cubicBezTo>
                      <a:pt x="79232" y="257091"/>
                      <a:pt x="82840" y="265059"/>
                      <a:pt x="88403" y="270772"/>
                    </a:cubicBezTo>
                    <a:cubicBezTo>
                      <a:pt x="94116" y="276485"/>
                      <a:pt x="101934" y="279943"/>
                      <a:pt x="110805" y="279943"/>
                    </a:cubicBezTo>
                    <a:cubicBezTo>
                      <a:pt x="119675" y="279943"/>
                      <a:pt x="127343" y="276485"/>
                      <a:pt x="133056" y="270772"/>
                    </a:cubicBezTo>
                    <a:cubicBezTo>
                      <a:pt x="138769" y="265059"/>
                      <a:pt x="142377" y="257241"/>
                      <a:pt x="142377" y="248371"/>
                    </a:cubicBezTo>
                    <a:cubicBezTo>
                      <a:pt x="142377" y="244913"/>
                      <a:pt x="141776" y="241605"/>
                      <a:pt x="140874" y="238598"/>
                    </a:cubicBezTo>
                    <a:cubicBezTo>
                      <a:pt x="139821" y="235591"/>
                      <a:pt x="138468" y="232585"/>
                      <a:pt x="136514" y="230029"/>
                    </a:cubicBezTo>
                    <a:cubicBezTo>
                      <a:pt x="135762" y="229127"/>
                      <a:pt x="135311" y="227924"/>
                      <a:pt x="135311" y="226571"/>
                    </a:cubicBezTo>
                    <a:cubicBezTo>
                      <a:pt x="135311" y="223714"/>
                      <a:pt x="137717" y="221158"/>
                      <a:pt x="140573" y="221158"/>
                    </a:cubicBezTo>
                    <a:lnTo>
                      <a:pt x="221609" y="221158"/>
                    </a:lnTo>
                    <a:lnTo>
                      <a:pt x="221609" y="149293"/>
                    </a:lnTo>
                    <a:cubicBezTo>
                      <a:pt x="220407" y="149744"/>
                      <a:pt x="219354" y="150195"/>
                      <a:pt x="218151" y="150646"/>
                    </a:cubicBezTo>
                    <a:cubicBezTo>
                      <a:pt x="213942" y="151999"/>
                      <a:pt x="209582" y="152751"/>
                      <a:pt x="204921" y="152751"/>
                    </a:cubicBezTo>
                    <a:cubicBezTo>
                      <a:pt x="193194" y="152751"/>
                      <a:pt x="182670" y="147940"/>
                      <a:pt x="175002" y="140423"/>
                    </a:cubicBezTo>
                    <a:cubicBezTo>
                      <a:pt x="167335" y="132755"/>
                      <a:pt x="162674" y="122231"/>
                      <a:pt x="162674" y="110654"/>
                    </a:cubicBezTo>
                    <a:cubicBezTo>
                      <a:pt x="162674" y="99078"/>
                      <a:pt x="167485" y="88403"/>
                      <a:pt x="175002" y="80736"/>
                    </a:cubicBezTo>
                    <a:cubicBezTo>
                      <a:pt x="182670" y="73068"/>
                      <a:pt x="193194" y="68407"/>
                      <a:pt x="204921" y="68407"/>
                    </a:cubicBezTo>
                    <a:cubicBezTo>
                      <a:pt x="209582" y="68407"/>
                      <a:pt x="214092" y="69159"/>
                      <a:pt x="218151" y="70512"/>
                    </a:cubicBezTo>
                    <a:cubicBezTo>
                      <a:pt x="219354" y="70813"/>
                      <a:pt x="220407" y="71414"/>
                      <a:pt x="221609" y="71715"/>
                    </a:cubicBezTo>
                    <a:lnTo>
                      <a:pt x="221609" y="0"/>
                    </a:lnTo>
                    <a:close/>
                  </a:path>
                </a:pathLst>
              </a:custGeom>
              <a:solidFill>
                <a:srgbClr val="93C9A4"/>
              </a:solidFill>
              <a:ln w="14848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2" name="object 12">
            <a:extLst>
              <a:ext uri="{FF2B5EF4-FFF2-40B4-BE49-F238E27FC236}">
                <a16:creationId xmlns:a16="http://schemas.microsoft.com/office/drawing/2014/main" id="{AA8FAEF9-A73B-C261-9418-09FBFCC8E310}"/>
              </a:ext>
            </a:extLst>
          </p:cNvPr>
          <p:cNvSpPr txBox="1"/>
          <p:nvPr/>
        </p:nvSpPr>
        <p:spPr>
          <a:xfrm>
            <a:off x="5118100" y="5864225"/>
            <a:ext cx="466090" cy="203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Adapt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What</a:t>
            </a:r>
            <a:r>
              <a:rPr spc="-5" dirty="0"/>
              <a:t> </a:t>
            </a:r>
            <a:r>
              <a:rPr dirty="0"/>
              <a:t>is </a:t>
            </a:r>
            <a:r>
              <a:rPr spc="-10" dirty="0"/>
              <a:t>capacity?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1890572"/>
            <a:ext cx="4859020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300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resources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capabilities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available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to </a:t>
            </a:r>
            <a:r>
              <a:rPr sz="1600" b="0" spc="-10" dirty="0">
                <a:latin typeface="Roboto Light"/>
                <a:cs typeface="Roboto Light"/>
              </a:rPr>
              <a:t>individuals,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households,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communities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cope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with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threat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mitigate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impact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threat.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can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be </a:t>
            </a:r>
            <a:r>
              <a:rPr sz="1600" b="0" spc="-10" dirty="0">
                <a:latin typeface="Roboto Light"/>
                <a:cs typeface="Roboto Light"/>
              </a:rPr>
              <a:t>material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way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community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organised.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299" y="3223766"/>
            <a:ext cx="4923790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300"/>
              </a:lnSpc>
              <a:spcBef>
                <a:spcPts val="100"/>
              </a:spcBef>
            </a:pPr>
            <a:r>
              <a:rPr sz="1600" b="0" spc="-10" dirty="0">
                <a:latin typeface="Roboto Light"/>
                <a:cs typeface="Roboto Light"/>
              </a:rPr>
              <a:t>Capacities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can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include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specific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skill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sets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ability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to </a:t>
            </a:r>
            <a:r>
              <a:rPr sz="1600" b="0" dirty="0">
                <a:latin typeface="Roboto Light"/>
                <a:cs typeface="Roboto Light"/>
              </a:rPr>
              <a:t>access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certain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services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move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freely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safer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place.</a:t>
            </a:r>
            <a:endParaRPr sz="1600">
              <a:latin typeface="Roboto Light"/>
              <a:cs typeface="Roboto Light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74001" y="3520644"/>
            <a:ext cx="2956229" cy="94300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7115300" y="2208747"/>
            <a:ext cx="196405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300"/>
              </a:lnSpc>
              <a:spcBef>
                <a:spcPts val="100"/>
              </a:spcBef>
            </a:pP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Negative</a:t>
            </a:r>
            <a:r>
              <a:rPr sz="1600" spc="-3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and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positive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coping</a:t>
            </a:r>
            <a:r>
              <a:rPr sz="1600" spc="-7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mechanisms?</a:t>
            </a:r>
            <a:endParaRPr sz="1600">
              <a:latin typeface="Roboto"/>
              <a:cs typeface="Roboto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128000" y="1728534"/>
            <a:ext cx="2786380" cy="497205"/>
            <a:chOff x="7128000" y="1728534"/>
            <a:chExt cx="2786380" cy="497205"/>
          </a:xfrm>
        </p:grpSpPr>
        <p:sp>
          <p:nvSpPr>
            <p:cNvPr id="8" name="object 8"/>
            <p:cNvSpPr/>
            <p:nvPr/>
          </p:nvSpPr>
          <p:spPr>
            <a:xfrm>
              <a:off x="7128000" y="1975768"/>
              <a:ext cx="2538095" cy="0"/>
            </a:xfrm>
            <a:custGeom>
              <a:avLst/>
              <a:gdLst/>
              <a:ahLst/>
              <a:cxnLst/>
              <a:rect l="l" t="t" r="r" b="b"/>
              <a:pathLst>
                <a:path w="2538095">
                  <a:moveTo>
                    <a:pt x="0" y="0"/>
                  </a:moveTo>
                  <a:lnTo>
                    <a:pt x="2538006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9417701" y="1728534"/>
              <a:ext cx="497205" cy="497205"/>
            </a:xfrm>
            <a:custGeom>
              <a:avLst/>
              <a:gdLst/>
              <a:ahLst/>
              <a:cxnLst/>
              <a:rect l="l" t="t" r="r" b="b"/>
              <a:pathLst>
                <a:path w="497204" h="497205">
                  <a:moveTo>
                    <a:pt x="248297" y="0"/>
                  </a:moveTo>
                  <a:lnTo>
                    <a:pt x="198256" y="5044"/>
                  </a:lnTo>
                  <a:lnTo>
                    <a:pt x="151647" y="19511"/>
                  </a:lnTo>
                  <a:lnTo>
                    <a:pt x="109470" y="42404"/>
                  </a:lnTo>
                  <a:lnTo>
                    <a:pt x="72723" y="72723"/>
                  </a:lnTo>
                  <a:lnTo>
                    <a:pt x="42404" y="109470"/>
                  </a:lnTo>
                  <a:lnTo>
                    <a:pt x="19511" y="151647"/>
                  </a:lnTo>
                  <a:lnTo>
                    <a:pt x="5044" y="198256"/>
                  </a:lnTo>
                  <a:lnTo>
                    <a:pt x="0" y="248297"/>
                  </a:lnTo>
                  <a:lnTo>
                    <a:pt x="5044" y="298339"/>
                  </a:lnTo>
                  <a:lnTo>
                    <a:pt x="19511" y="344947"/>
                  </a:lnTo>
                  <a:lnTo>
                    <a:pt x="42404" y="387124"/>
                  </a:lnTo>
                  <a:lnTo>
                    <a:pt x="72723" y="423872"/>
                  </a:lnTo>
                  <a:lnTo>
                    <a:pt x="109470" y="454190"/>
                  </a:lnTo>
                  <a:lnTo>
                    <a:pt x="151647" y="477083"/>
                  </a:lnTo>
                  <a:lnTo>
                    <a:pt x="198256" y="491551"/>
                  </a:lnTo>
                  <a:lnTo>
                    <a:pt x="248297" y="496595"/>
                  </a:lnTo>
                  <a:lnTo>
                    <a:pt x="298339" y="491551"/>
                  </a:lnTo>
                  <a:lnTo>
                    <a:pt x="344947" y="477083"/>
                  </a:lnTo>
                  <a:lnTo>
                    <a:pt x="387124" y="454190"/>
                  </a:lnTo>
                  <a:lnTo>
                    <a:pt x="423872" y="423872"/>
                  </a:lnTo>
                  <a:lnTo>
                    <a:pt x="454190" y="387124"/>
                  </a:lnTo>
                  <a:lnTo>
                    <a:pt x="477083" y="344947"/>
                  </a:lnTo>
                  <a:lnTo>
                    <a:pt x="491551" y="298339"/>
                  </a:lnTo>
                  <a:lnTo>
                    <a:pt x="496595" y="248297"/>
                  </a:lnTo>
                  <a:lnTo>
                    <a:pt x="491551" y="198256"/>
                  </a:lnTo>
                  <a:lnTo>
                    <a:pt x="477083" y="151647"/>
                  </a:lnTo>
                  <a:lnTo>
                    <a:pt x="454190" y="109470"/>
                  </a:lnTo>
                  <a:lnTo>
                    <a:pt x="423872" y="72723"/>
                  </a:lnTo>
                  <a:lnTo>
                    <a:pt x="387124" y="42404"/>
                  </a:lnTo>
                  <a:lnTo>
                    <a:pt x="344947" y="19511"/>
                  </a:lnTo>
                  <a:lnTo>
                    <a:pt x="298339" y="5044"/>
                  </a:lnTo>
                  <a:lnTo>
                    <a:pt x="248297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56145" y="1866971"/>
              <a:ext cx="219710" cy="219722"/>
            </a:xfrm>
            <a:prstGeom prst="rect">
              <a:avLst/>
            </a:prstGeom>
          </p:spPr>
        </p:pic>
      </p:grp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18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Logotipo, nombre de la empresa&#10;&#10;El contenido generado por IA puede ser incorrecto.">
            <a:extLst>
              <a:ext uri="{FF2B5EF4-FFF2-40B4-BE49-F238E27FC236}">
                <a16:creationId xmlns:a16="http://schemas.microsoft.com/office/drawing/2014/main" id="{424AA677-B8E6-A0C0-0835-0091ACAD43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6" t="21854" r="9265" b="17362"/>
          <a:stretch>
            <a:fillRect/>
          </a:stretch>
        </p:blipFill>
        <p:spPr>
          <a:xfrm>
            <a:off x="707298" y="1647825"/>
            <a:ext cx="8982801" cy="4595970"/>
          </a:xfrm>
          <a:prstGeom prst="rect">
            <a:avLst/>
          </a:prstGeom>
        </p:spPr>
      </p:pic>
      <p:sp>
        <p:nvSpPr>
          <p:cNvPr id="53" name="object 53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The</a:t>
            </a:r>
            <a:r>
              <a:rPr spc="-35" dirty="0"/>
              <a:t> </a:t>
            </a:r>
            <a:r>
              <a:rPr dirty="0"/>
              <a:t>Equation</a:t>
            </a:r>
            <a:r>
              <a:rPr spc="-30" dirty="0"/>
              <a:t> </a:t>
            </a:r>
            <a:r>
              <a:rPr dirty="0"/>
              <a:t>=</a:t>
            </a:r>
            <a:r>
              <a:rPr spc="-30" dirty="0"/>
              <a:t> </a:t>
            </a:r>
            <a:r>
              <a:rPr dirty="0"/>
              <a:t>an</a:t>
            </a:r>
            <a:r>
              <a:rPr spc="-30" dirty="0"/>
              <a:t> </a:t>
            </a:r>
            <a:r>
              <a:rPr u="sng" dirty="0">
                <a:solidFill>
                  <a:srgbClr val="009343"/>
                </a:solidFill>
                <a:uFill>
                  <a:solidFill>
                    <a:srgbClr val="199D55"/>
                  </a:solidFill>
                </a:uFill>
              </a:rPr>
              <a:t>actionable</a:t>
            </a:r>
            <a:r>
              <a:rPr u="none" spc="-40" dirty="0">
                <a:solidFill>
                  <a:srgbClr val="009343"/>
                </a:solidFill>
              </a:rPr>
              <a:t> </a:t>
            </a:r>
            <a:r>
              <a:rPr u="none" spc="-10" dirty="0"/>
              <a:t>concept</a:t>
            </a:r>
          </a:p>
        </p:txBody>
      </p:sp>
      <p:sp>
        <p:nvSpPr>
          <p:cNvPr id="55" name="object 5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19</a:t>
            </a:fld>
            <a:endParaRPr spc="-25" dirty="0"/>
          </a:p>
        </p:txBody>
      </p:sp>
      <p:sp>
        <p:nvSpPr>
          <p:cNvPr id="56" name="object 5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57" name="object 5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54" name="object 54"/>
          <p:cNvSpPr txBox="1"/>
          <p:nvPr/>
        </p:nvSpPr>
        <p:spPr>
          <a:xfrm>
            <a:off x="720001" y="5814008"/>
            <a:ext cx="3559899" cy="772881"/>
          </a:xfrm>
          <a:prstGeom prst="rect">
            <a:avLst/>
          </a:prstGeom>
          <a:solidFill>
            <a:srgbClr val="EEF7F1"/>
          </a:solidFill>
        </p:spPr>
        <p:txBody>
          <a:bodyPr vert="horz" wrap="square" lIns="0" tIns="205740" rIns="0" bIns="205200" rtlCol="0" anchor="ctr">
            <a:noAutofit/>
          </a:bodyPr>
          <a:lstStyle/>
          <a:p>
            <a:pPr marL="206375" algn="l">
              <a:lnSpc>
                <a:spcPct val="100000"/>
              </a:lnSpc>
              <a:spcBef>
                <a:spcPts val="1620"/>
              </a:spcBef>
            </a:pPr>
            <a:r>
              <a:rPr sz="1400" b="1" spc="8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GOAL:</a:t>
            </a:r>
            <a:r>
              <a:rPr sz="1400" b="1" spc="12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400" b="1" spc="1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Protection</a:t>
            </a:r>
            <a:r>
              <a:rPr sz="1400" b="1" spc="12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400" b="1" spc="8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Risk</a:t>
            </a:r>
            <a:r>
              <a:rPr lang="es-AR" sz="1400" b="1" spc="12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400" b="1" spc="-1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Reduction</a:t>
            </a:r>
            <a:endParaRPr sz="14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02BA69D5-592C-3E58-2925-41A34A4B28D7}"/>
              </a:ext>
            </a:extLst>
          </p:cNvPr>
          <p:cNvSpPr/>
          <p:nvPr/>
        </p:nvSpPr>
        <p:spPr>
          <a:xfrm>
            <a:off x="3466193" y="3046838"/>
            <a:ext cx="685800" cy="685800"/>
          </a:xfrm>
          <a:prstGeom prst="ellipse">
            <a:avLst/>
          </a:prstGeom>
          <a:noFill/>
          <a:ln>
            <a:solidFill>
              <a:srgbClr val="00924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9AF2061E-4C24-ED9C-B177-8115AB8997F5}"/>
              </a:ext>
            </a:extLst>
          </p:cNvPr>
          <p:cNvSpPr/>
          <p:nvPr/>
        </p:nvSpPr>
        <p:spPr>
          <a:xfrm>
            <a:off x="990000" y="3705225"/>
            <a:ext cx="685800" cy="685800"/>
          </a:xfrm>
          <a:prstGeom prst="ellipse">
            <a:avLst/>
          </a:prstGeom>
          <a:noFill/>
          <a:ln>
            <a:solidFill>
              <a:srgbClr val="00924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1F3F0234-F9A2-9EAC-CC63-C4D2C539F00C}"/>
              </a:ext>
            </a:extLst>
          </p:cNvPr>
          <p:cNvSpPr/>
          <p:nvPr/>
        </p:nvSpPr>
        <p:spPr>
          <a:xfrm>
            <a:off x="6462000" y="3042916"/>
            <a:ext cx="685800" cy="685800"/>
          </a:xfrm>
          <a:prstGeom prst="ellipse">
            <a:avLst/>
          </a:prstGeom>
          <a:noFill/>
          <a:ln>
            <a:solidFill>
              <a:srgbClr val="00924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CB1AD2FD-C706-89C8-ECF1-EE9F9E9E41CB}"/>
              </a:ext>
            </a:extLst>
          </p:cNvPr>
          <p:cNvSpPr/>
          <p:nvPr/>
        </p:nvSpPr>
        <p:spPr>
          <a:xfrm>
            <a:off x="4770000" y="5544000"/>
            <a:ext cx="685800" cy="685800"/>
          </a:xfrm>
          <a:prstGeom prst="ellipse">
            <a:avLst/>
          </a:prstGeom>
          <a:noFill/>
          <a:ln>
            <a:solidFill>
              <a:srgbClr val="00924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19999" y="2160003"/>
            <a:ext cx="2844165" cy="733425"/>
            <a:chOff x="719999" y="2160003"/>
            <a:chExt cx="2844165" cy="733425"/>
          </a:xfrm>
        </p:grpSpPr>
        <p:sp>
          <p:nvSpPr>
            <p:cNvPr id="3" name="object 3"/>
            <p:cNvSpPr/>
            <p:nvPr/>
          </p:nvSpPr>
          <p:spPr>
            <a:xfrm>
              <a:off x="720001" y="2160003"/>
              <a:ext cx="2844165" cy="733425"/>
            </a:xfrm>
            <a:custGeom>
              <a:avLst/>
              <a:gdLst/>
              <a:ahLst/>
              <a:cxnLst/>
              <a:rect l="l" t="t" r="r" b="b"/>
              <a:pathLst>
                <a:path w="2844165" h="733425">
                  <a:moveTo>
                    <a:pt x="2843999" y="0"/>
                  </a:moveTo>
                  <a:lnTo>
                    <a:pt x="0" y="0"/>
                  </a:lnTo>
                  <a:lnTo>
                    <a:pt x="0" y="733234"/>
                  </a:lnTo>
                  <a:lnTo>
                    <a:pt x="2843999" y="733234"/>
                  </a:lnTo>
                  <a:lnTo>
                    <a:pt x="2843999" y="0"/>
                  </a:lnTo>
                  <a:close/>
                </a:path>
              </a:pathLst>
            </a:custGeom>
            <a:gradFill>
              <a:gsLst>
                <a:gs pos="89000">
                  <a:srgbClr val="ECF6EE"/>
                </a:gs>
                <a:gs pos="0">
                  <a:schemeClr val="bg1"/>
                </a:gs>
              </a:gsLst>
              <a:lin ang="5400000" scaled="0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" name="object 4"/>
            <p:cNvSpPr/>
            <p:nvPr/>
          </p:nvSpPr>
          <p:spPr>
            <a:xfrm>
              <a:off x="719999" y="2888480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3923995" y="2160003"/>
            <a:ext cx="2844165" cy="733425"/>
            <a:chOff x="3923995" y="2160003"/>
            <a:chExt cx="2844165" cy="733425"/>
          </a:xfrm>
        </p:grpSpPr>
        <p:sp>
          <p:nvSpPr>
            <p:cNvPr id="6" name="object 6"/>
            <p:cNvSpPr/>
            <p:nvPr/>
          </p:nvSpPr>
          <p:spPr>
            <a:xfrm>
              <a:off x="3923995" y="2160003"/>
              <a:ext cx="2844165" cy="733425"/>
            </a:xfrm>
            <a:custGeom>
              <a:avLst/>
              <a:gdLst/>
              <a:ahLst/>
              <a:cxnLst/>
              <a:rect l="l" t="t" r="r" b="b"/>
              <a:pathLst>
                <a:path w="2844165" h="733425">
                  <a:moveTo>
                    <a:pt x="2843999" y="0"/>
                  </a:moveTo>
                  <a:lnTo>
                    <a:pt x="0" y="0"/>
                  </a:lnTo>
                  <a:lnTo>
                    <a:pt x="0" y="733234"/>
                  </a:lnTo>
                  <a:lnTo>
                    <a:pt x="2843999" y="733234"/>
                  </a:lnTo>
                  <a:lnTo>
                    <a:pt x="2843999" y="0"/>
                  </a:lnTo>
                  <a:close/>
                </a:path>
              </a:pathLst>
            </a:custGeom>
            <a:gradFill>
              <a:gsLst>
                <a:gs pos="89000">
                  <a:srgbClr val="ECF6EE"/>
                </a:gs>
                <a:gs pos="0">
                  <a:schemeClr val="bg1"/>
                </a:gs>
              </a:gsLst>
              <a:lin ang="5400000" scaled="0"/>
            </a:gra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924000" y="2888480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7128000" y="2160003"/>
            <a:ext cx="2844165" cy="733425"/>
            <a:chOff x="7128000" y="2160003"/>
            <a:chExt cx="2844165" cy="733425"/>
          </a:xfrm>
        </p:grpSpPr>
        <p:sp>
          <p:nvSpPr>
            <p:cNvPr id="9" name="object 9"/>
            <p:cNvSpPr/>
            <p:nvPr/>
          </p:nvSpPr>
          <p:spPr>
            <a:xfrm>
              <a:off x="7128001" y="2160003"/>
              <a:ext cx="2844165" cy="733425"/>
            </a:xfrm>
            <a:custGeom>
              <a:avLst/>
              <a:gdLst/>
              <a:ahLst/>
              <a:cxnLst/>
              <a:rect l="l" t="t" r="r" b="b"/>
              <a:pathLst>
                <a:path w="2844165" h="733425">
                  <a:moveTo>
                    <a:pt x="2843999" y="0"/>
                  </a:moveTo>
                  <a:lnTo>
                    <a:pt x="0" y="0"/>
                  </a:lnTo>
                  <a:lnTo>
                    <a:pt x="0" y="733234"/>
                  </a:lnTo>
                  <a:lnTo>
                    <a:pt x="2843999" y="733234"/>
                  </a:lnTo>
                  <a:lnTo>
                    <a:pt x="2843999" y="0"/>
                  </a:lnTo>
                  <a:close/>
                </a:path>
              </a:pathLst>
            </a:custGeom>
            <a:gradFill>
              <a:gsLst>
                <a:gs pos="89000">
                  <a:srgbClr val="ECF6EE"/>
                </a:gs>
                <a:gs pos="0">
                  <a:schemeClr val="bg1"/>
                </a:gs>
              </a:gsLst>
              <a:lin ang="5400000" scaled="0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" name="object 10"/>
            <p:cNvSpPr/>
            <p:nvPr/>
          </p:nvSpPr>
          <p:spPr>
            <a:xfrm>
              <a:off x="7128000" y="2888480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Module 1 </a:t>
            </a:r>
            <a:r>
              <a:rPr spc="-10" dirty="0"/>
              <a:t>Objectives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</a:t>
            </a:fld>
            <a:endParaRPr spc="-25" dirty="0"/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20" name="object 2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707299" y="3082939"/>
            <a:ext cx="2621915" cy="990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100"/>
              </a:lnSpc>
              <a:spcBef>
                <a:spcPts val="100"/>
              </a:spcBef>
            </a:pPr>
            <a:r>
              <a:rPr sz="1400" b="0" spc="-20" dirty="0">
                <a:latin typeface="Roboto Light"/>
                <a:cs typeface="Roboto Light"/>
              </a:rPr>
              <a:t>Re-</a:t>
            </a:r>
            <a:r>
              <a:rPr sz="1400" b="0" dirty="0">
                <a:latin typeface="Roboto Light"/>
                <a:cs typeface="Roboto Light"/>
              </a:rPr>
              <a:t>cap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core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concepts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and </a:t>
            </a:r>
            <a:r>
              <a:rPr sz="1400" b="0" dirty="0">
                <a:latin typeface="Roboto Light"/>
                <a:cs typeface="Roboto Light"/>
              </a:rPr>
              <a:t>enhance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our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understanding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of</a:t>
            </a:r>
            <a:r>
              <a:rPr sz="1400" b="0" spc="50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components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0" dirty="0">
                <a:latin typeface="Roboto Light"/>
                <a:cs typeface="Roboto Light"/>
              </a:rPr>
              <a:t> protection </a:t>
            </a:r>
            <a:r>
              <a:rPr sz="1400" b="0" dirty="0">
                <a:latin typeface="Roboto Light"/>
                <a:cs typeface="Roboto Light"/>
              </a:rPr>
              <a:t>risk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equation.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11255" y="3082939"/>
            <a:ext cx="2498725" cy="50800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20"/>
              </a:spcBef>
            </a:pPr>
            <a:r>
              <a:rPr sz="1400" b="0" dirty="0">
                <a:latin typeface="Roboto Light"/>
                <a:cs typeface="Roboto Light"/>
              </a:rPr>
              <a:t>Enhance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our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understanding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and</a:t>
            </a:r>
            <a:endParaRPr sz="14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219"/>
              </a:spcBef>
            </a:pPr>
            <a:r>
              <a:rPr sz="1400" b="0" dirty="0">
                <a:latin typeface="Roboto Light"/>
                <a:cs typeface="Roboto Light"/>
              </a:rPr>
              <a:t>familiarity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with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prioritisation.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115212" y="3082939"/>
            <a:ext cx="2852420" cy="749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3100"/>
              </a:lnSpc>
              <a:spcBef>
                <a:spcPts val="100"/>
              </a:spcBef>
            </a:pPr>
            <a:r>
              <a:rPr sz="1400" b="0" spc="-10" dirty="0">
                <a:latin typeface="Roboto Light"/>
                <a:cs typeface="Roboto Light"/>
              </a:rPr>
              <a:t>Conduct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risk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analysis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of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context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use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tools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like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5W+H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describe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risks.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20001" y="2317836"/>
            <a:ext cx="284416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800" b="1" spc="-50" dirty="0">
                <a:solidFill>
                  <a:srgbClr val="009343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1</a:t>
            </a:r>
            <a:endParaRPr sz="2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23995" y="2317836"/>
            <a:ext cx="284416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800" b="1" spc="-50" dirty="0">
                <a:solidFill>
                  <a:srgbClr val="009343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2</a:t>
            </a:r>
            <a:endParaRPr sz="2800" b="1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128002" y="2317836"/>
            <a:ext cx="284416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800" b="1" spc="-50" dirty="0">
                <a:solidFill>
                  <a:srgbClr val="009343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3</a:t>
            </a:r>
            <a:endParaRPr sz="2800" b="1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0001" y="791997"/>
            <a:ext cx="8772525" cy="540385"/>
          </a:xfrm>
          <a:custGeom>
            <a:avLst/>
            <a:gdLst/>
            <a:ahLst/>
            <a:cxnLst/>
            <a:rect l="l" t="t" r="r" b="b"/>
            <a:pathLst>
              <a:path w="8772525" h="540385">
                <a:moveTo>
                  <a:pt x="8772347" y="0"/>
                </a:moveTo>
                <a:lnTo>
                  <a:pt x="0" y="0"/>
                </a:lnTo>
                <a:lnTo>
                  <a:pt x="0" y="540003"/>
                </a:lnTo>
                <a:lnTo>
                  <a:pt x="8772347" y="540003"/>
                </a:lnTo>
                <a:lnTo>
                  <a:pt x="8772347" y="0"/>
                </a:lnTo>
                <a:close/>
              </a:path>
            </a:pathLst>
          </a:custGeom>
          <a:solidFill>
            <a:srgbClr val="D5EA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07299" y="1892312"/>
            <a:ext cx="5979160" cy="2312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sz="1300" b="0" dirty="0">
                <a:latin typeface="Roboto Light"/>
                <a:cs typeface="Roboto Light"/>
              </a:rPr>
              <a:t>At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Aluna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IDP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Camp,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families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(mainly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composed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women,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children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youth) </a:t>
            </a:r>
            <a:r>
              <a:rPr sz="1300" b="0" dirty="0">
                <a:latin typeface="Roboto Light"/>
                <a:cs typeface="Roboto Light"/>
              </a:rPr>
              <a:t>fleeing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conflict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their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home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area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arrive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daily,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exhausted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desperate.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The </a:t>
            </a:r>
            <a:r>
              <a:rPr sz="1300" b="0" dirty="0">
                <a:latin typeface="Roboto Light"/>
                <a:cs typeface="Roboto Light"/>
              </a:rPr>
              <a:t>unfenced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camp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overcrowded,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while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situation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better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than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journey </a:t>
            </a:r>
            <a:r>
              <a:rPr sz="1300" b="0" dirty="0">
                <a:latin typeface="Roboto Light"/>
                <a:cs typeface="Roboto Light"/>
              </a:rPr>
              <a:t>they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endured,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challenges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continue.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Some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IDPs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faced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violence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at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illegal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checkpoints </a:t>
            </a:r>
            <a:r>
              <a:rPr sz="1300" b="0" dirty="0">
                <a:latin typeface="Roboto Light"/>
                <a:cs typeface="Roboto Light"/>
              </a:rPr>
              <a:t>along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way.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Especially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those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who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could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not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pay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people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from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southern </a:t>
            </a:r>
            <a:r>
              <a:rPr sz="1300" b="0" dirty="0">
                <a:latin typeface="Roboto Light"/>
                <a:cs typeface="Roboto Light"/>
              </a:rPr>
              <a:t>regions.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Young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men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especially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risk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being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killed.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Now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camp,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20" dirty="0">
                <a:latin typeface="Roboto Light"/>
                <a:cs typeface="Roboto Light"/>
              </a:rPr>
              <a:t>they </a:t>
            </a:r>
            <a:r>
              <a:rPr sz="1300" b="0" dirty="0">
                <a:latin typeface="Roboto Light"/>
                <a:cs typeface="Roboto Light"/>
              </a:rPr>
              <a:t>struggle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meet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their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basic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needs.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Water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scarce.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Long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lines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form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water </a:t>
            </a:r>
            <a:r>
              <a:rPr sz="1300" b="0" dirty="0">
                <a:latin typeface="Roboto Light"/>
                <a:cs typeface="Roboto Light"/>
              </a:rPr>
              <a:t>points,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which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shared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with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local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host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community.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People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can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wait</a:t>
            </a:r>
            <a:r>
              <a:rPr sz="1300" b="0" spc="-25" dirty="0">
                <a:latin typeface="Roboto Light"/>
                <a:cs typeface="Roboto Light"/>
              </a:rPr>
              <a:t> for</a:t>
            </a:r>
            <a:endParaRPr sz="1300" dirty="0">
              <a:latin typeface="Roboto Light"/>
              <a:cs typeface="Roboto Light"/>
            </a:endParaRPr>
          </a:p>
          <a:p>
            <a:pPr marL="12700" marR="176530">
              <a:lnSpc>
                <a:spcPct val="115399"/>
              </a:lnSpc>
            </a:pPr>
            <a:r>
              <a:rPr sz="1300" b="0" dirty="0">
                <a:latin typeface="Roboto Light"/>
                <a:cs typeface="Roboto Light"/>
              </a:rPr>
              <a:t>hours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just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fill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few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containers.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Recently,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robberies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have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become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frequent.</a:t>
            </a:r>
            <a:r>
              <a:rPr sz="1300" b="0" spc="-5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The </a:t>
            </a:r>
            <a:r>
              <a:rPr sz="1300" b="0" dirty="0">
                <a:latin typeface="Roboto Light"/>
                <a:cs typeface="Roboto Light"/>
              </a:rPr>
              <a:t>community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thinks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that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gang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youth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some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local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men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behind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them.</a:t>
            </a:r>
            <a:endParaRPr sz="1300" dirty="0">
              <a:latin typeface="Roboto Light"/>
              <a:cs typeface="Roboto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299" y="4407444"/>
            <a:ext cx="6041390" cy="2083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55904">
              <a:lnSpc>
                <a:spcPct val="115399"/>
              </a:lnSpc>
              <a:spcBef>
                <a:spcPts val="100"/>
              </a:spcBef>
            </a:pPr>
            <a:r>
              <a:rPr sz="1300" b="0" dirty="0">
                <a:latin typeface="Roboto Light"/>
                <a:cs typeface="Roboto Light"/>
              </a:rPr>
              <a:t>Food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distributions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help,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but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aid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simply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not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enough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meet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families’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needs. </a:t>
            </a:r>
            <a:r>
              <a:rPr sz="1300" b="0" dirty="0">
                <a:latin typeface="Roboto Light"/>
                <a:cs typeface="Roboto Light"/>
              </a:rPr>
              <a:t>Livelihood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opportunities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almost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non-existent.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Many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young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people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in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camp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have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no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way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earn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money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continue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their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education,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leaving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20" dirty="0">
                <a:latin typeface="Roboto Light"/>
                <a:cs typeface="Roboto Light"/>
              </a:rPr>
              <a:t>them</a:t>
            </a:r>
            <a:endParaRPr sz="1300">
              <a:latin typeface="Roboto Light"/>
              <a:cs typeface="Roboto Light"/>
            </a:endParaRPr>
          </a:p>
          <a:p>
            <a:pPr marL="12700" marR="5080">
              <a:lnSpc>
                <a:spcPct val="115399"/>
              </a:lnSpc>
            </a:pPr>
            <a:r>
              <a:rPr sz="1300" b="0" spc="-10" dirty="0">
                <a:latin typeface="Roboto Light"/>
                <a:cs typeface="Roboto Light"/>
              </a:rPr>
              <a:t>restless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uncertain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about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their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future.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Some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have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taken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up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small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jobs,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like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selling </a:t>
            </a:r>
            <a:r>
              <a:rPr sz="1300" b="0" dirty="0">
                <a:latin typeface="Roboto Light"/>
                <a:cs typeface="Roboto Light"/>
              </a:rPr>
              <a:t>firewood,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but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women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sometimes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get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into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trouble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with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locals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for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taking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wood.</a:t>
            </a:r>
            <a:endParaRPr sz="1300">
              <a:latin typeface="Roboto Light"/>
              <a:cs typeface="Roboto Light"/>
            </a:endParaRPr>
          </a:p>
          <a:p>
            <a:pPr marL="12700" marR="68580">
              <a:lnSpc>
                <a:spcPct val="115399"/>
              </a:lnSpc>
            </a:pPr>
            <a:r>
              <a:rPr sz="1300" b="0" dirty="0">
                <a:latin typeface="Roboto Light"/>
                <a:cs typeface="Roboto Light"/>
              </a:rPr>
              <a:t>Children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help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locals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for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little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money.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Even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during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day,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some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IDPs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fear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leaving </a:t>
            </a:r>
            <a:r>
              <a:rPr sz="1300" b="0" dirty="0">
                <a:latin typeface="Roboto Light"/>
                <a:cs typeface="Roboto Light"/>
              </a:rPr>
              <a:t>their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shelters,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not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just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because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thefts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but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because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they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do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not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feel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welcome. </a:t>
            </a:r>
            <a:r>
              <a:rPr sz="1300" b="0" dirty="0">
                <a:latin typeface="Roboto Light"/>
                <a:cs typeface="Roboto Light"/>
              </a:rPr>
              <a:t>Some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women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also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look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unwell,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unable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take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their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children.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Despite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all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this, </a:t>
            </a:r>
            <a:r>
              <a:rPr sz="1300" b="0" dirty="0">
                <a:latin typeface="Roboto Light"/>
                <a:cs typeface="Roboto Light"/>
              </a:rPr>
              <a:t>some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try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make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do—forming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small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groups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look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out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for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one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another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15300" y="2231505"/>
            <a:ext cx="2816225" cy="523240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20"/>
              </a:spcBef>
            </a:pP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1.What</a:t>
            </a:r>
            <a:r>
              <a:rPr sz="1600" b="0" spc="-35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are</a:t>
            </a:r>
            <a:r>
              <a:rPr sz="1600" b="0" spc="-30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the</a:t>
            </a:r>
            <a:r>
              <a:rPr sz="1600" b="0" spc="-30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7535"/>
                </a:solidFill>
                <a:latin typeface="Roboto Medium"/>
                <a:cs typeface="Roboto Medium"/>
              </a:rPr>
              <a:t>protection</a:t>
            </a:r>
            <a:r>
              <a:rPr sz="1600" b="0" spc="-30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7535"/>
                </a:solidFill>
                <a:latin typeface="Roboto Medium"/>
                <a:cs typeface="Roboto Medium"/>
              </a:rPr>
              <a:t>risks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in</a:t>
            </a:r>
            <a:r>
              <a:rPr sz="1600" b="0" spc="-15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the</a:t>
            </a:r>
            <a:r>
              <a:rPr sz="1600" b="0" spc="-15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7535"/>
                </a:solidFill>
                <a:latin typeface="Roboto Medium"/>
                <a:cs typeface="Roboto Medium"/>
              </a:rPr>
              <a:t>case</a:t>
            </a:r>
            <a:r>
              <a:rPr sz="1600" b="0" spc="-15" dirty="0">
                <a:solidFill>
                  <a:srgbClr val="007535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7535"/>
                </a:solidFill>
                <a:latin typeface="Roboto Medium"/>
                <a:cs typeface="Roboto Medium"/>
              </a:rPr>
              <a:t>study?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128000" y="1975768"/>
            <a:ext cx="2844165" cy="0"/>
          </a:xfrm>
          <a:custGeom>
            <a:avLst/>
            <a:gdLst/>
            <a:ahLst/>
            <a:cxnLst/>
            <a:rect l="l" t="t" r="r" b="b"/>
            <a:pathLst>
              <a:path w="2844165">
                <a:moveTo>
                  <a:pt x="0" y="0"/>
                </a:moveTo>
                <a:lnTo>
                  <a:pt x="2843999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844299" y="3168561"/>
            <a:ext cx="812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Roboto"/>
                <a:cs typeface="Roboto"/>
              </a:rPr>
              <a:t>Group</a:t>
            </a:r>
            <a:r>
              <a:rPr sz="1200" b="1" spc="-25" dirty="0">
                <a:latin typeface="Roboto"/>
                <a:cs typeface="Roboto"/>
              </a:rPr>
              <a:t> </a:t>
            </a:r>
            <a:r>
              <a:rPr sz="1200" b="1" spc="-20" dirty="0">
                <a:latin typeface="Roboto"/>
                <a:cs typeface="Roboto"/>
              </a:rPr>
              <a:t>work</a:t>
            </a:r>
            <a:endParaRPr sz="1200">
              <a:latin typeface="Roboto"/>
              <a:cs typeface="Robot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99341" y="3686873"/>
            <a:ext cx="18484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Roboto"/>
                <a:cs typeface="Roboto"/>
              </a:rPr>
              <a:t>10</a:t>
            </a:r>
            <a:r>
              <a:rPr sz="1200" b="1" spc="-15" dirty="0">
                <a:latin typeface="Roboto"/>
                <a:cs typeface="Roboto"/>
              </a:rPr>
              <a:t> </a:t>
            </a:r>
            <a:r>
              <a:rPr sz="1200" b="1" dirty="0">
                <a:latin typeface="Roboto"/>
                <a:cs typeface="Roboto"/>
              </a:rPr>
              <a:t>minutes</a:t>
            </a:r>
            <a:r>
              <a:rPr sz="1200" b="1" spc="-15" dirty="0">
                <a:latin typeface="Roboto"/>
                <a:cs typeface="Roboto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to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identify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all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spc="-25" dirty="0">
                <a:latin typeface="Roboto Light"/>
                <a:cs typeface="Roboto Light"/>
              </a:rPr>
              <a:t>of </a:t>
            </a: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protection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risks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(based </a:t>
            </a:r>
            <a:r>
              <a:rPr sz="1200" b="0" dirty="0">
                <a:latin typeface="Roboto Light"/>
                <a:cs typeface="Roboto Light"/>
              </a:rPr>
              <a:t>on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this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narrative)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xfrm>
            <a:off x="707299" y="684055"/>
            <a:ext cx="7525384" cy="525352"/>
          </a:xfrm>
          <a:prstGeom prst="rect">
            <a:avLst/>
          </a:prstGeom>
        </p:spPr>
        <p:txBody>
          <a:bodyPr vert="horz" wrap="square" lIns="0" tIns="215471" rIns="0" bIns="0" rtlCol="0">
            <a:spAutoFit/>
          </a:bodyPr>
          <a:lstStyle/>
          <a:p>
            <a:pPr marL="192405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Case</a:t>
            </a:r>
            <a:r>
              <a:rPr sz="2000" b="1" spc="9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2000" b="1" spc="5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Study</a:t>
            </a:r>
            <a:endParaRPr sz="20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20</a:t>
            </a:fld>
            <a:endParaRPr spc="-25" dirty="0"/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23" name="object 2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24" name="Grupo 23">
            <a:extLst>
              <a:ext uri="{FF2B5EF4-FFF2-40B4-BE49-F238E27FC236}">
                <a16:creationId xmlns:a16="http://schemas.microsoft.com/office/drawing/2014/main" id="{3B7D07CE-D527-464A-EE4A-A28ED1D72BD7}"/>
              </a:ext>
            </a:extLst>
          </p:cNvPr>
          <p:cNvGrpSpPr/>
          <p:nvPr/>
        </p:nvGrpSpPr>
        <p:grpSpPr>
          <a:xfrm>
            <a:off x="9012697" y="595848"/>
            <a:ext cx="959485" cy="959485"/>
            <a:chOff x="4866346" y="4786142"/>
            <a:chExt cx="959485" cy="959485"/>
          </a:xfrm>
        </p:grpSpPr>
        <p:sp>
          <p:nvSpPr>
            <p:cNvPr id="25" name="object 4">
              <a:extLst>
                <a:ext uri="{FF2B5EF4-FFF2-40B4-BE49-F238E27FC236}">
                  <a16:creationId xmlns:a16="http://schemas.microsoft.com/office/drawing/2014/main" id="{25C179B7-3D17-0EEA-EBED-A18D44A19E6A}"/>
                </a:ext>
              </a:extLst>
            </p:cNvPr>
            <p:cNvSpPr/>
            <p:nvPr/>
          </p:nvSpPr>
          <p:spPr>
            <a:xfrm>
              <a:off x="4866346" y="4786142"/>
              <a:ext cx="959485" cy="959485"/>
            </a:xfrm>
            <a:custGeom>
              <a:avLst/>
              <a:gdLst/>
              <a:ahLst/>
              <a:cxnLst/>
              <a:rect l="l" t="t" r="r" b="b"/>
              <a:pathLst>
                <a:path w="959485" h="959485">
                  <a:moveTo>
                    <a:pt x="479653" y="0"/>
                  </a:moveTo>
                  <a:lnTo>
                    <a:pt x="430611" y="2476"/>
                  </a:lnTo>
                  <a:lnTo>
                    <a:pt x="382985" y="9745"/>
                  </a:lnTo>
                  <a:lnTo>
                    <a:pt x="337017" y="21565"/>
                  </a:lnTo>
                  <a:lnTo>
                    <a:pt x="292949" y="37694"/>
                  </a:lnTo>
                  <a:lnTo>
                    <a:pt x="251020" y="57893"/>
                  </a:lnTo>
                  <a:lnTo>
                    <a:pt x="211472" y="81919"/>
                  </a:lnTo>
                  <a:lnTo>
                    <a:pt x="174547" y="109532"/>
                  </a:lnTo>
                  <a:lnTo>
                    <a:pt x="140485" y="140490"/>
                  </a:lnTo>
                  <a:lnTo>
                    <a:pt x="109528" y="174553"/>
                  </a:lnTo>
                  <a:lnTo>
                    <a:pt x="81916" y="211478"/>
                  </a:lnTo>
                  <a:lnTo>
                    <a:pt x="57890" y="251026"/>
                  </a:lnTo>
                  <a:lnTo>
                    <a:pt x="37693" y="292954"/>
                  </a:lnTo>
                  <a:lnTo>
                    <a:pt x="21563" y="337022"/>
                  </a:lnTo>
                  <a:lnTo>
                    <a:pt x="9744" y="382989"/>
                  </a:lnTo>
                  <a:lnTo>
                    <a:pt x="2476" y="430613"/>
                  </a:lnTo>
                  <a:lnTo>
                    <a:pt x="0" y="479653"/>
                  </a:lnTo>
                  <a:lnTo>
                    <a:pt x="2476" y="528696"/>
                  </a:lnTo>
                  <a:lnTo>
                    <a:pt x="9744" y="576321"/>
                  </a:lnTo>
                  <a:lnTo>
                    <a:pt x="21563" y="622289"/>
                  </a:lnTo>
                  <a:lnTo>
                    <a:pt x="37693" y="666358"/>
                  </a:lnTo>
                  <a:lnTo>
                    <a:pt x="57890" y="708286"/>
                  </a:lnTo>
                  <a:lnTo>
                    <a:pt x="81916" y="747834"/>
                  </a:lnTo>
                  <a:lnTo>
                    <a:pt x="109528" y="784759"/>
                  </a:lnTo>
                  <a:lnTo>
                    <a:pt x="140485" y="818821"/>
                  </a:lnTo>
                  <a:lnTo>
                    <a:pt x="174547" y="849778"/>
                  </a:lnTo>
                  <a:lnTo>
                    <a:pt x="211472" y="877390"/>
                  </a:lnTo>
                  <a:lnTo>
                    <a:pt x="251020" y="901416"/>
                  </a:lnTo>
                  <a:lnTo>
                    <a:pt x="292949" y="921614"/>
                  </a:lnTo>
                  <a:lnTo>
                    <a:pt x="337017" y="937743"/>
                  </a:lnTo>
                  <a:lnTo>
                    <a:pt x="382985" y="949562"/>
                  </a:lnTo>
                  <a:lnTo>
                    <a:pt x="430611" y="956830"/>
                  </a:lnTo>
                  <a:lnTo>
                    <a:pt x="479653" y="959307"/>
                  </a:lnTo>
                  <a:lnTo>
                    <a:pt x="528696" y="956830"/>
                  </a:lnTo>
                  <a:lnTo>
                    <a:pt x="576321" y="949562"/>
                  </a:lnTo>
                  <a:lnTo>
                    <a:pt x="622289" y="937743"/>
                  </a:lnTo>
                  <a:lnTo>
                    <a:pt x="666358" y="921614"/>
                  </a:lnTo>
                  <a:lnTo>
                    <a:pt x="708286" y="901416"/>
                  </a:lnTo>
                  <a:lnTo>
                    <a:pt x="747834" y="877390"/>
                  </a:lnTo>
                  <a:lnTo>
                    <a:pt x="784759" y="849778"/>
                  </a:lnTo>
                  <a:lnTo>
                    <a:pt x="818821" y="818821"/>
                  </a:lnTo>
                  <a:lnTo>
                    <a:pt x="849778" y="784759"/>
                  </a:lnTo>
                  <a:lnTo>
                    <a:pt x="877390" y="747834"/>
                  </a:lnTo>
                  <a:lnTo>
                    <a:pt x="901416" y="708286"/>
                  </a:lnTo>
                  <a:lnTo>
                    <a:pt x="921614" y="666358"/>
                  </a:lnTo>
                  <a:lnTo>
                    <a:pt x="937743" y="622289"/>
                  </a:lnTo>
                  <a:lnTo>
                    <a:pt x="949562" y="576321"/>
                  </a:lnTo>
                  <a:lnTo>
                    <a:pt x="956830" y="528696"/>
                  </a:lnTo>
                  <a:lnTo>
                    <a:pt x="959307" y="479653"/>
                  </a:lnTo>
                  <a:lnTo>
                    <a:pt x="956830" y="430613"/>
                  </a:lnTo>
                  <a:lnTo>
                    <a:pt x="949562" y="382989"/>
                  </a:lnTo>
                  <a:lnTo>
                    <a:pt x="937743" y="337022"/>
                  </a:lnTo>
                  <a:lnTo>
                    <a:pt x="921614" y="292954"/>
                  </a:lnTo>
                  <a:lnTo>
                    <a:pt x="901416" y="251026"/>
                  </a:lnTo>
                  <a:lnTo>
                    <a:pt x="877390" y="211478"/>
                  </a:lnTo>
                  <a:lnTo>
                    <a:pt x="849778" y="174553"/>
                  </a:lnTo>
                  <a:lnTo>
                    <a:pt x="818821" y="140490"/>
                  </a:lnTo>
                  <a:lnTo>
                    <a:pt x="784759" y="109532"/>
                  </a:lnTo>
                  <a:lnTo>
                    <a:pt x="747834" y="81919"/>
                  </a:lnTo>
                  <a:lnTo>
                    <a:pt x="708286" y="57893"/>
                  </a:lnTo>
                  <a:lnTo>
                    <a:pt x="666358" y="37694"/>
                  </a:lnTo>
                  <a:lnTo>
                    <a:pt x="622289" y="21565"/>
                  </a:lnTo>
                  <a:lnTo>
                    <a:pt x="576321" y="9745"/>
                  </a:lnTo>
                  <a:lnTo>
                    <a:pt x="528696" y="2476"/>
                  </a:lnTo>
                  <a:lnTo>
                    <a:pt x="479653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5">
              <a:extLst>
                <a:ext uri="{FF2B5EF4-FFF2-40B4-BE49-F238E27FC236}">
                  <a16:creationId xmlns:a16="http://schemas.microsoft.com/office/drawing/2014/main" id="{AAEAEAF0-FA0B-ED68-FD22-FFE24456C113}"/>
                </a:ext>
              </a:extLst>
            </p:cNvPr>
            <p:cNvSpPr/>
            <p:nvPr/>
          </p:nvSpPr>
          <p:spPr>
            <a:xfrm>
              <a:off x="4992350" y="4912154"/>
              <a:ext cx="707390" cy="707390"/>
            </a:xfrm>
            <a:custGeom>
              <a:avLst/>
              <a:gdLst/>
              <a:ahLst/>
              <a:cxnLst/>
              <a:rect l="l" t="t" r="r" b="b"/>
              <a:pathLst>
                <a:path w="707389" h="707389">
                  <a:moveTo>
                    <a:pt x="353644" y="0"/>
                  </a:moveTo>
                  <a:lnTo>
                    <a:pt x="305656" y="3228"/>
                  </a:lnTo>
                  <a:lnTo>
                    <a:pt x="259631" y="12632"/>
                  </a:lnTo>
                  <a:lnTo>
                    <a:pt x="215989" y="27790"/>
                  </a:lnTo>
                  <a:lnTo>
                    <a:pt x="175152" y="48282"/>
                  </a:lnTo>
                  <a:lnTo>
                    <a:pt x="137542" y="73685"/>
                  </a:lnTo>
                  <a:lnTo>
                    <a:pt x="103579" y="103579"/>
                  </a:lnTo>
                  <a:lnTo>
                    <a:pt x="73685" y="137542"/>
                  </a:lnTo>
                  <a:lnTo>
                    <a:pt x="48282" y="175152"/>
                  </a:lnTo>
                  <a:lnTo>
                    <a:pt x="27790" y="215989"/>
                  </a:lnTo>
                  <a:lnTo>
                    <a:pt x="12632" y="259631"/>
                  </a:lnTo>
                  <a:lnTo>
                    <a:pt x="3228" y="305656"/>
                  </a:lnTo>
                  <a:lnTo>
                    <a:pt x="0" y="353644"/>
                  </a:lnTo>
                  <a:lnTo>
                    <a:pt x="3228" y="401631"/>
                  </a:lnTo>
                  <a:lnTo>
                    <a:pt x="12632" y="447657"/>
                  </a:lnTo>
                  <a:lnTo>
                    <a:pt x="27790" y="491298"/>
                  </a:lnTo>
                  <a:lnTo>
                    <a:pt x="48282" y="532135"/>
                  </a:lnTo>
                  <a:lnTo>
                    <a:pt x="73685" y="569746"/>
                  </a:lnTo>
                  <a:lnTo>
                    <a:pt x="103579" y="603708"/>
                  </a:lnTo>
                  <a:lnTo>
                    <a:pt x="137542" y="633602"/>
                  </a:lnTo>
                  <a:lnTo>
                    <a:pt x="175152" y="659005"/>
                  </a:lnTo>
                  <a:lnTo>
                    <a:pt x="215989" y="679497"/>
                  </a:lnTo>
                  <a:lnTo>
                    <a:pt x="259631" y="694655"/>
                  </a:lnTo>
                  <a:lnTo>
                    <a:pt x="305656" y="704060"/>
                  </a:lnTo>
                  <a:lnTo>
                    <a:pt x="353644" y="707288"/>
                  </a:lnTo>
                  <a:lnTo>
                    <a:pt x="401634" y="704060"/>
                  </a:lnTo>
                  <a:lnTo>
                    <a:pt x="447662" y="694655"/>
                  </a:lnTo>
                  <a:lnTo>
                    <a:pt x="491306" y="679497"/>
                  </a:lnTo>
                  <a:lnTo>
                    <a:pt x="532144" y="659005"/>
                  </a:lnTo>
                  <a:lnTo>
                    <a:pt x="569756" y="633602"/>
                  </a:lnTo>
                  <a:lnTo>
                    <a:pt x="603719" y="603708"/>
                  </a:lnTo>
                  <a:lnTo>
                    <a:pt x="633614" y="569746"/>
                  </a:lnTo>
                  <a:lnTo>
                    <a:pt x="659018" y="532135"/>
                  </a:lnTo>
                  <a:lnTo>
                    <a:pt x="679509" y="491298"/>
                  </a:lnTo>
                  <a:lnTo>
                    <a:pt x="694668" y="447657"/>
                  </a:lnTo>
                  <a:lnTo>
                    <a:pt x="704072" y="401631"/>
                  </a:lnTo>
                  <a:lnTo>
                    <a:pt x="707301" y="353644"/>
                  </a:lnTo>
                  <a:lnTo>
                    <a:pt x="704072" y="305656"/>
                  </a:lnTo>
                  <a:lnTo>
                    <a:pt x="694668" y="259631"/>
                  </a:lnTo>
                  <a:lnTo>
                    <a:pt x="679509" y="215989"/>
                  </a:lnTo>
                  <a:lnTo>
                    <a:pt x="659018" y="175152"/>
                  </a:lnTo>
                  <a:lnTo>
                    <a:pt x="633614" y="137542"/>
                  </a:lnTo>
                  <a:lnTo>
                    <a:pt x="603719" y="103579"/>
                  </a:lnTo>
                  <a:lnTo>
                    <a:pt x="569756" y="73685"/>
                  </a:lnTo>
                  <a:lnTo>
                    <a:pt x="532144" y="48282"/>
                  </a:lnTo>
                  <a:lnTo>
                    <a:pt x="491306" y="27790"/>
                  </a:lnTo>
                  <a:lnTo>
                    <a:pt x="447662" y="12632"/>
                  </a:lnTo>
                  <a:lnTo>
                    <a:pt x="401634" y="3228"/>
                  </a:lnTo>
                  <a:lnTo>
                    <a:pt x="353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6">
              <a:extLst>
                <a:ext uri="{FF2B5EF4-FFF2-40B4-BE49-F238E27FC236}">
                  <a16:creationId xmlns:a16="http://schemas.microsoft.com/office/drawing/2014/main" id="{EFC381A0-4358-E098-A835-8F5CEDE9C590}"/>
                </a:ext>
              </a:extLst>
            </p:cNvPr>
            <p:cNvSpPr/>
            <p:nvPr/>
          </p:nvSpPr>
          <p:spPr>
            <a:xfrm>
              <a:off x="4992350" y="4912154"/>
              <a:ext cx="707390" cy="707390"/>
            </a:xfrm>
            <a:custGeom>
              <a:avLst/>
              <a:gdLst/>
              <a:ahLst/>
              <a:cxnLst/>
              <a:rect l="l" t="t" r="r" b="b"/>
              <a:pathLst>
                <a:path w="707389" h="707389">
                  <a:moveTo>
                    <a:pt x="0" y="353644"/>
                  </a:moveTo>
                  <a:lnTo>
                    <a:pt x="3228" y="305656"/>
                  </a:lnTo>
                  <a:lnTo>
                    <a:pt x="12632" y="259631"/>
                  </a:lnTo>
                  <a:lnTo>
                    <a:pt x="27790" y="215989"/>
                  </a:lnTo>
                  <a:lnTo>
                    <a:pt x="48282" y="175152"/>
                  </a:lnTo>
                  <a:lnTo>
                    <a:pt x="73685" y="137542"/>
                  </a:lnTo>
                  <a:lnTo>
                    <a:pt x="103579" y="103579"/>
                  </a:lnTo>
                  <a:lnTo>
                    <a:pt x="137542" y="73685"/>
                  </a:lnTo>
                  <a:lnTo>
                    <a:pt x="175152" y="48282"/>
                  </a:lnTo>
                  <a:lnTo>
                    <a:pt x="215989" y="27790"/>
                  </a:lnTo>
                  <a:lnTo>
                    <a:pt x="259631" y="12632"/>
                  </a:lnTo>
                  <a:lnTo>
                    <a:pt x="305656" y="3228"/>
                  </a:lnTo>
                  <a:lnTo>
                    <a:pt x="353644" y="0"/>
                  </a:lnTo>
                  <a:lnTo>
                    <a:pt x="401634" y="3228"/>
                  </a:lnTo>
                  <a:lnTo>
                    <a:pt x="447662" y="12632"/>
                  </a:lnTo>
                  <a:lnTo>
                    <a:pt x="491306" y="27790"/>
                  </a:lnTo>
                  <a:lnTo>
                    <a:pt x="532144" y="48282"/>
                  </a:lnTo>
                  <a:lnTo>
                    <a:pt x="569756" y="73685"/>
                  </a:lnTo>
                  <a:lnTo>
                    <a:pt x="603719" y="103579"/>
                  </a:lnTo>
                  <a:lnTo>
                    <a:pt x="633614" y="137542"/>
                  </a:lnTo>
                  <a:lnTo>
                    <a:pt x="659018" y="175152"/>
                  </a:lnTo>
                  <a:lnTo>
                    <a:pt x="679509" y="215989"/>
                  </a:lnTo>
                  <a:lnTo>
                    <a:pt x="694668" y="259631"/>
                  </a:lnTo>
                  <a:lnTo>
                    <a:pt x="704072" y="305656"/>
                  </a:lnTo>
                  <a:lnTo>
                    <a:pt x="707301" y="353644"/>
                  </a:lnTo>
                  <a:lnTo>
                    <a:pt x="704072" y="401631"/>
                  </a:lnTo>
                  <a:lnTo>
                    <a:pt x="694668" y="447657"/>
                  </a:lnTo>
                  <a:lnTo>
                    <a:pt x="679509" y="491298"/>
                  </a:lnTo>
                  <a:lnTo>
                    <a:pt x="659018" y="532135"/>
                  </a:lnTo>
                  <a:lnTo>
                    <a:pt x="633614" y="569746"/>
                  </a:lnTo>
                  <a:lnTo>
                    <a:pt x="603719" y="603708"/>
                  </a:lnTo>
                  <a:lnTo>
                    <a:pt x="569756" y="633602"/>
                  </a:lnTo>
                  <a:lnTo>
                    <a:pt x="532144" y="659005"/>
                  </a:lnTo>
                  <a:lnTo>
                    <a:pt x="491306" y="679497"/>
                  </a:lnTo>
                  <a:lnTo>
                    <a:pt x="447662" y="694655"/>
                  </a:lnTo>
                  <a:lnTo>
                    <a:pt x="401634" y="704060"/>
                  </a:lnTo>
                  <a:lnTo>
                    <a:pt x="353644" y="707288"/>
                  </a:lnTo>
                  <a:lnTo>
                    <a:pt x="305656" y="704060"/>
                  </a:lnTo>
                  <a:lnTo>
                    <a:pt x="259631" y="694655"/>
                  </a:lnTo>
                  <a:lnTo>
                    <a:pt x="215989" y="679497"/>
                  </a:lnTo>
                  <a:lnTo>
                    <a:pt x="175152" y="659005"/>
                  </a:lnTo>
                  <a:lnTo>
                    <a:pt x="137542" y="633602"/>
                  </a:lnTo>
                  <a:lnTo>
                    <a:pt x="103579" y="603708"/>
                  </a:lnTo>
                  <a:lnTo>
                    <a:pt x="73685" y="569746"/>
                  </a:lnTo>
                  <a:lnTo>
                    <a:pt x="48282" y="532135"/>
                  </a:lnTo>
                  <a:lnTo>
                    <a:pt x="27790" y="491298"/>
                  </a:lnTo>
                  <a:lnTo>
                    <a:pt x="12632" y="447657"/>
                  </a:lnTo>
                  <a:lnTo>
                    <a:pt x="3228" y="401631"/>
                  </a:lnTo>
                  <a:lnTo>
                    <a:pt x="0" y="353644"/>
                  </a:lnTo>
                  <a:close/>
                </a:path>
              </a:pathLst>
            </a:custGeom>
            <a:ln w="12699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08775842-7DA7-3C93-C7D9-3DC5BCDF1CF0}"/>
                </a:ext>
              </a:extLst>
            </p:cNvPr>
            <p:cNvGrpSpPr/>
            <p:nvPr/>
          </p:nvGrpSpPr>
          <p:grpSpPr>
            <a:xfrm>
              <a:off x="5087676" y="5123620"/>
              <a:ext cx="516737" cy="301292"/>
              <a:chOff x="5116916" y="4943221"/>
              <a:chExt cx="516737" cy="301292"/>
            </a:xfrm>
          </p:grpSpPr>
          <p:sp>
            <p:nvSpPr>
              <p:cNvPr id="29" name="Forma libre: forma 28">
                <a:extLst>
                  <a:ext uri="{FF2B5EF4-FFF2-40B4-BE49-F238E27FC236}">
                    <a16:creationId xmlns:a16="http://schemas.microsoft.com/office/drawing/2014/main" id="{17C64A28-A724-4F6C-86F2-9D88B081D7AC}"/>
                  </a:ext>
                </a:extLst>
              </p:cNvPr>
              <p:cNvSpPr/>
              <p:nvPr/>
            </p:nvSpPr>
            <p:spPr>
              <a:xfrm>
                <a:off x="5116916" y="4943221"/>
                <a:ext cx="516737" cy="301292"/>
              </a:xfrm>
              <a:custGeom>
                <a:avLst/>
                <a:gdLst>
                  <a:gd name="csX0" fmla="*/ 232134 w 516737"/>
                  <a:gd name="csY0" fmla="*/ 10675 h 301292"/>
                  <a:gd name="csX1" fmla="*/ 10675 w 516737"/>
                  <a:gd name="csY1" fmla="*/ 10675 h 301292"/>
                  <a:gd name="csX2" fmla="*/ 10675 w 516737"/>
                  <a:gd name="csY2" fmla="*/ 82239 h 301292"/>
                  <a:gd name="csX3" fmla="*/ 13832 w 516737"/>
                  <a:gd name="csY3" fmla="*/ 81036 h 301292"/>
                  <a:gd name="csX4" fmla="*/ 26611 w 516737"/>
                  <a:gd name="csY4" fmla="*/ 79082 h 301292"/>
                  <a:gd name="csX5" fmla="*/ 56530 w 516737"/>
                  <a:gd name="csY5" fmla="*/ 91410 h 301292"/>
                  <a:gd name="csX6" fmla="*/ 69009 w 516737"/>
                  <a:gd name="csY6" fmla="*/ 121329 h 301292"/>
                  <a:gd name="csX7" fmla="*/ 56530 w 516737"/>
                  <a:gd name="csY7" fmla="*/ 151248 h 301292"/>
                  <a:gd name="csX8" fmla="*/ 26611 w 516737"/>
                  <a:gd name="csY8" fmla="*/ 163576 h 301292"/>
                  <a:gd name="csX9" fmla="*/ 13832 w 516737"/>
                  <a:gd name="csY9" fmla="*/ 161621 h 301292"/>
                  <a:gd name="csX10" fmla="*/ 10675 w 516737"/>
                  <a:gd name="csY10" fmla="*/ 160419 h 301292"/>
                  <a:gd name="csX11" fmla="*/ 10675 w 516737"/>
                  <a:gd name="csY11" fmla="*/ 232133 h 301292"/>
                  <a:gd name="csX12" fmla="*/ 91560 w 516737"/>
                  <a:gd name="csY12" fmla="*/ 232133 h 301292"/>
                  <a:gd name="csX13" fmla="*/ 94718 w 516737"/>
                  <a:gd name="csY13" fmla="*/ 233186 h 301292"/>
                  <a:gd name="csX14" fmla="*/ 95920 w 516737"/>
                  <a:gd name="csY14" fmla="*/ 240703 h 301292"/>
                  <a:gd name="csX15" fmla="*/ 91410 w 516737"/>
                  <a:gd name="csY15" fmla="*/ 249574 h 301292"/>
                  <a:gd name="csX16" fmla="*/ 89907 w 516737"/>
                  <a:gd name="csY16" fmla="*/ 259346 h 301292"/>
                  <a:gd name="csX17" fmla="*/ 99078 w 516737"/>
                  <a:gd name="csY17" fmla="*/ 281747 h 301292"/>
                  <a:gd name="csX18" fmla="*/ 121479 w 516737"/>
                  <a:gd name="csY18" fmla="*/ 290919 h 301292"/>
                  <a:gd name="csX19" fmla="*/ 143730 w 516737"/>
                  <a:gd name="csY19" fmla="*/ 281747 h 301292"/>
                  <a:gd name="csX20" fmla="*/ 153052 w 516737"/>
                  <a:gd name="csY20" fmla="*/ 259346 h 301292"/>
                  <a:gd name="csX21" fmla="*/ 151548 w 516737"/>
                  <a:gd name="csY21" fmla="*/ 249574 h 301292"/>
                  <a:gd name="csX22" fmla="*/ 147188 w 516737"/>
                  <a:gd name="csY22" fmla="*/ 241004 h 301292"/>
                  <a:gd name="csX23" fmla="*/ 145986 w 516737"/>
                  <a:gd name="csY23" fmla="*/ 237546 h 301292"/>
                  <a:gd name="csX24" fmla="*/ 151248 w 516737"/>
                  <a:gd name="csY24" fmla="*/ 232284 h 301292"/>
                  <a:gd name="csX25" fmla="*/ 232284 w 516737"/>
                  <a:gd name="csY25" fmla="*/ 232284 h 301292"/>
                  <a:gd name="csX26" fmla="*/ 232284 w 516737"/>
                  <a:gd name="csY26" fmla="*/ 160419 h 301292"/>
                  <a:gd name="csX27" fmla="*/ 228826 w 516737"/>
                  <a:gd name="csY27" fmla="*/ 161772 h 301292"/>
                  <a:gd name="csX28" fmla="*/ 215596 w 516737"/>
                  <a:gd name="csY28" fmla="*/ 163877 h 301292"/>
                  <a:gd name="csX29" fmla="*/ 185677 w 516737"/>
                  <a:gd name="csY29" fmla="*/ 151548 h 301292"/>
                  <a:gd name="csX30" fmla="*/ 173348 w 516737"/>
                  <a:gd name="csY30" fmla="*/ 121630 h 301292"/>
                  <a:gd name="csX31" fmla="*/ 185677 w 516737"/>
                  <a:gd name="csY31" fmla="*/ 91711 h 301292"/>
                  <a:gd name="csX32" fmla="*/ 215596 w 516737"/>
                  <a:gd name="csY32" fmla="*/ 79382 h 301292"/>
                  <a:gd name="csX33" fmla="*/ 228826 w 516737"/>
                  <a:gd name="csY33" fmla="*/ 81487 h 301292"/>
                  <a:gd name="csX34" fmla="*/ 232284 w 516737"/>
                  <a:gd name="csY34" fmla="*/ 82690 h 301292"/>
                  <a:gd name="csX35" fmla="*/ 232284 w 516737"/>
                  <a:gd name="csY35" fmla="*/ 10675 h 301292"/>
                  <a:gd name="csX36" fmla="*/ 516738 w 516737"/>
                  <a:gd name="csY36" fmla="*/ 10524 h 301292"/>
                  <a:gd name="csX37" fmla="*/ 516738 w 516737"/>
                  <a:gd name="csY37" fmla="*/ 231983 h 301292"/>
                  <a:gd name="csX38" fmla="*/ 445173 w 516737"/>
                  <a:gd name="csY38" fmla="*/ 231983 h 301292"/>
                  <a:gd name="csX39" fmla="*/ 446376 w 516737"/>
                  <a:gd name="csY39" fmla="*/ 228826 h 301292"/>
                  <a:gd name="csX40" fmla="*/ 448331 w 516737"/>
                  <a:gd name="csY40" fmla="*/ 216046 h 301292"/>
                  <a:gd name="csX41" fmla="*/ 436002 w 516737"/>
                  <a:gd name="csY41" fmla="*/ 186128 h 301292"/>
                  <a:gd name="csX42" fmla="*/ 406083 w 516737"/>
                  <a:gd name="csY42" fmla="*/ 173799 h 301292"/>
                  <a:gd name="csX43" fmla="*/ 376315 w 516737"/>
                  <a:gd name="csY43" fmla="*/ 186128 h 301292"/>
                  <a:gd name="csX44" fmla="*/ 363987 w 516737"/>
                  <a:gd name="csY44" fmla="*/ 216046 h 301292"/>
                  <a:gd name="csX45" fmla="*/ 365941 w 516737"/>
                  <a:gd name="csY45" fmla="*/ 228826 h 301292"/>
                  <a:gd name="csX46" fmla="*/ 367144 w 516737"/>
                  <a:gd name="csY46" fmla="*/ 231983 h 301292"/>
                  <a:gd name="csX47" fmla="*/ 295579 w 516737"/>
                  <a:gd name="csY47" fmla="*/ 231983 h 301292"/>
                  <a:gd name="csX48" fmla="*/ 295579 w 516737"/>
                  <a:gd name="csY48" fmla="*/ 150947 h 301292"/>
                  <a:gd name="csX49" fmla="*/ 294527 w 516737"/>
                  <a:gd name="csY49" fmla="*/ 147790 h 301292"/>
                  <a:gd name="csX50" fmla="*/ 287160 w 516737"/>
                  <a:gd name="csY50" fmla="*/ 146587 h 301292"/>
                  <a:gd name="csX51" fmla="*/ 278290 w 516737"/>
                  <a:gd name="csY51" fmla="*/ 151097 h 301292"/>
                  <a:gd name="csX52" fmla="*/ 268517 w 516737"/>
                  <a:gd name="csY52" fmla="*/ 152601 h 301292"/>
                  <a:gd name="csX53" fmla="*/ 246266 w 516737"/>
                  <a:gd name="csY53" fmla="*/ 143279 h 301292"/>
                  <a:gd name="csX54" fmla="*/ 236945 w 516737"/>
                  <a:gd name="csY54" fmla="*/ 121028 h 301292"/>
                  <a:gd name="csX55" fmla="*/ 246266 w 516737"/>
                  <a:gd name="csY55" fmla="*/ 98777 h 301292"/>
                  <a:gd name="csX56" fmla="*/ 268517 w 516737"/>
                  <a:gd name="csY56" fmla="*/ 89606 h 301292"/>
                  <a:gd name="csX57" fmla="*/ 278290 w 516737"/>
                  <a:gd name="csY57" fmla="*/ 91109 h 301292"/>
                  <a:gd name="csX58" fmla="*/ 286859 w 516737"/>
                  <a:gd name="csY58" fmla="*/ 95469 h 301292"/>
                  <a:gd name="csX59" fmla="*/ 290317 w 516737"/>
                  <a:gd name="csY59" fmla="*/ 96672 h 301292"/>
                  <a:gd name="csX60" fmla="*/ 295579 w 516737"/>
                  <a:gd name="csY60" fmla="*/ 91410 h 301292"/>
                  <a:gd name="csX61" fmla="*/ 295579 w 516737"/>
                  <a:gd name="csY61" fmla="*/ 10524 h 301292"/>
                  <a:gd name="csX62" fmla="*/ 367445 w 516737"/>
                  <a:gd name="csY62" fmla="*/ 10524 h 301292"/>
                  <a:gd name="csX63" fmla="*/ 366092 w 516737"/>
                  <a:gd name="csY63" fmla="*/ 13982 h 301292"/>
                  <a:gd name="csX64" fmla="*/ 363987 w 516737"/>
                  <a:gd name="csY64" fmla="*/ 27213 h 301292"/>
                  <a:gd name="csX65" fmla="*/ 376315 w 516737"/>
                  <a:gd name="csY65" fmla="*/ 57131 h 301292"/>
                  <a:gd name="csX66" fmla="*/ 406083 w 516737"/>
                  <a:gd name="csY66" fmla="*/ 69460 h 301292"/>
                  <a:gd name="csX67" fmla="*/ 436002 w 516737"/>
                  <a:gd name="csY67" fmla="*/ 57131 h 301292"/>
                  <a:gd name="csX68" fmla="*/ 448331 w 516737"/>
                  <a:gd name="csY68" fmla="*/ 27213 h 301292"/>
                  <a:gd name="csX69" fmla="*/ 446226 w 516737"/>
                  <a:gd name="csY69" fmla="*/ 13982 h 301292"/>
                  <a:gd name="csX70" fmla="*/ 444873 w 516737"/>
                  <a:gd name="csY70" fmla="*/ 10524 h 301292"/>
                  <a:gd name="csX71" fmla="*/ 516738 w 516737"/>
                  <a:gd name="csY71" fmla="*/ 10524 h 301292"/>
                  <a:gd name="csX72" fmla="*/ 5412 w 516737"/>
                  <a:gd name="csY72" fmla="*/ 0 h 301292"/>
                  <a:gd name="csX73" fmla="*/ 237546 w 516737"/>
                  <a:gd name="csY73" fmla="*/ 0 h 301292"/>
                  <a:gd name="csX74" fmla="*/ 242808 w 516737"/>
                  <a:gd name="csY74" fmla="*/ 5412 h 301292"/>
                  <a:gd name="csX75" fmla="*/ 242808 w 516737"/>
                  <a:gd name="csY75" fmla="*/ 91861 h 301292"/>
                  <a:gd name="csX76" fmla="*/ 237546 w 516737"/>
                  <a:gd name="csY76" fmla="*/ 97123 h 301292"/>
                  <a:gd name="csX77" fmla="*/ 234088 w 516737"/>
                  <a:gd name="csY77" fmla="*/ 95770 h 301292"/>
                  <a:gd name="csX78" fmla="*/ 225518 w 516737"/>
                  <a:gd name="csY78" fmla="*/ 91410 h 301292"/>
                  <a:gd name="csX79" fmla="*/ 215596 w 516737"/>
                  <a:gd name="csY79" fmla="*/ 89907 h 301292"/>
                  <a:gd name="csX80" fmla="*/ 193344 w 516737"/>
                  <a:gd name="csY80" fmla="*/ 99078 h 301292"/>
                  <a:gd name="csX81" fmla="*/ 184023 w 516737"/>
                  <a:gd name="csY81" fmla="*/ 121479 h 301292"/>
                  <a:gd name="csX82" fmla="*/ 193344 w 516737"/>
                  <a:gd name="csY82" fmla="*/ 143730 h 301292"/>
                  <a:gd name="csX83" fmla="*/ 215596 w 516737"/>
                  <a:gd name="csY83" fmla="*/ 153052 h 301292"/>
                  <a:gd name="csX84" fmla="*/ 225518 w 516737"/>
                  <a:gd name="csY84" fmla="*/ 151398 h 301292"/>
                  <a:gd name="csX85" fmla="*/ 234389 w 516737"/>
                  <a:gd name="csY85" fmla="*/ 146737 h 301292"/>
                  <a:gd name="csX86" fmla="*/ 241906 w 516737"/>
                  <a:gd name="csY86" fmla="*/ 147790 h 301292"/>
                  <a:gd name="csX87" fmla="*/ 242958 w 516737"/>
                  <a:gd name="csY87" fmla="*/ 150947 h 301292"/>
                  <a:gd name="csX88" fmla="*/ 242958 w 516737"/>
                  <a:gd name="csY88" fmla="*/ 150947 h 301292"/>
                  <a:gd name="csX89" fmla="*/ 242958 w 516737"/>
                  <a:gd name="csY89" fmla="*/ 237396 h 301292"/>
                  <a:gd name="csX90" fmla="*/ 237696 w 516737"/>
                  <a:gd name="csY90" fmla="*/ 242658 h 301292"/>
                  <a:gd name="csX91" fmla="*/ 160569 w 516737"/>
                  <a:gd name="csY91" fmla="*/ 242658 h 301292"/>
                  <a:gd name="csX92" fmla="*/ 161772 w 516737"/>
                  <a:gd name="csY92" fmla="*/ 245965 h 301292"/>
                  <a:gd name="csX93" fmla="*/ 163877 w 516737"/>
                  <a:gd name="csY93" fmla="*/ 259045 h 301292"/>
                  <a:gd name="csX94" fmla="*/ 151548 w 516737"/>
                  <a:gd name="csY94" fmla="*/ 288964 h 301292"/>
                  <a:gd name="csX95" fmla="*/ 121630 w 516737"/>
                  <a:gd name="csY95" fmla="*/ 301292 h 301292"/>
                  <a:gd name="csX96" fmla="*/ 91711 w 516737"/>
                  <a:gd name="csY96" fmla="*/ 288964 h 301292"/>
                  <a:gd name="csX97" fmla="*/ 79382 w 516737"/>
                  <a:gd name="csY97" fmla="*/ 259045 h 301292"/>
                  <a:gd name="csX98" fmla="*/ 81487 w 516737"/>
                  <a:gd name="csY98" fmla="*/ 245965 h 301292"/>
                  <a:gd name="csX99" fmla="*/ 82690 w 516737"/>
                  <a:gd name="csY99" fmla="*/ 242658 h 301292"/>
                  <a:gd name="csX100" fmla="*/ 5412 w 516737"/>
                  <a:gd name="csY100" fmla="*/ 242658 h 301292"/>
                  <a:gd name="csX101" fmla="*/ 0 w 516737"/>
                  <a:gd name="csY101" fmla="*/ 237396 h 301292"/>
                  <a:gd name="csX102" fmla="*/ 0 w 516737"/>
                  <a:gd name="csY102" fmla="*/ 151398 h 301292"/>
                  <a:gd name="csX103" fmla="*/ 5412 w 516737"/>
                  <a:gd name="csY103" fmla="*/ 146136 h 301292"/>
                  <a:gd name="csX104" fmla="*/ 8720 w 516737"/>
                  <a:gd name="csY104" fmla="*/ 147339 h 301292"/>
                  <a:gd name="csX105" fmla="*/ 17139 w 516737"/>
                  <a:gd name="csY105" fmla="*/ 151398 h 301292"/>
                  <a:gd name="csX106" fmla="*/ 26762 w 516737"/>
                  <a:gd name="csY106" fmla="*/ 152901 h 301292"/>
                  <a:gd name="csX107" fmla="*/ 49163 w 516737"/>
                  <a:gd name="csY107" fmla="*/ 143580 h 301292"/>
                  <a:gd name="csX108" fmla="*/ 58334 w 516737"/>
                  <a:gd name="csY108" fmla="*/ 121329 h 301292"/>
                  <a:gd name="csX109" fmla="*/ 49163 w 516737"/>
                  <a:gd name="csY109" fmla="*/ 98927 h 301292"/>
                  <a:gd name="csX110" fmla="*/ 26762 w 516737"/>
                  <a:gd name="csY110" fmla="*/ 89756 h 301292"/>
                  <a:gd name="csX111" fmla="*/ 17139 w 516737"/>
                  <a:gd name="csY111" fmla="*/ 91260 h 301292"/>
                  <a:gd name="csX112" fmla="*/ 8419 w 516737"/>
                  <a:gd name="csY112" fmla="*/ 95620 h 301292"/>
                  <a:gd name="csX113" fmla="*/ 1052 w 516737"/>
                  <a:gd name="csY113" fmla="*/ 94417 h 301292"/>
                  <a:gd name="csX114" fmla="*/ 150 w 516737"/>
                  <a:gd name="csY114" fmla="*/ 91410 h 301292"/>
                  <a:gd name="csX115" fmla="*/ 150 w 516737"/>
                  <a:gd name="csY115" fmla="*/ 5412 h 301292"/>
                  <a:gd name="csX116" fmla="*/ 5563 w 516737"/>
                  <a:gd name="csY116" fmla="*/ 0 h 3012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  <a:cxn ang="0">
                    <a:pos x="csX64" y="csY64"/>
                  </a:cxn>
                  <a:cxn ang="0">
                    <a:pos x="csX65" y="csY65"/>
                  </a:cxn>
                  <a:cxn ang="0">
                    <a:pos x="csX66" y="csY66"/>
                  </a:cxn>
                  <a:cxn ang="0">
                    <a:pos x="csX67" y="csY67"/>
                  </a:cxn>
                  <a:cxn ang="0">
                    <a:pos x="csX68" y="csY68"/>
                  </a:cxn>
                  <a:cxn ang="0">
                    <a:pos x="csX69" y="csY69"/>
                  </a:cxn>
                  <a:cxn ang="0">
                    <a:pos x="csX70" y="csY70"/>
                  </a:cxn>
                  <a:cxn ang="0">
                    <a:pos x="csX71" y="csY71"/>
                  </a:cxn>
                  <a:cxn ang="0">
                    <a:pos x="csX72" y="csY72"/>
                  </a:cxn>
                  <a:cxn ang="0">
                    <a:pos x="csX73" y="csY73"/>
                  </a:cxn>
                  <a:cxn ang="0">
                    <a:pos x="csX74" y="csY74"/>
                  </a:cxn>
                  <a:cxn ang="0">
                    <a:pos x="csX75" y="csY75"/>
                  </a:cxn>
                  <a:cxn ang="0">
                    <a:pos x="csX76" y="csY76"/>
                  </a:cxn>
                  <a:cxn ang="0">
                    <a:pos x="csX77" y="csY77"/>
                  </a:cxn>
                  <a:cxn ang="0">
                    <a:pos x="csX78" y="csY78"/>
                  </a:cxn>
                  <a:cxn ang="0">
                    <a:pos x="csX79" y="csY79"/>
                  </a:cxn>
                  <a:cxn ang="0">
                    <a:pos x="csX80" y="csY80"/>
                  </a:cxn>
                  <a:cxn ang="0">
                    <a:pos x="csX81" y="csY81"/>
                  </a:cxn>
                  <a:cxn ang="0">
                    <a:pos x="csX82" y="csY82"/>
                  </a:cxn>
                  <a:cxn ang="0">
                    <a:pos x="csX83" y="csY83"/>
                  </a:cxn>
                  <a:cxn ang="0">
                    <a:pos x="csX84" y="csY84"/>
                  </a:cxn>
                  <a:cxn ang="0">
                    <a:pos x="csX85" y="csY85"/>
                  </a:cxn>
                  <a:cxn ang="0">
                    <a:pos x="csX86" y="csY86"/>
                  </a:cxn>
                  <a:cxn ang="0">
                    <a:pos x="csX87" y="csY87"/>
                  </a:cxn>
                  <a:cxn ang="0">
                    <a:pos x="csX88" y="csY88"/>
                  </a:cxn>
                  <a:cxn ang="0">
                    <a:pos x="csX89" y="csY89"/>
                  </a:cxn>
                  <a:cxn ang="0">
                    <a:pos x="csX90" y="csY90"/>
                  </a:cxn>
                  <a:cxn ang="0">
                    <a:pos x="csX91" y="csY91"/>
                  </a:cxn>
                  <a:cxn ang="0">
                    <a:pos x="csX92" y="csY92"/>
                  </a:cxn>
                  <a:cxn ang="0">
                    <a:pos x="csX93" y="csY93"/>
                  </a:cxn>
                  <a:cxn ang="0">
                    <a:pos x="csX94" y="csY94"/>
                  </a:cxn>
                  <a:cxn ang="0">
                    <a:pos x="csX95" y="csY95"/>
                  </a:cxn>
                  <a:cxn ang="0">
                    <a:pos x="csX96" y="csY96"/>
                  </a:cxn>
                  <a:cxn ang="0">
                    <a:pos x="csX97" y="csY97"/>
                  </a:cxn>
                  <a:cxn ang="0">
                    <a:pos x="csX98" y="csY98"/>
                  </a:cxn>
                  <a:cxn ang="0">
                    <a:pos x="csX99" y="csY99"/>
                  </a:cxn>
                  <a:cxn ang="0">
                    <a:pos x="csX100" y="csY100"/>
                  </a:cxn>
                  <a:cxn ang="0">
                    <a:pos x="csX101" y="csY101"/>
                  </a:cxn>
                  <a:cxn ang="0">
                    <a:pos x="csX102" y="csY102"/>
                  </a:cxn>
                  <a:cxn ang="0">
                    <a:pos x="csX103" y="csY103"/>
                  </a:cxn>
                  <a:cxn ang="0">
                    <a:pos x="csX104" y="csY104"/>
                  </a:cxn>
                  <a:cxn ang="0">
                    <a:pos x="csX105" y="csY105"/>
                  </a:cxn>
                  <a:cxn ang="0">
                    <a:pos x="csX106" y="csY106"/>
                  </a:cxn>
                  <a:cxn ang="0">
                    <a:pos x="csX107" y="csY107"/>
                  </a:cxn>
                  <a:cxn ang="0">
                    <a:pos x="csX108" y="csY108"/>
                  </a:cxn>
                  <a:cxn ang="0">
                    <a:pos x="csX109" y="csY109"/>
                  </a:cxn>
                  <a:cxn ang="0">
                    <a:pos x="csX110" y="csY110"/>
                  </a:cxn>
                  <a:cxn ang="0">
                    <a:pos x="csX111" y="csY111"/>
                  </a:cxn>
                  <a:cxn ang="0">
                    <a:pos x="csX112" y="csY112"/>
                  </a:cxn>
                  <a:cxn ang="0">
                    <a:pos x="csX113" y="csY113"/>
                  </a:cxn>
                  <a:cxn ang="0">
                    <a:pos x="csX114" y="csY114"/>
                  </a:cxn>
                  <a:cxn ang="0">
                    <a:pos x="csX115" y="csY115"/>
                  </a:cxn>
                  <a:cxn ang="0">
                    <a:pos x="csX116" y="csY116"/>
                  </a:cxn>
                </a:cxnLst>
                <a:rect l="l" t="t" r="r" b="b"/>
                <a:pathLst>
                  <a:path w="516737" h="301292">
                    <a:moveTo>
                      <a:pt x="232134" y="10675"/>
                    </a:moveTo>
                    <a:lnTo>
                      <a:pt x="10675" y="10675"/>
                    </a:lnTo>
                    <a:lnTo>
                      <a:pt x="10675" y="82239"/>
                    </a:lnTo>
                    <a:cubicBezTo>
                      <a:pt x="11727" y="81788"/>
                      <a:pt x="12779" y="81337"/>
                      <a:pt x="13832" y="81036"/>
                    </a:cubicBezTo>
                    <a:cubicBezTo>
                      <a:pt x="17891" y="79683"/>
                      <a:pt x="22251" y="79082"/>
                      <a:pt x="26611" y="79082"/>
                    </a:cubicBezTo>
                    <a:cubicBezTo>
                      <a:pt x="38338" y="79082"/>
                      <a:pt x="48862" y="83893"/>
                      <a:pt x="56530" y="91410"/>
                    </a:cubicBezTo>
                    <a:cubicBezTo>
                      <a:pt x="64198" y="99078"/>
                      <a:pt x="69009" y="109602"/>
                      <a:pt x="69009" y="121329"/>
                    </a:cubicBezTo>
                    <a:cubicBezTo>
                      <a:pt x="69009" y="133056"/>
                      <a:pt x="64198" y="143580"/>
                      <a:pt x="56530" y="151248"/>
                    </a:cubicBezTo>
                    <a:cubicBezTo>
                      <a:pt x="48862" y="158915"/>
                      <a:pt x="38338" y="163576"/>
                      <a:pt x="26611" y="163576"/>
                    </a:cubicBezTo>
                    <a:cubicBezTo>
                      <a:pt x="22251" y="163576"/>
                      <a:pt x="17891" y="162824"/>
                      <a:pt x="13832" y="161621"/>
                    </a:cubicBezTo>
                    <a:cubicBezTo>
                      <a:pt x="12779" y="161321"/>
                      <a:pt x="11727" y="160870"/>
                      <a:pt x="10675" y="160419"/>
                    </a:cubicBezTo>
                    <a:lnTo>
                      <a:pt x="10675" y="232133"/>
                    </a:lnTo>
                    <a:lnTo>
                      <a:pt x="91560" y="232133"/>
                    </a:lnTo>
                    <a:cubicBezTo>
                      <a:pt x="92613" y="232133"/>
                      <a:pt x="93816" y="232434"/>
                      <a:pt x="94718" y="233186"/>
                    </a:cubicBezTo>
                    <a:cubicBezTo>
                      <a:pt x="97123" y="234840"/>
                      <a:pt x="97574" y="238298"/>
                      <a:pt x="95920" y="240703"/>
                    </a:cubicBezTo>
                    <a:cubicBezTo>
                      <a:pt x="93966" y="243409"/>
                      <a:pt x="92463" y="246266"/>
                      <a:pt x="91410" y="249574"/>
                    </a:cubicBezTo>
                    <a:cubicBezTo>
                      <a:pt x="90358" y="252580"/>
                      <a:pt x="89907" y="255888"/>
                      <a:pt x="89907" y="259346"/>
                    </a:cubicBezTo>
                    <a:cubicBezTo>
                      <a:pt x="89907" y="268066"/>
                      <a:pt x="93515" y="276034"/>
                      <a:pt x="99078" y="281747"/>
                    </a:cubicBezTo>
                    <a:cubicBezTo>
                      <a:pt x="104791" y="287461"/>
                      <a:pt x="112609" y="290919"/>
                      <a:pt x="121479" y="290919"/>
                    </a:cubicBezTo>
                    <a:cubicBezTo>
                      <a:pt x="130350" y="290919"/>
                      <a:pt x="138017" y="287461"/>
                      <a:pt x="143730" y="281747"/>
                    </a:cubicBezTo>
                    <a:cubicBezTo>
                      <a:pt x="149444" y="276034"/>
                      <a:pt x="153052" y="268216"/>
                      <a:pt x="153052" y="259346"/>
                    </a:cubicBezTo>
                    <a:cubicBezTo>
                      <a:pt x="153052" y="255888"/>
                      <a:pt x="152450" y="252580"/>
                      <a:pt x="151548" y="249574"/>
                    </a:cubicBezTo>
                    <a:cubicBezTo>
                      <a:pt x="150496" y="246567"/>
                      <a:pt x="149143" y="243560"/>
                      <a:pt x="147188" y="241004"/>
                    </a:cubicBezTo>
                    <a:cubicBezTo>
                      <a:pt x="146437" y="240102"/>
                      <a:pt x="145986" y="238899"/>
                      <a:pt x="145986" y="237546"/>
                    </a:cubicBezTo>
                    <a:cubicBezTo>
                      <a:pt x="145986" y="234689"/>
                      <a:pt x="148391" y="232284"/>
                      <a:pt x="151248" y="232284"/>
                    </a:cubicBezTo>
                    <a:lnTo>
                      <a:pt x="232284" y="232284"/>
                    </a:lnTo>
                    <a:lnTo>
                      <a:pt x="232284" y="160419"/>
                    </a:lnTo>
                    <a:cubicBezTo>
                      <a:pt x="231081" y="160870"/>
                      <a:pt x="230029" y="161321"/>
                      <a:pt x="228826" y="161772"/>
                    </a:cubicBezTo>
                    <a:cubicBezTo>
                      <a:pt x="224616" y="163125"/>
                      <a:pt x="220256" y="163877"/>
                      <a:pt x="215596" y="163877"/>
                    </a:cubicBezTo>
                    <a:cubicBezTo>
                      <a:pt x="203869" y="163877"/>
                      <a:pt x="193344" y="159066"/>
                      <a:pt x="185677" y="151548"/>
                    </a:cubicBezTo>
                    <a:cubicBezTo>
                      <a:pt x="178009" y="143881"/>
                      <a:pt x="173348" y="133356"/>
                      <a:pt x="173348" y="121630"/>
                    </a:cubicBezTo>
                    <a:cubicBezTo>
                      <a:pt x="173348" y="109903"/>
                      <a:pt x="178160" y="99378"/>
                      <a:pt x="185677" y="91711"/>
                    </a:cubicBezTo>
                    <a:cubicBezTo>
                      <a:pt x="193344" y="84043"/>
                      <a:pt x="203869" y="79382"/>
                      <a:pt x="215596" y="79382"/>
                    </a:cubicBezTo>
                    <a:cubicBezTo>
                      <a:pt x="220256" y="79382"/>
                      <a:pt x="224767" y="80134"/>
                      <a:pt x="228826" y="81487"/>
                    </a:cubicBezTo>
                    <a:cubicBezTo>
                      <a:pt x="230029" y="81938"/>
                      <a:pt x="231081" y="82389"/>
                      <a:pt x="232284" y="82690"/>
                    </a:cubicBezTo>
                    <a:lnTo>
                      <a:pt x="232284" y="10675"/>
                    </a:lnTo>
                    <a:close/>
                    <a:moveTo>
                      <a:pt x="516738" y="10524"/>
                    </a:moveTo>
                    <a:lnTo>
                      <a:pt x="516738" y="231983"/>
                    </a:lnTo>
                    <a:lnTo>
                      <a:pt x="445173" y="231983"/>
                    </a:lnTo>
                    <a:cubicBezTo>
                      <a:pt x="445624" y="230931"/>
                      <a:pt x="445925" y="229878"/>
                      <a:pt x="446376" y="228826"/>
                    </a:cubicBezTo>
                    <a:cubicBezTo>
                      <a:pt x="447579" y="224767"/>
                      <a:pt x="448331" y="220407"/>
                      <a:pt x="448331" y="216046"/>
                    </a:cubicBezTo>
                    <a:cubicBezTo>
                      <a:pt x="448331" y="204470"/>
                      <a:pt x="443670" y="193795"/>
                      <a:pt x="436002" y="186128"/>
                    </a:cubicBezTo>
                    <a:cubicBezTo>
                      <a:pt x="428335" y="178460"/>
                      <a:pt x="417810" y="173799"/>
                      <a:pt x="406083" y="173799"/>
                    </a:cubicBezTo>
                    <a:cubicBezTo>
                      <a:pt x="394356" y="173799"/>
                      <a:pt x="383832" y="178460"/>
                      <a:pt x="376315" y="186128"/>
                    </a:cubicBezTo>
                    <a:cubicBezTo>
                      <a:pt x="368647" y="193795"/>
                      <a:pt x="363987" y="204320"/>
                      <a:pt x="363987" y="216046"/>
                    </a:cubicBezTo>
                    <a:cubicBezTo>
                      <a:pt x="363987" y="220407"/>
                      <a:pt x="364738" y="224767"/>
                      <a:pt x="365941" y="228826"/>
                    </a:cubicBezTo>
                    <a:cubicBezTo>
                      <a:pt x="366242" y="229878"/>
                      <a:pt x="366693" y="230931"/>
                      <a:pt x="367144" y="231983"/>
                    </a:cubicBezTo>
                    <a:lnTo>
                      <a:pt x="295579" y="231983"/>
                    </a:lnTo>
                    <a:lnTo>
                      <a:pt x="295579" y="150947"/>
                    </a:lnTo>
                    <a:cubicBezTo>
                      <a:pt x="295579" y="149894"/>
                      <a:pt x="295279" y="148692"/>
                      <a:pt x="294527" y="147790"/>
                    </a:cubicBezTo>
                    <a:cubicBezTo>
                      <a:pt x="292873" y="145384"/>
                      <a:pt x="289415" y="144933"/>
                      <a:pt x="287160" y="146587"/>
                    </a:cubicBezTo>
                    <a:cubicBezTo>
                      <a:pt x="284454" y="148541"/>
                      <a:pt x="281597" y="150045"/>
                      <a:pt x="278290" y="151097"/>
                    </a:cubicBezTo>
                    <a:cubicBezTo>
                      <a:pt x="275283" y="151999"/>
                      <a:pt x="271975" y="152601"/>
                      <a:pt x="268517" y="152601"/>
                    </a:cubicBezTo>
                    <a:cubicBezTo>
                      <a:pt x="259797" y="152601"/>
                      <a:pt x="251829" y="149143"/>
                      <a:pt x="246266" y="143279"/>
                    </a:cubicBezTo>
                    <a:cubicBezTo>
                      <a:pt x="240553" y="137566"/>
                      <a:pt x="236945" y="129748"/>
                      <a:pt x="236945" y="121028"/>
                    </a:cubicBezTo>
                    <a:cubicBezTo>
                      <a:pt x="236945" y="112308"/>
                      <a:pt x="240553" y="104340"/>
                      <a:pt x="246266" y="98777"/>
                    </a:cubicBezTo>
                    <a:cubicBezTo>
                      <a:pt x="251979" y="93064"/>
                      <a:pt x="259948" y="89606"/>
                      <a:pt x="268517" y="89606"/>
                    </a:cubicBezTo>
                    <a:cubicBezTo>
                      <a:pt x="271975" y="89606"/>
                      <a:pt x="275283" y="90057"/>
                      <a:pt x="278290" y="91109"/>
                    </a:cubicBezTo>
                    <a:cubicBezTo>
                      <a:pt x="281297" y="92162"/>
                      <a:pt x="284304" y="93665"/>
                      <a:pt x="286859" y="95469"/>
                    </a:cubicBezTo>
                    <a:cubicBezTo>
                      <a:pt x="287761" y="96221"/>
                      <a:pt x="288964" y="96672"/>
                      <a:pt x="290317" y="96672"/>
                    </a:cubicBezTo>
                    <a:cubicBezTo>
                      <a:pt x="293174" y="96672"/>
                      <a:pt x="295579" y="94267"/>
                      <a:pt x="295579" y="91410"/>
                    </a:cubicBezTo>
                    <a:lnTo>
                      <a:pt x="295579" y="10524"/>
                    </a:lnTo>
                    <a:lnTo>
                      <a:pt x="367445" y="10524"/>
                    </a:lnTo>
                    <a:cubicBezTo>
                      <a:pt x="366994" y="11577"/>
                      <a:pt x="366543" y="12779"/>
                      <a:pt x="366092" y="13982"/>
                    </a:cubicBezTo>
                    <a:cubicBezTo>
                      <a:pt x="364738" y="18192"/>
                      <a:pt x="363987" y="22552"/>
                      <a:pt x="363987" y="27213"/>
                    </a:cubicBezTo>
                    <a:cubicBezTo>
                      <a:pt x="363987" y="38939"/>
                      <a:pt x="368647" y="49464"/>
                      <a:pt x="376315" y="57131"/>
                    </a:cubicBezTo>
                    <a:cubicBezTo>
                      <a:pt x="383983" y="64799"/>
                      <a:pt x="394507" y="69460"/>
                      <a:pt x="406083" y="69460"/>
                    </a:cubicBezTo>
                    <a:cubicBezTo>
                      <a:pt x="417660" y="69460"/>
                      <a:pt x="428335" y="64799"/>
                      <a:pt x="436002" y="57131"/>
                    </a:cubicBezTo>
                    <a:cubicBezTo>
                      <a:pt x="443670" y="49464"/>
                      <a:pt x="448331" y="38939"/>
                      <a:pt x="448331" y="27213"/>
                    </a:cubicBezTo>
                    <a:cubicBezTo>
                      <a:pt x="448331" y="22552"/>
                      <a:pt x="447579" y="18192"/>
                      <a:pt x="446226" y="13982"/>
                    </a:cubicBezTo>
                    <a:cubicBezTo>
                      <a:pt x="445775" y="12779"/>
                      <a:pt x="445474" y="11727"/>
                      <a:pt x="444873" y="10524"/>
                    </a:cubicBezTo>
                    <a:lnTo>
                      <a:pt x="516738" y="10524"/>
                    </a:lnTo>
                    <a:close/>
                    <a:moveTo>
                      <a:pt x="5412" y="0"/>
                    </a:moveTo>
                    <a:lnTo>
                      <a:pt x="237546" y="0"/>
                    </a:lnTo>
                    <a:cubicBezTo>
                      <a:pt x="240403" y="0"/>
                      <a:pt x="242808" y="2406"/>
                      <a:pt x="242808" y="5412"/>
                    </a:cubicBezTo>
                    <a:lnTo>
                      <a:pt x="242808" y="91861"/>
                    </a:lnTo>
                    <a:cubicBezTo>
                      <a:pt x="242808" y="94868"/>
                      <a:pt x="240403" y="97123"/>
                      <a:pt x="237546" y="97123"/>
                    </a:cubicBezTo>
                    <a:cubicBezTo>
                      <a:pt x="236193" y="97123"/>
                      <a:pt x="234990" y="96672"/>
                      <a:pt x="234088" y="95770"/>
                    </a:cubicBezTo>
                    <a:cubicBezTo>
                      <a:pt x="231532" y="93966"/>
                      <a:pt x="228525" y="92462"/>
                      <a:pt x="225518" y="91410"/>
                    </a:cubicBezTo>
                    <a:cubicBezTo>
                      <a:pt x="222361" y="90358"/>
                      <a:pt x="219054" y="89907"/>
                      <a:pt x="215596" y="89907"/>
                    </a:cubicBezTo>
                    <a:cubicBezTo>
                      <a:pt x="206876" y="89907"/>
                      <a:pt x="199058" y="93515"/>
                      <a:pt x="193344" y="99078"/>
                    </a:cubicBezTo>
                    <a:cubicBezTo>
                      <a:pt x="187631" y="104791"/>
                      <a:pt x="184023" y="112609"/>
                      <a:pt x="184023" y="121479"/>
                    </a:cubicBezTo>
                    <a:cubicBezTo>
                      <a:pt x="184023" y="130350"/>
                      <a:pt x="187631" y="138017"/>
                      <a:pt x="193344" y="143730"/>
                    </a:cubicBezTo>
                    <a:cubicBezTo>
                      <a:pt x="199058" y="149443"/>
                      <a:pt x="206876" y="153052"/>
                      <a:pt x="215596" y="153052"/>
                    </a:cubicBezTo>
                    <a:cubicBezTo>
                      <a:pt x="219054" y="153052"/>
                      <a:pt x="222361" y="152450"/>
                      <a:pt x="225518" y="151398"/>
                    </a:cubicBezTo>
                    <a:cubicBezTo>
                      <a:pt x="228826" y="150346"/>
                      <a:pt x="231833" y="148692"/>
                      <a:pt x="234389" y="146737"/>
                    </a:cubicBezTo>
                    <a:cubicBezTo>
                      <a:pt x="236794" y="145083"/>
                      <a:pt x="240102" y="145534"/>
                      <a:pt x="241906" y="147790"/>
                    </a:cubicBezTo>
                    <a:cubicBezTo>
                      <a:pt x="242658" y="148692"/>
                      <a:pt x="242958" y="149894"/>
                      <a:pt x="242958" y="150947"/>
                    </a:cubicBezTo>
                    <a:lnTo>
                      <a:pt x="242958" y="150947"/>
                    </a:lnTo>
                    <a:lnTo>
                      <a:pt x="242958" y="237396"/>
                    </a:lnTo>
                    <a:cubicBezTo>
                      <a:pt x="242958" y="240402"/>
                      <a:pt x="240553" y="242658"/>
                      <a:pt x="237696" y="242658"/>
                    </a:cubicBezTo>
                    <a:lnTo>
                      <a:pt x="160569" y="242658"/>
                    </a:lnTo>
                    <a:cubicBezTo>
                      <a:pt x="161020" y="243710"/>
                      <a:pt x="161471" y="244913"/>
                      <a:pt x="161772" y="245965"/>
                    </a:cubicBezTo>
                    <a:cubicBezTo>
                      <a:pt x="163125" y="250175"/>
                      <a:pt x="163877" y="254535"/>
                      <a:pt x="163877" y="259045"/>
                    </a:cubicBezTo>
                    <a:cubicBezTo>
                      <a:pt x="163877" y="270772"/>
                      <a:pt x="159066" y="281296"/>
                      <a:pt x="151548" y="288964"/>
                    </a:cubicBezTo>
                    <a:cubicBezTo>
                      <a:pt x="143881" y="296632"/>
                      <a:pt x="133357" y="301292"/>
                      <a:pt x="121630" y="301292"/>
                    </a:cubicBezTo>
                    <a:cubicBezTo>
                      <a:pt x="109903" y="301292"/>
                      <a:pt x="99378" y="296632"/>
                      <a:pt x="91711" y="288964"/>
                    </a:cubicBezTo>
                    <a:cubicBezTo>
                      <a:pt x="84043" y="281296"/>
                      <a:pt x="79382" y="270772"/>
                      <a:pt x="79382" y="259045"/>
                    </a:cubicBezTo>
                    <a:cubicBezTo>
                      <a:pt x="79382" y="254535"/>
                      <a:pt x="80134" y="250175"/>
                      <a:pt x="81487" y="245965"/>
                    </a:cubicBezTo>
                    <a:cubicBezTo>
                      <a:pt x="81788" y="244762"/>
                      <a:pt x="82239" y="243710"/>
                      <a:pt x="82690" y="242658"/>
                    </a:cubicBezTo>
                    <a:lnTo>
                      <a:pt x="5412" y="242658"/>
                    </a:lnTo>
                    <a:cubicBezTo>
                      <a:pt x="2406" y="242658"/>
                      <a:pt x="0" y="240252"/>
                      <a:pt x="0" y="237396"/>
                    </a:cubicBezTo>
                    <a:lnTo>
                      <a:pt x="0" y="151398"/>
                    </a:lnTo>
                    <a:cubicBezTo>
                      <a:pt x="0" y="148391"/>
                      <a:pt x="2406" y="146136"/>
                      <a:pt x="5412" y="146136"/>
                    </a:cubicBezTo>
                    <a:cubicBezTo>
                      <a:pt x="6615" y="146136"/>
                      <a:pt x="7818" y="146587"/>
                      <a:pt x="8720" y="147339"/>
                    </a:cubicBezTo>
                    <a:cubicBezTo>
                      <a:pt x="11276" y="149143"/>
                      <a:pt x="14132" y="150496"/>
                      <a:pt x="17139" y="151398"/>
                    </a:cubicBezTo>
                    <a:cubicBezTo>
                      <a:pt x="20146" y="152300"/>
                      <a:pt x="23304" y="152901"/>
                      <a:pt x="26762" y="152901"/>
                    </a:cubicBezTo>
                    <a:cubicBezTo>
                      <a:pt x="35482" y="152901"/>
                      <a:pt x="43300" y="149443"/>
                      <a:pt x="49163" y="143580"/>
                    </a:cubicBezTo>
                    <a:cubicBezTo>
                      <a:pt x="54876" y="137867"/>
                      <a:pt x="58334" y="130049"/>
                      <a:pt x="58334" y="121329"/>
                    </a:cubicBezTo>
                    <a:cubicBezTo>
                      <a:pt x="58334" y="112609"/>
                      <a:pt x="54876" y="104640"/>
                      <a:pt x="49163" y="98927"/>
                    </a:cubicBezTo>
                    <a:cubicBezTo>
                      <a:pt x="43450" y="93214"/>
                      <a:pt x="35482" y="89756"/>
                      <a:pt x="26762" y="89756"/>
                    </a:cubicBezTo>
                    <a:cubicBezTo>
                      <a:pt x="23304" y="89756"/>
                      <a:pt x="20146" y="90207"/>
                      <a:pt x="17139" y="91260"/>
                    </a:cubicBezTo>
                    <a:cubicBezTo>
                      <a:pt x="13982" y="92312"/>
                      <a:pt x="11126" y="93665"/>
                      <a:pt x="8419" y="95620"/>
                    </a:cubicBezTo>
                    <a:cubicBezTo>
                      <a:pt x="6014" y="97274"/>
                      <a:pt x="2706" y="96823"/>
                      <a:pt x="1052" y="94417"/>
                    </a:cubicBezTo>
                    <a:cubicBezTo>
                      <a:pt x="451" y="93515"/>
                      <a:pt x="150" y="92462"/>
                      <a:pt x="150" y="91410"/>
                    </a:cubicBezTo>
                    <a:lnTo>
                      <a:pt x="150" y="5412"/>
                    </a:lnTo>
                    <a:cubicBezTo>
                      <a:pt x="150" y="2406"/>
                      <a:pt x="2556" y="0"/>
                      <a:pt x="5563" y="0"/>
                    </a:cubicBezTo>
                  </a:path>
                </a:pathLst>
              </a:custGeom>
              <a:solidFill>
                <a:srgbClr val="009242"/>
              </a:solidFill>
              <a:ln w="14848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30" name="Forma libre: forma 29">
                <a:extLst>
                  <a:ext uri="{FF2B5EF4-FFF2-40B4-BE49-F238E27FC236}">
                    <a16:creationId xmlns:a16="http://schemas.microsoft.com/office/drawing/2014/main" id="{8E9F5AA0-53CA-7A92-87BF-BFE1C1D779A2}"/>
                  </a:ext>
                </a:extLst>
              </p:cNvPr>
              <p:cNvSpPr/>
              <p:nvPr/>
            </p:nvSpPr>
            <p:spPr>
              <a:xfrm>
                <a:off x="5127590" y="4953895"/>
                <a:ext cx="221609" cy="279943"/>
              </a:xfrm>
              <a:custGeom>
                <a:avLst/>
                <a:gdLst>
                  <a:gd name="csX0" fmla="*/ 221459 w 221609"/>
                  <a:gd name="csY0" fmla="*/ 0 h 279943"/>
                  <a:gd name="csX1" fmla="*/ 0 w 221609"/>
                  <a:gd name="csY1" fmla="*/ 0 h 279943"/>
                  <a:gd name="csX2" fmla="*/ 0 w 221609"/>
                  <a:gd name="csY2" fmla="*/ 71715 h 279943"/>
                  <a:gd name="csX3" fmla="*/ 3157 w 221609"/>
                  <a:gd name="csY3" fmla="*/ 70512 h 279943"/>
                  <a:gd name="csX4" fmla="*/ 15937 w 221609"/>
                  <a:gd name="csY4" fmla="*/ 68558 h 279943"/>
                  <a:gd name="csX5" fmla="*/ 45855 w 221609"/>
                  <a:gd name="csY5" fmla="*/ 80886 h 279943"/>
                  <a:gd name="csX6" fmla="*/ 58334 w 221609"/>
                  <a:gd name="csY6" fmla="*/ 110805 h 279943"/>
                  <a:gd name="csX7" fmla="*/ 45855 w 221609"/>
                  <a:gd name="csY7" fmla="*/ 140573 h 279943"/>
                  <a:gd name="csX8" fmla="*/ 15937 w 221609"/>
                  <a:gd name="csY8" fmla="*/ 152901 h 279943"/>
                  <a:gd name="csX9" fmla="*/ 3157 w 221609"/>
                  <a:gd name="csY9" fmla="*/ 150947 h 279943"/>
                  <a:gd name="csX10" fmla="*/ 0 w 221609"/>
                  <a:gd name="csY10" fmla="*/ 149744 h 279943"/>
                  <a:gd name="csX11" fmla="*/ 0 w 221609"/>
                  <a:gd name="csY11" fmla="*/ 221309 h 279943"/>
                  <a:gd name="csX12" fmla="*/ 80886 w 221609"/>
                  <a:gd name="csY12" fmla="*/ 221309 h 279943"/>
                  <a:gd name="csX13" fmla="*/ 84043 w 221609"/>
                  <a:gd name="csY13" fmla="*/ 222361 h 279943"/>
                  <a:gd name="csX14" fmla="*/ 85246 w 221609"/>
                  <a:gd name="csY14" fmla="*/ 229728 h 279943"/>
                  <a:gd name="csX15" fmla="*/ 80736 w 221609"/>
                  <a:gd name="csY15" fmla="*/ 238598 h 279943"/>
                  <a:gd name="csX16" fmla="*/ 79232 w 221609"/>
                  <a:gd name="csY16" fmla="*/ 248371 h 279943"/>
                  <a:gd name="csX17" fmla="*/ 88403 w 221609"/>
                  <a:gd name="csY17" fmla="*/ 270772 h 279943"/>
                  <a:gd name="csX18" fmla="*/ 110805 w 221609"/>
                  <a:gd name="csY18" fmla="*/ 279943 h 279943"/>
                  <a:gd name="csX19" fmla="*/ 133056 w 221609"/>
                  <a:gd name="csY19" fmla="*/ 270772 h 279943"/>
                  <a:gd name="csX20" fmla="*/ 142377 w 221609"/>
                  <a:gd name="csY20" fmla="*/ 248371 h 279943"/>
                  <a:gd name="csX21" fmla="*/ 140874 w 221609"/>
                  <a:gd name="csY21" fmla="*/ 238598 h 279943"/>
                  <a:gd name="csX22" fmla="*/ 136514 w 221609"/>
                  <a:gd name="csY22" fmla="*/ 230029 h 279943"/>
                  <a:gd name="csX23" fmla="*/ 135311 w 221609"/>
                  <a:gd name="csY23" fmla="*/ 226571 h 279943"/>
                  <a:gd name="csX24" fmla="*/ 140573 w 221609"/>
                  <a:gd name="csY24" fmla="*/ 221158 h 279943"/>
                  <a:gd name="csX25" fmla="*/ 221609 w 221609"/>
                  <a:gd name="csY25" fmla="*/ 221158 h 279943"/>
                  <a:gd name="csX26" fmla="*/ 221609 w 221609"/>
                  <a:gd name="csY26" fmla="*/ 149293 h 279943"/>
                  <a:gd name="csX27" fmla="*/ 218151 w 221609"/>
                  <a:gd name="csY27" fmla="*/ 150646 h 279943"/>
                  <a:gd name="csX28" fmla="*/ 204921 w 221609"/>
                  <a:gd name="csY28" fmla="*/ 152751 h 279943"/>
                  <a:gd name="csX29" fmla="*/ 175002 w 221609"/>
                  <a:gd name="csY29" fmla="*/ 140423 h 279943"/>
                  <a:gd name="csX30" fmla="*/ 162674 w 221609"/>
                  <a:gd name="csY30" fmla="*/ 110654 h 279943"/>
                  <a:gd name="csX31" fmla="*/ 175002 w 221609"/>
                  <a:gd name="csY31" fmla="*/ 80736 h 279943"/>
                  <a:gd name="csX32" fmla="*/ 204921 w 221609"/>
                  <a:gd name="csY32" fmla="*/ 68407 h 279943"/>
                  <a:gd name="csX33" fmla="*/ 218151 w 221609"/>
                  <a:gd name="csY33" fmla="*/ 70512 h 279943"/>
                  <a:gd name="csX34" fmla="*/ 221609 w 221609"/>
                  <a:gd name="csY34" fmla="*/ 71715 h 279943"/>
                  <a:gd name="csX35" fmla="*/ 221609 w 221609"/>
                  <a:gd name="csY35" fmla="*/ 0 h 2799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</a:cxnLst>
                <a:rect l="l" t="t" r="r" b="b"/>
                <a:pathLst>
                  <a:path w="221609" h="279943">
                    <a:moveTo>
                      <a:pt x="221459" y="0"/>
                    </a:moveTo>
                    <a:lnTo>
                      <a:pt x="0" y="0"/>
                    </a:lnTo>
                    <a:lnTo>
                      <a:pt x="0" y="71715"/>
                    </a:lnTo>
                    <a:cubicBezTo>
                      <a:pt x="1052" y="71264"/>
                      <a:pt x="2105" y="70813"/>
                      <a:pt x="3157" y="70512"/>
                    </a:cubicBezTo>
                    <a:cubicBezTo>
                      <a:pt x="7217" y="69159"/>
                      <a:pt x="11577" y="68558"/>
                      <a:pt x="15937" y="68558"/>
                    </a:cubicBezTo>
                    <a:cubicBezTo>
                      <a:pt x="27664" y="68558"/>
                      <a:pt x="38188" y="73218"/>
                      <a:pt x="45855" y="80886"/>
                    </a:cubicBezTo>
                    <a:cubicBezTo>
                      <a:pt x="53523" y="88554"/>
                      <a:pt x="58334" y="99078"/>
                      <a:pt x="58334" y="110805"/>
                    </a:cubicBezTo>
                    <a:cubicBezTo>
                      <a:pt x="58334" y="122532"/>
                      <a:pt x="53523" y="133056"/>
                      <a:pt x="45855" y="140573"/>
                    </a:cubicBezTo>
                    <a:cubicBezTo>
                      <a:pt x="38188" y="148241"/>
                      <a:pt x="27664" y="152901"/>
                      <a:pt x="15937" y="152901"/>
                    </a:cubicBezTo>
                    <a:cubicBezTo>
                      <a:pt x="11426" y="152901"/>
                      <a:pt x="7217" y="152150"/>
                      <a:pt x="3157" y="150947"/>
                    </a:cubicBezTo>
                    <a:cubicBezTo>
                      <a:pt x="2105" y="150646"/>
                      <a:pt x="1052" y="150195"/>
                      <a:pt x="0" y="149744"/>
                    </a:cubicBezTo>
                    <a:lnTo>
                      <a:pt x="0" y="221309"/>
                    </a:lnTo>
                    <a:lnTo>
                      <a:pt x="80886" y="221309"/>
                    </a:lnTo>
                    <a:cubicBezTo>
                      <a:pt x="81938" y="221309"/>
                      <a:pt x="83141" y="221760"/>
                      <a:pt x="84043" y="222361"/>
                    </a:cubicBezTo>
                    <a:cubicBezTo>
                      <a:pt x="86449" y="224015"/>
                      <a:pt x="86900" y="227473"/>
                      <a:pt x="85246" y="229728"/>
                    </a:cubicBezTo>
                    <a:cubicBezTo>
                      <a:pt x="83291" y="232434"/>
                      <a:pt x="81788" y="235291"/>
                      <a:pt x="80736" y="238598"/>
                    </a:cubicBezTo>
                    <a:cubicBezTo>
                      <a:pt x="79683" y="241605"/>
                      <a:pt x="79232" y="244913"/>
                      <a:pt x="79232" y="248371"/>
                    </a:cubicBezTo>
                    <a:cubicBezTo>
                      <a:pt x="79232" y="257091"/>
                      <a:pt x="82840" y="265059"/>
                      <a:pt x="88403" y="270772"/>
                    </a:cubicBezTo>
                    <a:cubicBezTo>
                      <a:pt x="94116" y="276485"/>
                      <a:pt x="101934" y="279943"/>
                      <a:pt x="110805" y="279943"/>
                    </a:cubicBezTo>
                    <a:cubicBezTo>
                      <a:pt x="119675" y="279943"/>
                      <a:pt x="127343" y="276485"/>
                      <a:pt x="133056" y="270772"/>
                    </a:cubicBezTo>
                    <a:cubicBezTo>
                      <a:pt x="138769" y="265059"/>
                      <a:pt x="142377" y="257241"/>
                      <a:pt x="142377" y="248371"/>
                    </a:cubicBezTo>
                    <a:cubicBezTo>
                      <a:pt x="142377" y="244913"/>
                      <a:pt x="141776" y="241605"/>
                      <a:pt x="140874" y="238598"/>
                    </a:cubicBezTo>
                    <a:cubicBezTo>
                      <a:pt x="139821" y="235591"/>
                      <a:pt x="138468" y="232585"/>
                      <a:pt x="136514" y="230029"/>
                    </a:cubicBezTo>
                    <a:cubicBezTo>
                      <a:pt x="135762" y="229127"/>
                      <a:pt x="135311" y="227924"/>
                      <a:pt x="135311" y="226571"/>
                    </a:cubicBezTo>
                    <a:cubicBezTo>
                      <a:pt x="135311" y="223714"/>
                      <a:pt x="137717" y="221158"/>
                      <a:pt x="140573" y="221158"/>
                    </a:cubicBezTo>
                    <a:lnTo>
                      <a:pt x="221609" y="221158"/>
                    </a:lnTo>
                    <a:lnTo>
                      <a:pt x="221609" y="149293"/>
                    </a:lnTo>
                    <a:cubicBezTo>
                      <a:pt x="220407" y="149744"/>
                      <a:pt x="219354" y="150195"/>
                      <a:pt x="218151" y="150646"/>
                    </a:cubicBezTo>
                    <a:cubicBezTo>
                      <a:pt x="213942" y="151999"/>
                      <a:pt x="209582" y="152751"/>
                      <a:pt x="204921" y="152751"/>
                    </a:cubicBezTo>
                    <a:cubicBezTo>
                      <a:pt x="193194" y="152751"/>
                      <a:pt x="182670" y="147940"/>
                      <a:pt x="175002" y="140423"/>
                    </a:cubicBezTo>
                    <a:cubicBezTo>
                      <a:pt x="167335" y="132755"/>
                      <a:pt x="162674" y="122231"/>
                      <a:pt x="162674" y="110654"/>
                    </a:cubicBezTo>
                    <a:cubicBezTo>
                      <a:pt x="162674" y="99078"/>
                      <a:pt x="167485" y="88403"/>
                      <a:pt x="175002" y="80736"/>
                    </a:cubicBezTo>
                    <a:cubicBezTo>
                      <a:pt x="182670" y="73068"/>
                      <a:pt x="193194" y="68407"/>
                      <a:pt x="204921" y="68407"/>
                    </a:cubicBezTo>
                    <a:cubicBezTo>
                      <a:pt x="209582" y="68407"/>
                      <a:pt x="214092" y="69159"/>
                      <a:pt x="218151" y="70512"/>
                    </a:cubicBezTo>
                    <a:cubicBezTo>
                      <a:pt x="219354" y="70813"/>
                      <a:pt x="220407" y="71414"/>
                      <a:pt x="221609" y="71715"/>
                    </a:cubicBezTo>
                    <a:lnTo>
                      <a:pt x="221609" y="0"/>
                    </a:lnTo>
                    <a:close/>
                  </a:path>
                </a:pathLst>
              </a:custGeom>
              <a:solidFill>
                <a:srgbClr val="93C9A4"/>
              </a:solidFill>
              <a:ln w="14848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grpSp>
        <p:nvGrpSpPr>
          <p:cNvPr id="31" name="Grupo 30">
            <a:extLst>
              <a:ext uri="{FF2B5EF4-FFF2-40B4-BE49-F238E27FC236}">
                <a16:creationId xmlns:a16="http://schemas.microsoft.com/office/drawing/2014/main" id="{F4C84E1C-D00C-AC59-3133-1110BFCFECC6}"/>
              </a:ext>
            </a:extLst>
          </p:cNvPr>
          <p:cNvGrpSpPr/>
          <p:nvPr/>
        </p:nvGrpSpPr>
        <p:grpSpPr>
          <a:xfrm>
            <a:off x="7140702" y="3687349"/>
            <a:ext cx="497205" cy="497205"/>
            <a:chOff x="5426299" y="4290687"/>
            <a:chExt cx="372427" cy="372427"/>
          </a:xfrm>
        </p:grpSpPr>
        <p:sp>
          <p:nvSpPr>
            <p:cNvPr id="32" name="Elipse 31">
              <a:extLst>
                <a:ext uri="{FF2B5EF4-FFF2-40B4-BE49-F238E27FC236}">
                  <a16:creationId xmlns:a16="http://schemas.microsoft.com/office/drawing/2014/main" id="{5C4F79BA-D72C-E8FA-E919-604BCC7822E4}"/>
                </a:ext>
              </a:extLst>
            </p:cNvPr>
            <p:cNvSpPr/>
            <p:nvPr/>
          </p:nvSpPr>
          <p:spPr>
            <a:xfrm>
              <a:off x="5426299" y="4290687"/>
              <a:ext cx="372427" cy="372427"/>
            </a:xfrm>
            <a:prstGeom prst="ellipse">
              <a:avLst/>
            </a:prstGeom>
            <a:solidFill>
              <a:srgbClr val="009242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es-AR"/>
            </a:p>
          </p:txBody>
        </p:sp>
        <p:grpSp>
          <p:nvGrpSpPr>
            <p:cNvPr id="33" name="Gráfico 19">
              <a:extLst>
                <a:ext uri="{FF2B5EF4-FFF2-40B4-BE49-F238E27FC236}">
                  <a16:creationId xmlns:a16="http://schemas.microsoft.com/office/drawing/2014/main" id="{A63208BC-72EB-B905-11BF-76274A811AC0}"/>
                </a:ext>
              </a:extLst>
            </p:cNvPr>
            <p:cNvGrpSpPr/>
            <p:nvPr/>
          </p:nvGrpSpPr>
          <p:grpSpPr>
            <a:xfrm>
              <a:off x="5513883" y="4373704"/>
              <a:ext cx="205707" cy="206373"/>
              <a:chOff x="5433288" y="4079065"/>
              <a:chExt cx="205707" cy="206373"/>
            </a:xfrm>
            <a:solidFill>
              <a:srgbClr val="FBFCFE"/>
            </a:solidFill>
          </p:grpSpPr>
          <p:sp>
            <p:nvSpPr>
              <p:cNvPr id="34" name="Forma libre: forma 33">
                <a:extLst>
                  <a:ext uri="{FF2B5EF4-FFF2-40B4-BE49-F238E27FC236}">
                    <a16:creationId xmlns:a16="http://schemas.microsoft.com/office/drawing/2014/main" id="{8DD3417C-724D-5792-41BF-C8086C52F8A1}"/>
                  </a:ext>
                </a:extLst>
              </p:cNvPr>
              <p:cNvSpPr/>
              <p:nvPr/>
            </p:nvSpPr>
            <p:spPr>
              <a:xfrm>
                <a:off x="5433288" y="4079065"/>
                <a:ext cx="205707" cy="206373"/>
              </a:xfrm>
              <a:custGeom>
                <a:avLst/>
                <a:gdLst>
                  <a:gd name="csX0" fmla="*/ 33573 w 205707"/>
                  <a:gd name="csY0" fmla="*/ 50809 h 206373"/>
                  <a:gd name="csX1" fmla="*/ 43860 w 205707"/>
                  <a:gd name="csY1" fmla="*/ 58905 h 206373"/>
                  <a:gd name="csX2" fmla="*/ 44813 w 205707"/>
                  <a:gd name="csY2" fmla="*/ 55572 h 206373"/>
                  <a:gd name="csX3" fmla="*/ 44527 w 205707"/>
                  <a:gd name="csY3" fmla="*/ 28806 h 206373"/>
                  <a:gd name="csX4" fmla="*/ 43479 w 205707"/>
                  <a:gd name="csY4" fmla="*/ 24234 h 206373"/>
                  <a:gd name="csX5" fmla="*/ 13476 w 205707"/>
                  <a:gd name="csY5" fmla="*/ 31283 h 206373"/>
                  <a:gd name="csX6" fmla="*/ 11094 w 205707"/>
                  <a:gd name="csY6" fmla="*/ 33093 h 206373"/>
                  <a:gd name="csX7" fmla="*/ 21381 w 205707"/>
                  <a:gd name="csY7" fmla="*/ 41189 h 206373"/>
                  <a:gd name="csX8" fmla="*/ 121584 w 205707"/>
                  <a:gd name="csY8" fmla="*/ 204543 h 206373"/>
                  <a:gd name="csX9" fmla="*/ 154541 w 205707"/>
                  <a:gd name="csY9" fmla="*/ 13947 h 206373"/>
                  <a:gd name="csX10" fmla="*/ 86151 w 205707"/>
                  <a:gd name="csY10" fmla="*/ 1660 h 206373"/>
                  <a:gd name="csX11" fmla="*/ 83961 w 205707"/>
                  <a:gd name="csY11" fmla="*/ 17376 h 206373"/>
                  <a:gd name="csX12" fmla="*/ 147492 w 205707"/>
                  <a:gd name="csY12" fmla="*/ 28140 h 206373"/>
                  <a:gd name="csX13" fmla="*/ 104154 w 205707"/>
                  <a:gd name="csY13" fmla="*/ 190350 h 206373"/>
                  <a:gd name="csX14" fmla="*/ 33573 w 205707"/>
                  <a:gd name="csY14" fmla="*/ 50809 h 20637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205707" h="206373">
                    <a:moveTo>
                      <a:pt x="33573" y="50809"/>
                    </a:moveTo>
                    <a:lnTo>
                      <a:pt x="43860" y="58905"/>
                    </a:lnTo>
                    <a:cubicBezTo>
                      <a:pt x="44908" y="57953"/>
                      <a:pt x="44718" y="56810"/>
                      <a:pt x="44813" y="55572"/>
                    </a:cubicBezTo>
                    <a:cubicBezTo>
                      <a:pt x="45384" y="49285"/>
                      <a:pt x="45194" y="35188"/>
                      <a:pt x="44527" y="28806"/>
                    </a:cubicBezTo>
                    <a:cubicBezTo>
                      <a:pt x="44432" y="27473"/>
                      <a:pt x="44527" y="25187"/>
                      <a:pt x="43479" y="24234"/>
                    </a:cubicBezTo>
                    <a:lnTo>
                      <a:pt x="13476" y="31283"/>
                    </a:lnTo>
                    <a:lnTo>
                      <a:pt x="11094" y="33093"/>
                    </a:lnTo>
                    <a:lnTo>
                      <a:pt x="21381" y="41189"/>
                    </a:lnTo>
                    <a:cubicBezTo>
                      <a:pt x="-35578" y="114627"/>
                      <a:pt x="29287" y="221688"/>
                      <a:pt x="121584" y="204543"/>
                    </a:cubicBezTo>
                    <a:cubicBezTo>
                      <a:pt x="215406" y="187112"/>
                      <a:pt x="236932" y="62239"/>
                      <a:pt x="154541" y="13947"/>
                    </a:cubicBezTo>
                    <a:cubicBezTo>
                      <a:pt x="137110" y="3756"/>
                      <a:pt x="106059" y="-3388"/>
                      <a:pt x="86151" y="1660"/>
                    </a:cubicBezTo>
                    <a:cubicBezTo>
                      <a:pt x="76436" y="4137"/>
                      <a:pt x="75483" y="12614"/>
                      <a:pt x="83961" y="17376"/>
                    </a:cubicBezTo>
                    <a:cubicBezTo>
                      <a:pt x="105773" y="14424"/>
                      <a:pt x="128347" y="16424"/>
                      <a:pt x="147492" y="28140"/>
                    </a:cubicBezTo>
                    <a:cubicBezTo>
                      <a:pt x="222930" y="74241"/>
                      <a:pt x="190926" y="189969"/>
                      <a:pt x="104154" y="190350"/>
                    </a:cubicBezTo>
                    <a:cubicBezTo>
                      <a:pt x="31192" y="190636"/>
                      <a:pt x="-9765" y="108531"/>
                      <a:pt x="33573" y="50809"/>
                    </a:cubicBezTo>
                    <a:close/>
                  </a:path>
                </a:pathLst>
              </a:custGeom>
              <a:solidFill>
                <a:srgbClr val="FBFCFE"/>
              </a:solidFill>
              <a:ln w="952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35" name="Forma libre: forma 34">
                <a:extLst>
                  <a:ext uri="{FF2B5EF4-FFF2-40B4-BE49-F238E27FC236}">
                    <a16:creationId xmlns:a16="http://schemas.microsoft.com/office/drawing/2014/main" id="{B8FC314C-D34F-39EA-C562-805B4E1C6473}"/>
                  </a:ext>
                </a:extLst>
              </p:cNvPr>
              <p:cNvSpPr/>
              <p:nvPr/>
            </p:nvSpPr>
            <p:spPr>
              <a:xfrm>
                <a:off x="5516008" y="4130684"/>
                <a:ext cx="66172" cy="74195"/>
              </a:xfrm>
              <a:custGeom>
                <a:avLst/>
                <a:gdLst>
                  <a:gd name="csX0" fmla="*/ 16957 w 66172"/>
                  <a:gd name="csY0" fmla="*/ 58055 h 74195"/>
                  <a:gd name="csX1" fmla="*/ 60676 w 66172"/>
                  <a:gd name="csY1" fmla="*/ 58055 h 74195"/>
                  <a:gd name="csX2" fmla="*/ 64391 w 66172"/>
                  <a:gd name="csY2" fmla="*/ 60245 h 74195"/>
                  <a:gd name="csX3" fmla="*/ 60486 w 66172"/>
                  <a:gd name="csY3" fmla="*/ 73390 h 74195"/>
                  <a:gd name="csX4" fmla="*/ 8384 w 66172"/>
                  <a:gd name="csY4" fmla="*/ 73580 h 74195"/>
                  <a:gd name="csX5" fmla="*/ 669 w 66172"/>
                  <a:gd name="csY5" fmla="*/ 65865 h 74195"/>
                  <a:gd name="csX6" fmla="*/ 859 w 66172"/>
                  <a:gd name="csY6" fmla="*/ 7191 h 74195"/>
                  <a:gd name="csX7" fmla="*/ 14480 w 66172"/>
                  <a:gd name="csY7" fmla="*/ 2143 h 74195"/>
                  <a:gd name="csX8" fmla="*/ 16957 w 66172"/>
                  <a:gd name="csY8" fmla="*/ 6143 h 74195"/>
                  <a:gd name="csX9" fmla="*/ 16957 w 66172"/>
                  <a:gd name="csY9" fmla="*/ 58055 h 7419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66172" h="74195">
                    <a:moveTo>
                      <a:pt x="16957" y="58055"/>
                    </a:moveTo>
                    <a:lnTo>
                      <a:pt x="60676" y="58055"/>
                    </a:lnTo>
                    <a:cubicBezTo>
                      <a:pt x="60676" y="58055"/>
                      <a:pt x="63915" y="59769"/>
                      <a:pt x="64391" y="60245"/>
                    </a:cubicBezTo>
                    <a:cubicBezTo>
                      <a:pt x="68011" y="64341"/>
                      <a:pt x="65820" y="71866"/>
                      <a:pt x="60486" y="73390"/>
                    </a:cubicBezTo>
                    <a:cubicBezTo>
                      <a:pt x="44103" y="72247"/>
                      <a:pt x="24291" y="75485"/>
                      <a:pt x="8384" y="73580"/>
                    </a:cubicBezTo>
                    <a:cubicBezTo>
                      <a:pt x="3812" y="73009"/>
                      <a:pt x="1145" y="70342"/>
                      <a:pt x="669" y="65865"/>
                    </a:cubicBezTo>
                    <a:cubicBezTo>
                      <a:pt x="-1427" y="47958"/>
                      <a:pt x="2193" y="25574"/>
                      <a:pt x="859" y="7191"/>
                    </a:cubicBezTo>
                    <a:cubicBezTo>
                      <a:pt x="2002" y="809"/>
                      <a:pt x="9622" y="-2429"/>
                      <a:pt x="14480" y="2143"/>
                    </a:cubicBezTo>
                    <a:cubicBezTo>
                      <a:pt x="14956" y="2619"/>
                      <a:pt x="16957" y="5953"/>
                      <a:pt x="16957" y="6143"/>
                    </a:cubicBezTo>
                    <a:lnTo>
                      <a:pt x="16957" y="58055"/>
                    </a:lnTo>
                    <a:close/>
                  </a:path>
                </a:pathLst>
              </a:custGeom>
              <a:solidFill>
                <a:srgbClr val="FBFCFE"/>
              </a:solidFill>
              <a:ln w="952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grpSp>
        <p:nvGrpSpPr>
          <p:cNvPr id="36" name="Grupo 35">
            <a:extLst>
              <a:ext uri="{FF2B5EF4-FFF2-40B4-BE49-F238E27FC236}">
                <a16:creationId xmlns:a16="http://schemas.microsoft.com/office/drawing/2014/main" id="{AFEED4E8-1D93-6E4D-786B-3FB392D77627}"/>
              </a:ext>
            </a:extLst>
          </p:cNvPr>
          <p:cNvGrpSpPr/>
          <p:nvPr/>
        </p:nvGrpSpPr>
        <p:grpSpPr>
          <a:xfrm>
            <a:off x="7140702" y="3034061"/>
            <a:ext cx="497205" cy="497205"/>
            <a:chOff x="3279702" y="3594712"/>
            <a:chExt cx="497205" cy="497205"/>
          </a:xfrm>
        </p:grpSpPr>
        <p:sp>
          <p:nvSpPr>
            <p:cNvPr id="37" name="Elipse 36">
              <a:extLst>
                <a:ext uri="{FF2B5EF4-FFF2-40B4-BE49-F238E27FC236}">
                  <a16:creationId xmlns:a16="http://schemas.microsoft.com/office/drawing/2014/main" id="{79C82ED4-CF02-CC55-595F-21D2C16B0534}"/>
                </a:ext>
              </a:extLst>
            </p:cNvPr>
            <p:cNvSpPr/>
            <p:nvPr/>
          </p:nvSpPr>
          <p:spPr>
            <a:xfrm>
              <a:off x="3279702" y="3594712"/>
              <a:ext cx="497205" cy="497205"/>
            </a:xfrm>
            <a:prstGeom prst="ellipse">
              <a:avLst/>
            </a:prstGeom>
            <a:solidFill>
              <a:srgbClr val="009242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es-AR"/>
            </a:p>
          </p:txBody>
        </p:sp>
        <p:pic>
          <p:nvPicPr>
            <p:cNvPr id="38" name="Gráfico 37">
              <a:extLst>
                <a:ext uri="{FF2B5EF4-FFF2-40B4-BE49-F238E27FC236}">
                  <a16:creationId xmlns:a16="http://schemas.microsoft.com/office/drawing/2014/main" id="{E6B24035-F8EE-8A6A-6533-8ECC7E0C42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392572" y="3680854"/>
              <a:ext cx="271463" cy="285036"/>
            </a:xfrm>
            <a:prstGeom prst="rect">
              <a:avLst/>
            </a:prstGeom>
          </p:spPr>
        </p:pic>
      </p:grpSp>
      <p:sp>
        <p:nvSpPr>
          <p:cNvPr id="10" name="object 11">
            <a:extLst>
              <a:ext uri="{FF2B5EF4-FFF2-40B4-BE49-F238E27FC236}">
                <a16:creationId xmlns:a16="http://schemas.microsoft.com/office/drawing/2014/main" id="{92E7689D-218C-D232-199C-372CDD526646}"/>
              </a:ext>
            </a:extLst>
          </p:cNvPr>
          <p:cNvSpPr txBox="1"/>
          <p:nvPr/>
        </p:nvSpPr>
        <p:spPr>
          <a:xfrm>
            <a:off x="8424759" y="946627"/>
            <a:ext cx="46609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Adapt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Protection</a:t>
            </a:r>
            <a:r>
              <a:rPr spc="-120" dirty="0"/>
              <a:t> </a:t>
            </a:r>
            <a:r>
              <a:rPr spc="-20" dirty="0"/>
              <a:t>risk</a:t>
            </a:r>
          </a:p>
          <a:p>
            <a:pPr marL="12700">
              <a:lnSpc>
                <a:spcPct val="100000"/>
              </a:lnSpc>
            </a:pPr>
            <a:r>
              <a:rPr dirty="0"/>
              <a:t>5Ws</a:t>
            </a:r>
            <a:r>
              <a:rPr spc="-10" dirty="0"/>
              <a:t> </a:t>
            </a:r>
            <a:r>
              <a:rPr dirty="0"/>
              <a:t>&amp;</a:t>
            </a:r>
            <a:r>
              <a:rPr spc="-10" dirty="0"/>
              <a:t> </a:t>
            </a:r>
            <a:r>
              <a:rPr dirty="0"/>
              <a:t>H</a:t>
            </a:r>
            <a:r>
              <a:rPr spc="-10" dirty="0"/>
              <a:t> Questionnaire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2355659"/>
            <a:ext cx="5471160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300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5Ws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&amp;H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questionnaire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useful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simple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tool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bring </a:t>
            </a:r>
            <a:r>
              <a:rPr sz="1600" b="0" dirty="0">
                <a:latin typeface="Roboto Light"/>
                <a:cs typeface="Roboto Light"/>
              </a:rPr>
              <a:t>together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basic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information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describe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risk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factors: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threat, vulnerability </a:t>
            </a:r>
            <a:r>
              <a:rPr sz="1600" b="0" dirty="0">
                <a:latin typeface="Roboto Light"/>
                <a:cs typeface="Roboto Light"/>
              </a:rPr>
              <a:t>and </a:t>
            </a:r>
            <a:r>
              <a:rPr sz="1600" b="0" spc="-10" dirty="0">
                <a:latin typeface="Roboto Light"/>
                <a:cs typeface="Roboto Light"/>
              </a:rPr>
              <a:t>capacity</a:t>
            </a:r>
            <a:endParaRPr sz="1600">
              <a:latin typeface="Roboto Light"/>
              <a:cs typeface="Roboto Light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720001" y="3672001"/>
          <a:ext cx="9238615" cy="2603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47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7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7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1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932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40155">
                <a:tc>
                  <a:txBody>
                    <a:bodyPr/>
                    <a:lstStyle/>
                    <a:p>
                      <a:pPr marL="143510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sz="1300" b="0" dirty="0">
                          <a:solidFill>
                            <a:srgbClr val="009343"/>
                          </a:solidFill>
                          <a:latin typeface="Roboto Medium"/>
                          <a:cs typeface="Roboto Medium"/>
                        </a:rPr>
                        <a:t>What</a:t>
                      </a:r>
                      <a:r>
                        <a:rPr sz="1300" b="0" spc="-25" dirty="0">
                          <a:solidFill>
                            <a:srgbClr val="009343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is</a:t>
                      </a:r>
                      <a:r>
                        <a:rPr sz="13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3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10" dirty="0">
                          <a:latin typeface="Roboto Light"/>
                          <a:cs typeface="Roboto Light"/>
                        </a:rPr>
                        <a:t>risk?</a:t>
                      </a:r>
                      <a:endParaRPr sz="1300">
                        <a:latin typeface="Roboto Light"/>
                        <a:cs typeface="Roboto Light"/>
                      </a:endParaRPr>
                    </a:p>
                    <a:p>
                      <a:pPr marL="143510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300" b="0" i="1" spc="-10" dirty="0">
                          <a:latin typeface="Roboto Light"/>
                          <a:cs typeface="Roboto Light"/>
                        </a:rPr>
                        <a:t>(risk)</a:t>
                      </a:r>
                      <a:endParaRPr sz="1300">
                        <a:latin typeface="Roboto Light"/>
                        <a:cs typeface="Roboto Light"/>
                      </a:endParaRPr>
                    </a:p>
                  </a:txBody>
                  <a:tcPr marL="0" marR="0" marT="102235" marB="0">
                    <a:lnR w="38100">
                      <a:solidFill>
                        <a:srgbClr val="FFFFFF"/>
                      </a:solidFill>
                      <a:prstDash val="solid"/>
                    </a:lnR>
                    <a:solidFill>
                      <a:srgbClr val="EAF4ED"/>
                    </a:solidFill>
                  </a:tcPr>
                </a:tc>
                <a:tc>
                  <a:txBody>
                    <a:bodyPr/>
                    <a:lstStyle/>
                    <a:p>
                      <a:pPr marL="143510" marR="249554">
                        <a:lnSpc>
                          <a:spcPct val="115399"/>
                        </a:lnSpc>
                        <a:spcBef>
                          <a:spcPts val="565"/>
                        </a:spcBef>
                      </a:pPr>
                      <a:r>
                        <a:rPr sz="1300" b="0" dirty="0">
                          <a:solidFill>
                            <a:srgbClr val="009343"/>
                          </a:solidFill>
                          <a:latin typeface="Roboto Medium"/>
                          <a:cs typeface="Roboto Medium"/>
                        </a:rPr>
                        <a:t>Where</a:t>
                      </a:r>
                      <a:r>
                        <a:rPr sz="1300" b="0" spc="-30" dirty="0">
                          <a:solidFill>
                            <a:srgbClr val="009343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is</a:t>
                      </a:r>
                      <a:r>
                        <a:rPr sz="13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it</a:t>
                      </a:r>
                      <a:r>
                        <a:rPr sz="13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3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20" dirty="0">
                          <a:latin typeface="Roboto Light"/>
                          <a:cs typeface="Roboto Light"/>
                        </a:rPr>
                        <a:t>most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likely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10" dirty="0">
                          <a:latin typeface="Roboto Light"/>
                          <a:cs typeface="Roboto Light"/>
                        </a:rPr>
                        <a:t>happen?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(locations)</a:t>
                      </a:r>
                      <a:r>
                        <a:rPr sz="13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i="1" spc="-10" dirty="0">
                          <a:latin typeface="Roboto Light"/>
                          <a:cs typeface="Roboto Light"/>
                        </a:rPr>
                        <a:t>(risk/ vulnerability)</a:t>
                      </a:r>
                      <a:endParaRPr sz="1300">
                        <a:latin typeface="Roboto Light"/>
                        <a:cs typeface="Roboto Light"/>
                      </a:endParaRPr>
                    </a:p>
                  </a:txBody>
                  <a:tcPr marL="0" marR="0" marT="71755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solidFill>
                      <a:srgbClr val="EAF4ED"/>
                    </a:solidFill>
                  </a:tcPr>
                </a:tc>
                <a:tc>
                  <a:txBody>
                    <a:bodyPr/>
                    <a:lstStyle/>
                    <a:p>
                      <a:pPr marL="143510" marR="303530">
                        <a:lnSpc>
                          <a:spcPct val="115399"/>
                        </a:lnSpc>
                        <a:spcBef>
                          <a:spcPts val="570"/>
                        </a:spcBef>
                      </a:pPr>
                      <a:r>
                        <a:rPr sz="1300" b="0" dirty="0">
                          <a:solidFill>
                            <a:srgbClr val="009343"/>
                          </a:solidFill>
                          <a:latin typeface="Roboto Medium"/>
                          <a:cs typeface="Roboto Medium"/>
                        </a:rPr>
                        <a:t>When</a:t>
                      </a:r>
                      <a:r>
                        <a:rPr sz="1300" b="0" spc="-30" dirty="0">
                          <a:solidFill>
                            <a:srgbClr val="009343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is</a:t>
                      </a:r>
                      <a:r>
                        <a:rPr sz="13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it</a:t>
                      </a:r>
                      <a:r>
                        <a:rPr sz="13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3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20" dirty="0">
                          <a:latin typeface="Roboto Light"/>
                          <a:cs typeface="Roboto Light"/>
                        </a:rPr>
                        <a:t>most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likely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10" dirty="0">
                          <a:latin typeface="Roboto Light"/>
                          <a:cs typeface="Roboto Light"/>
                        </a:rPr>
                        <a:t>happen?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(time</a:t>
                      </a:r>
                      <a:r>
                        <a:rPr sz="13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3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10" dirty="0">
                          <a:latin typeface="Roboto Light"/>
                          <a:cs typeface="Roboto Light"/>
                        </a:rPr>
                        <a:t>day/week/ season) </a:t>
                      </a:r>
                      <a:r>
                        <a:rPr sz="1300" b="0" i="1" spc="-10" dirty="0">
                          <a:latin typeface="Roboto Light"/>
                          <a:cs typeface="Roboto Light"/>
                        </a:rPr>
                        <a:t>(risk/vulnerability)</a:t>
                      </a:r>
                      <a:endParaRPr sz="1300">
                        <a:latin typeface="Roboto Light"/>
                        <a:cs typeface="Roboto Light"/>
                      </a:endParaRPr>
                    </a:p>
                  </a:txBody>
                  <a:tcPr marL="0" marR="0" marT="72390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solidFill>
                      <a:srgbClr val="EAF4ED"/>
                    </a:solidFill>
                  </a:tcPr>
                </a:tc>
                <a:tc>
                  <a:txBody>
                    <a:bodyPr/>
                    <a:lstStyle/>
                    <a:p>
                      <a:pPr marL="143510" marR="178435">
                        <a:lnSpc>
                          <a:spcPct val="115399"/>
                        </a:lnSpc>
                        <a:spcBef>
                          <a:spcPts val="570"/>
                        </a:spcBef>
                      </a:pPr>
                      <a:r>
                        <a:rPr sz="1300" b="0" dirty="0">
                          <a:solidFill>
                            <a:srgbClr val="009343"/>
                          </a:solidFill>
                          <a:latin typeface="Roboto Medium"/>
                          <a:cs typeface="Roboto Medium"/>
                        </a:rPr>
                        <a:t>Who</a:t>
                      </a:r>
                      <a:r>
                        <a:rPr sz="1300" b="0" spc="-35" dirty="0">
                          <a:solidFill>
                            <a:srgbClr val="009343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are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20" dirty="0">
                          <a:latin typeface="Roboto Light"/>
                          <a:cs typeface="Roboto Light"/>
                        </a:rPr>
                        <a:t>main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actors</a:t>
                      </a:r>
                      <a:r>
                        <a:rPr sz="13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10" dirty="0">
                          <a:latin typeface="Roboto Light"/>
                          <a:cs typeface="Roboto Light"/>
                        </a:rPr>
                        <a:t>responsible</a:t>
                      </a:r>
                      <a:r>
                        <a:rPr sz="13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for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threat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3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why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do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they</a:t>
                      </a:r>
                      <a:r>
                        <a:rPr sz="13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do</a:t>
                      </a:r>
                      <a:r>
                        <a:rPr sz="13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that?</a:t>
                      </a:r>
                      <a:r>
                        <a:rPr sz="13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i="1" spc="-10" dirty="0">
                          <a:latin typeface="Roboto Light"/>
                          <a:cs typeface="Roboto Light"/>
                        </a:rPr>
                        <a:t>(threat)</a:t>
                      </a:r>
                      <a:endParaRPr sz="1300">
                        <a:latin typeface="Roboto Light"/>
                        <a:cs typeface="Roboto Light"/>
                      </a:endParaRPr>
                    </a:p>
                  </a:txBody>
                  <a:tcPr marL="0" marR="0" marT="72390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solidFill>
                      <a:srgbClr val="EAF4ED"/>
                    </a:solidFill>
                  </a:tcPr>
                </a:tc>
                <a:tc>
                  <a:txBody>
                    <a:bodyPr/>
                    <a:lstStyle/>
                    <a:p>
                      <a:pPr marL="143510" marR="217170">
                        <a:lnSpc>
                          <a:spcPct val="115399"/>
                        </a:lnSpc>
                        <a:spcBef>
                          <a:spcPts val="575"/>
                        </a:spcBef>
                      </a:pPr>
                      <a:r>
                        <a:rPr sz="1300" b="0" dirty="0">
                          <a:solidFill>
                            <a:srgbClr val="009343"/>
                          </a:solidFill>
                          <a:latin typeface="Roboto Medium"/>
                          <a:cs typeface="Roboto Medium"/>
                        </a:rPr>
                        <a:t>How</a:t>
                      </a:r>
                      <a:r>
                        <a:rPr sz="1300" b="0" spc="-20" dirty="0">
                          <a:solidFill>
                            <a:srgbClr val="009343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do</a:t>
                      </a:r>
                      <a:r>
                        <a:rPr sz="1300" b="0" spc="-10" dirty="0">
                          <a:latin typeface="Roboto Light"/>
                          <a:cs typeface="Roboto Light"/>
                        </a:rPr>
                        <a:t> people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protect</a:t>
                      </a:r>
                      <a:r>
                        <a:rPr sz="1300" b="0" spc="-6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10" dirty="0">
                          <a:latin typeface="Roboto Light"/>
                          <a:cs typeface="Roboto Light"/>
                        </a:rPr>
                        <a:t>themselves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against</a:t>
                      </a:r>
                      <a:r>
                        <a:rPr sz="1300" b="0" spc="-4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3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10" dirty="0">
                          <a:latin typeface="Roboto Light"/>
                          <a:cs typeface="Roboto Light"/>
                        </a:rPr>
                        <a:t>threats? </a:t>
                      </a:r>
                      <a:r>
                        <a:rPr sz="1300" b="0" i="1" spc="-10" dirty="0">
                          <a:latin typeface="Roboto Light"/>
                          <a:cs typeface="Roboto Light"/>
                        </a:rPr>
                        <a:t>(capacity)</a:t>
                      </a:r>
                      <a:endParaRPr sz="1300">
                        <a:latin typeface="Roboto Light"/>
                        <a:cs typeface="Roboto Light"/>
                      </a:endParaRPr>
                    </a:p>
                  </a:txBody>
                  <a:tcPr marL="0" marR="0" marT="73025" marB="0">
                    <a:lnL w="38100">
                      <a:solidFill>
                        <a:srgbClr val="FFFFFF"/>
                      </a:solidFill>
                      <a:prstDash val="solid"/>
                    </a:lnL>
                    <a:solidFill>
                      <a:srgbClr val="EAF4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33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38100">
                      <a:solidFill>
                        <a:srgbClr val="FFFFFF"/>
                      </a:solidFill>
                      <a:prstDash val="solid"/>
                    </a:lnR>
                    <a:solidFill>
                      <a:srgbClr val="EAF4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solidFill>
                      <a:srgbClr val="EAF4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solidFill>
                      <a:srgbClr val="EAF4ED"/>
                    </a:solidFill>
                  </a:tcPr>
                </a:tc>
                <a:tc>
                  <a:txBody>
                    <a:bodyPr/>
                    <a:lstStyle/>
                    <a:p>
                      <a:pPr marL="143510" algn="just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300" b="0" dirty="0">
                          <a:solidFill>
                            <a:srgbClr val="009343"/>
                          </a:solidFill>
                          <a:latin typeface="Roboto Medium"/>
                          <a:cs typeface="Roboto Medium"/>
                        </a:rPr>
                        <a:t>Who</a:t>
                      </a:r>
                      <a:r>
                        <a:rPr sz="1300" b="0" spc="-35" dirty="0">
                          <a:solidFill>
                            <a:srgbClr val="009343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are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20" dirty="0">
                          <a:latin typeface="Roboto Light"/>
                          <a:cs typeface="Roboto Light"/>
                        </a:rPr>
                        <a:t>most</a:t>
                      </a:r>
                      <a:endParaRPr sz="1300">
                        <a:latin typeface="Roboto Light"/>
                        <a:cs typeface="Roboto Light"/>
                      </a:endParaRPr>
                    </a:p>
                    <a:p>
                      <a:pPr marL="143510" marR="144780" algn="just">
                        <a:lnSpc>
                          <a:spcPct val="115399"/>
                        </a:lnSpc>
                      </a:pPr>
                      <a:r>
                        <a:rPr sz="1300" b="0" dirty="0">
                          <a:latin typeface="Roboto Light"/>
                          <a:cs typeface="Roboto Light"/>
                        </a:rPr>
                        <a:t>likely</a:t>
                      </a:r>
                      <a:r>
                        <a:rPr sz="13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3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be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affected</a:t>
                      </a:r>
                      <a:r>
                        <a:rPr sz="13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by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threat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3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why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are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they</a:t>
                      </a:r>
                      <a:r>
                        <a:rPr sz="13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dirty="0">
                          <a:latin typeface="Roboto Light"/>
                          <a:cs typeface="Roboto Light"/>
                        </a:rPr>
                        <a:t>more</a:t>
                      </a:r>
                      <a:r>
                        <a:rPr sz="13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10" dirty="0">
                          <a:latin typeface="Roboto Light"/>
                          <a:cs typeface="Roboto Light"/>
                        </a:rPr>
                        <a:t>vulnerable? </a:t>
                      </a:r>
                      <a:r>
                        <a:rPr sz="1300" b="0" i="1" spc="-10" dirty="0">
                          <a:latin typeface="Roboto Light"/>
                          <a:cs typeface="Roboto Light"/>
                        </a:rPr>
                        <a:t>(vulnerability)</a:t>
                      </a:r>
                      <a:endParaRPr sz="1300">
                        <a:latin typeface="Roboto Light"/>
                        <a:cs typeface="Roboto Light"/>
                      </a:endParaRPr>
                    </a:p>
                  </a:txBody>
                  <a:tcPr marL="0" marR="0" marT="5715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solidFill>
                      <a:srgbClr val="EAF4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FFFFFF"/>
                      </a:solidFill>
                      <a:prstDash val="solid"/>
                    </a:lnL>
                    <a:solidFill>
                      <a:srgbClr val="EAF4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21</a:t>
            </a:fld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6811D995-21E4-1C91-AEE0-F3FCCA730097}"/>
              </a:ext>
            </a:extLst>
          </p:cNvPr>
          <p:cNvGrpSpPr/>
          <p:nvPr/>
        </p:nvGrpSpPr>
        <p:grpSpPr>
          <a:xfrm>
            <a:off x="8003937" y="792003"/>
            <a:ext cx="1968500" cy="1427317"/>
            <a:chOff x="7565962" y="1976829"/>
            <a:chExt cx="1968500" cy="1427317"/>
          </a:xfrm>
        </p:grpSpPr>
        <p:sp>
          <p:nvSpPr>
            <p:cNvPr id="13" name="object 5">
              <a:extLst>
                <a:ext uri="{FF2B5EF4-FFF2-40B4-BE49-F238E27FC236}">
                  <a16:creationId xmlns:a16="http://schemas.microsoft.com/office/drawing/2014/main" id="{7168DDBF-098F-207B-ED48-7BFBAFDEE1BA}"/>
                </a:ext>
              </a:extLst>
            </p:cNvPr>
            <p:cNvSpPr/>
            <p:nvPr/>
          </p:nvSpPr>
          <p:spPr>
            <a:xfrm>
              <a:off x="8166135" y="1976829"/>
              <a:ext cx="1264285" cy="1100455"/>
            </a:xfrm>
            <a:custGeom>
              <a:avLst/>
              <a:gdLst/>
              <a:ahLst/>
              <a:cxnLst/>
              <a:rect l="l" t="t" r="r" b="b"/>
              <a:pathLst>
                <a:path w="1264284" h="1100455">
                  <a:moveTo>
                    <a:pt x="1186065" y="0"/>
                  </a:moveTo>
                  <a:lnTo>
                    <a:pt x="78117" y="0"/>
                  </a:lnTo>
                  <a:lnTo>
                    <a:pt x="47786" y="6162"/>
                  </a:lnTo>
                  <a:lnTo>
                    <a:pt x="22947" y="22942"/>
                  </a:lnTo>
                  <a:lnTo>
                    <a:pt x="6164" y="47780"/>
                  </a:lnTo>
                  <a:lnTo>
                    <a:pt x="0" y="78117"/>
                  </a:lnTo>
                  <a:lnTo>
                    <a:pt x="0" y="833869"/>
                  </a:lnTo>
                  <a:lnTo>
                    <a:pt x="6164" y="864206"/>
                  </a:lnTo>
                  <a:lnTo>
                    <a:pt x="22947" y="889044"/>
                  </a:lnTo>
                  <a:lnTo>
                    <a:pt x="47786" y="905824"/>
                  </a:lnTo>
                  <a:lnTo>
                    <a:pt x="78117" y="911987"/>
                  </a:lnTo>
                  <a:lnTo>
                    <a:pt x="811707" y="911987"/>
                  </a:lnTo>
                  <a:lnTo>
                    <a:pt x="1036192" y="1100404"/>
                  </a:lnTo>
                  <a:lnTo>
                    <a:pt x="1036192" y="911987"/>
                  </a:lnTo>
                  <a:lnTo>
                    <a:pt x="1186065" y="911987"/>
                  </a:lnTo>
                  <a:lnTo>
                    <a:pt x="1216397" y="905824"/>
                  </a:lnTo>
                  <a:lnTo>
                    <a:pt x="1241236" y="889044"/>
                  </a:lnTo>
                  <a:lnTo>
                    <a:pt x="1258019" y="864206"/>
                  </a:lnTo>
                  <a:lnTo>
                    <a:pt x="1264183" y="833869"/>
                  </a:lnTo>
                  <a:lnTo>
                    <a:pt x="1264183" y="78117"/>
                  </a:lnTo>
                  <a:lnTo>
                    <a:pt x="1258019" y="47780"/>
                  </a:lnTo>
                  <a:lnTo>
                    <a:pt x="1241236" y="22942"/>
                  </a:lnTo>
                  <a:lnTo>
                    <a:pt x="1216397" y="6162"/>
                  </a:lnTo>
                  <a:lnTo>
                    <a:pt x="1186065" y="0"/>
                  </a:lnTo>
                  <a:close/>
                </a:path>
              </a:pathLst>
            </a:custGeom>
            <a:gradFill>
              <a:gsLst>
                <a:gs pos="13000">
                  <a:srgbClr val="009242">
                    <a:alpha val="57000"/>
                  </a:srgbClr>
                </a:gs>
                <a:gs pos="100000">
                  <a:schemeClr val="bg1">
                    <a:lumMod val="0"/>
                    <a:lumOff val="100000"/>
                    <a:alpha val="59000"/>
                  </a:schemeClr>
                </a:gs>
              </a:gsLst>
              <a:lin ang="18900000" scaled="1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6">
              <a:extLst>
                <a:ext uri="{FF2B5EF4-FFF2-40B4-BE49-F238E27FC236}">
                  <a16:creationId xmlns:a16="http://schemas.microsoft.com/office/drawing/2014/main" id="{1EB74C32-F3B7-1036-7F14-27C1C6B13E88}"/>
                </a:ext>
              </a:extLst>
            </p:cNvPr>
            <p:cNvSpPr/>
            <p:nvPr/>
          </p:nvSpPr>
          <p:spPr>
            <a:xfrm>
              <a:off x="7574438" y="2280253"/>
              <a:ext cx="1264285" cy="1100455"/>
            </a:xfrm>
            <a:custGeom>
              <a:avLst/>
              <a:gdLst/>
              <a:ahLst/>
              <a:cxnLst/>
              <a:rect l="l" t="t" r="r" b="b"/>
              <a:pathLst>
                <a:path w="1264284" h="1100454">
                  <a:moveTo>
                    <a:pt x="1186065" y="0"/>
                  </a:moveTo>
                  <a:lnTo>
                    <a:pt x="78117" y="0"/>
                  </a:lnTo>
                  <a:lnTo>
                    <a:pt x="47786" y="6162"/>
                  </a:lnTo>
                  <a:lnTo>
                    <a:pt x="22947" y="22942"/>
                  </a:lnTo>
                  <a:lnTo>
                    <a:pt x="6164" y="47780"/>
                  </a:lnTo>
                  <a:lnTo>
                    <a:pt x="0" y="78117"/>
                  </a:lnTo>
                  <a:lnTo>
                    <a:pt x="0" y="833869"/>
                  </a:lnTo>
                  <a:lnTo>
                    <a:pt x="6164" y="864206"/>
                  </a:lnTo>
                  <a:lnTo>
                    <a:pt x="22947" y="889044"/>
                  </a:lnTo>
                  <a:lnTo>
                    <a:pt x="47786" y="905824"/>
                  </a:lnTo>
                  <a:lnTo>
                    <a:pt x="78117" y="911987"/>
                  </a:lnTo>
                  <a:lnTo>
                    <a:pt x="228003" y="911987"/>
                  </a:lnTo>
                  <a:lnTo>
                    <a:pt x="228003" y="1100404"/>
                  </a:lnTo>
                  <a:lnTo>
                    <a:pt x="452488" y="911987"/>
                  </a:lnTo>
                  <a:lnTo>
                    <a:pt x="1186065" y="911987"/>
                  </a:lnTo>
                  <a:lnTo>
                    <a:pt x="1216397" y="905824"/>
                  </a:lnTo>
                  <a:lnTo>
                    <a:pt x="1241236" y="889044"/>
                  </a:lnTo>
                  <a:lnTo>
                    <a:pt x="1258019" y="864206"/>
                  </a:lnTo>
                  <a:lnTo>
                    <a:pt x="1264183" y="833869"/>
                  </a:lnTo>
                  <a:lnTo>
                    <a:pt x="1264183" y="78117"/>
                  </a:lnTo>
                  <a:lnTo>
                    <a:pt x="1258019" y="47780"/>
                  </a:lnTo>
                  <a:lnTo>
                    <a:pt x="1241236" y="22942"/>
                  </a:lnTo>
                  <a:lnTo>
                    <a:pt x="1216397" y="6162"/>
                  </a:lnTo>
                  <a:lnTo>
                    <a:pt x="11860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Gráfico 14">
              <a:extLst>
                <a:ext uri="{FF2B5EF4-FFF2-40B4-BE49-F238E27FC236}">
                  <a16:creationId xmlns:a16="http://schemas.microsoft.com/office/drawing/2014/main" id="{35FB3F3D-35BD-1E07-453C-F8AFEEF1E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565962" y="2216797"/>
              <a:ext cx="1968500" cy="118734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0001" y="791997"/>
            <a:ext cx="8772525" cy="540385"/>
          </a:xfrm>
          <a:custGeom>
            <a:avLst/>
            <a:gdLst/>
            <a:ahLst/>
            <a:cxnLst/>
            <a:rect l="l" t="t" r="r" b="b"/>
            <a:pathLst>
              <a:path w="8772525" h="540385">
                <a:moveTo>
                  <a:pt x="8772347" y="0"/>
                </a:moveTo>
                <a:lnTo>
                  <a:pt x="0" y="0"/>
                </a:lnTo>
                <a:lnTo>
                  <a:pt x="0" y="540003"/>
                </a:lnTo>
                <a:lnTo>
                  <a:pt x="8772347" y="540003"/>
                </a:lnTo>
                <a:lnTo>
                  <a:pt x="8772347" y="0"/>
                </a:lnTo>
                <a:close/>
              </a:path>
            </a:pathLst>
          </a:custGeom>
          <a:solidFill>
            <a:srgbClr val="D5EA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861899" y="807954"/>
            <a:ext cx="35172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1559560" algn="l"/>
              </a:tabLst>
            </a:pPr>
            <a:r>
              <a:rPr sz="3000" b="1" baseline="-555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Case</a:t>
            </a:r>
            <a:r>
              <a:rPr sz="3000" b="1" spc="135" baseline="-555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3000" b="1" spc="82" baseline="-555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Study</a:t>
            </a:r>
            <a:r>
              <a:rPr sz="3000" baseline="-5555" dirty="0">
                <a:latin typeface="Noto Sans Med"/>
                <a:cs typeface="Noto Sans Med"/>
              </a:rPr>
              <a:t>	</a:t>
            </a:r>
            <a:r>
              <a:rPr sz="3600" b="0" baseline="-4629" dirty="0">
                <a:latin typeface="Roboto Light"/>
                <a:cs typeface="Roboto Light"/>
              </a:rPr>
              <a:t>I</a:t>
            </a:r>
            <a:r>
              <a:rPr sz="3600" b="0" spc="547" baseline="-4629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extra</a:t>
            </a:r>
            <a:r>
              <a:rPr sz="1800" b="0" spc="-15" dirty="0">
                <a:latin typeface="Roboto Light"/>
                <a:cs typeface="Roboto Light"/>
              </a:rPr>
              <a:t> </a:t>
            </a:r>
            <a:r>
              <a:rPr sz="1800" b="0" spc="-10" dirty="0">
                <a:latin typeface="Roboto Light"/>
                <a:cs typeface="Roboto Light"/>
              </a:rPr>
              <a:t>information</a:t>
            </a:r>
            <a:endParaRPr sz="1800" dirty="0">
              <a:latin typeface="Roboto Light"/>
              <a:cs typeface="Roboto Light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22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4D1F2A21-ABF8-AD0A-E171-8B04A6E8EFF8}"/>
              </a:ext>
            </a:extLst>
          </p:cNvPr>
          <p:cNvGrpSpPr/>
          <p:nvPr/>
        </p:nvGrpSpPr>
        <p:grpSpPr>
          <a:xfrm>
            <a:off x="9012697" y="595848"/>
            <a:ext cx="959485" cy="959485"/>
            <a:chOff x="4866346" y="4786142"/>
            <a:chExt cx="959485" cy="959485"/>
          </a:xfrm>
        </p:grpSpPr>
        <p:sp>
          <p:nvSpPr>
            <p:cNvPr id="15" name="object 4">
              <a:extLst>
                <a:ext uri="{FF2B5EF4-FFF2-40B4-BE49-F238E27FC236}">
                  <a16:creationId xmlns:a16="http://schemas.microsoft.com/office/drawing/2014/main" id="{2C6A4925-345E-9247-E460-3EA7A422B1B0}"/>
                </a:ext>
              </a:extLst>
            </p:cNvPr>
            <p:cNvSpPr/>
            <p:nvPr/>
          </p:nvSpPr>
          <p:spPr>
            <a:xfrm>
              <a:off x="4866346" y="4786142"/>
              <a:ext cx="959485" cy="959485"/>
            </a:xfrm>
            <a:custGeom>
              <a:avLst/>
              <a:gdLst/>
              <a:ahLst/>
              <a:cxnLst/>
              <a:rect l="l" t="t" r="r" b="b"/>
              <a:pathLst>
                <a:path w="959485" h="959485">
                  <a:moveTo>
                    <a:pt x="479653" y="0"/>
                  </a:moveTo>
                  <a:lnTo>
                    <a:pt x="430611" y="2476"/>
                  </a:lnTo>
                  <a:lnTo>
                    <a:pt x="382985" y="9745"/>
                  </a:lnTo>
                  <a:lnTo>
                    <a:pt x="337017" y="21565"/>
                  </a:lnTo>
                  <a:lnTo>
                    <a:pt x="292949" y="37694"/>
                  </a:lnTo>
                  <a:lnTo>
                    <a:pt x="251020" y="57893"/>
                  </a:lnTo>
                  <a:lnTo>
                    <a:pt x="211472" y="81919"/>
                  </a:lnTo>
                  <a:lnTo>
                    <a:pt x="174547" y="109532"/>
                  </a:lnTo>
                  <a:lnTo>
                    <a:pt x="140485" y="140490"/>
                  </a:lnTo>
                  <a:lnTo>
                    <a:pt x="109528" y="174553"/>
                  </a:lnTo>
                  <a:lnTo>
                    <a:pt x="81916" y="211478"/>
                  </a:lnTo>
                  <a:lnTo>
                    <a:pt x="57890" y="251026"/>
                  </a:lnTo>
                  <a:lnTo>
                    <a:pt x="37693" y="292954"/>
                  </a:lnTo>
                  <a:lnTo>
                    <a:pt x="21563" y="337022"/>
                  </a:lnTo>
                  <a:lnTo>
                    <a:pt x="9744" y="382989"/>
                  </a:lnTo>
                  <a:lnTo>
                    <a:pt x="2476" y="430613"/>
                  </a:lnTo>
                  <a:lnTo>
                    <a:pt x="0" y="479653"/>
                  </a:lnTo>
                  <a:lnTo>
                    <a:pt x="2476" y="528696"/>
                  </a:lnTo>
                  <a:lnTo>
                    <a:pt x="9744" y="576321"/>
                  </a:lnTo>
                  <a:lnTo>
                    <a:pt x="21563" y="622289"/>
                  </a:lnTo>
                  <a:lnTo>
                    <a:pt x="37693" y="666358"/>
                  </a:lnTo>
                  <a:lnTo>
                    <a:pt x="57890" y="708286"/>
                  </a:lnTo>
                  <a:lnTo>
                    <a:pt x="81916" y="747834"/>
                  </a:lnTo>
                  <a:lnTo>
                    <a:pt x="109528" y="784759"/>
                  </a:lnTo>
                  <a:lnTo>
                    <a:pt x="140485" y="818821"/>
                  </a:lnTo>
                  <a:lnTo>
                    <a:pt x="174547" y="849778"/>
                  </a:lnTo>
                  <a:lnTo>
                    <a:pt x="211472" y="877390"/>
                  </a:lnTo>
                  <a:lnTo>
                    <a:pt x="251020" y="901416"/>
                  </a:lnTo>
                  <a:lnTo>
                    <a:pt x="292949" y="921614"/>
                  </a:lnTo>
                  <a:lnTo>
                    <a:pt x="337017" y="937743"/>
                  </a:lnTo>
                  <a:lnTo>
                    <a:pt x="382985" y="949562"/>
                  </a:lnTo>
                  <a:lnTo>
                    <a:pt x="430611" y="956830"/>
                  </a:lnTo>
                  <a:lnTo>
                    <a:pt x="479653" y="959307"/>
                  </a:lnTo>
                  <a:lnTo>
                    <a:pt x="528696" y="956830"/>
                  </a:lnTo>
                  <a:lnTo>
                    <a:pt x="576321" y="949562"/>
                  </a:lnTo>
                  <a:lnTo>
                    <a:pt x="622289" y="937743"/>
                  </a:lnTo>
                  <a:lnTo>
                    <a:pt x="666358" y="921614"/>
                  </a:lnTo>
                  <a:lnTo>
                    <a:pt x="708286" y="901416"/>
                  </a:lnTo>
                  <a:lnTo>
                    <a:pt x="747834" y="877390"/>
                  </a:lnTo>
                  <a:lnTo>
                    <a:pt x="784759" y="849778"/>
                  </a:lnTo>
                  <a:lnTo>
                    <a:pt x="818821" y="818821"/>
                  </a:lnTo>
                  <a:lnTo>
                    <a:pt x="849778" y="784759"/>
                  </a:lnTo>
                  <a:lnTo>
                    <a:pt x="877390" y="747834"/>
                  </a:lnTo>
                  <a:lnTo>
                    <a:pt x="901416" y="708286"/>
                  </a:lnTo>
                  <a:lnTo>
                    <a:pt x="921614" y="666358"/>
                  </a:lnTo>
                  <a:lnTo>
                    <a:pt x="937743" y="622289"/>
                  </a:lnTo>
                  <a:lnTo>
                    <a:pt x="949562" y="576321"/>
                  </a:lnTo>
                  <a:lnTo>
                    <a:pt x="956830" y="528696"/>
                  </a:lnTo>
                  <a:lnTo>
                    <a:pt x="959307" y="479653"/>
                  </a:lnTo>
                  <a:lnTo>
                    <a:pt x="956830" y="430613"/>
                  </a:lnTo>
                  <a:lnTo>
                    <a:pt x="949562" y="382989"/>
                  </a:lnTo>
                  <a:lnTo>
                    <a:pt x="937743" y="337022"/>
                  </a:lnTo>
                  <a:lnTo>
                    <a:pt x="921614" y="292954"/>
                  </a:lnTo>
                  <a:lnTo>
                    <a:pt x="901416" y="251026"/>
                  </a:lnTo>
                  <a:lnTo>
                    <a:pt x="877390" y="211478"/>
                  </a:lnTo>
                  <a:lnTo>
                    <a:pt x="849778" y="174553"/>
                  </a:lnTo>
                  <a:lnTo>
                    <a:pt x="818821" y="140490"/>
                  </a:lnTo>
                  <a:lnTo>
                    <a:pt x="784759" y="109532"/>
                  </a:lnTo>
                  <a:lnTo>
                    <a:pt x="747834" y="81919"/>
                  </a:lnTo>
                  <a:lnTo>
                    <a:pt x="708286" y="57893"/>
                  </a:lnTo>
                  <a:lnTo>
                    <a:pt x="666358" y="37694"/>
                  </a:lnTo>
                  <a:lnTo>
                    <a:pt x="622289" y="21565"/>
                  </a:lnTo>
                  <a:lnTo>
                    <a:pt x="576321" y="9745"/>
                  </a:lnTo>
                  <a:lnTo>
                    <a:pt x="528696" y="2476"/>
                  </a:lnTo>
                  <a:lnTo>
                    <a:pt x="479653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5">
              <a:extLst>
                <a:ext uri="{FF2B5EF4-FFF2-40B4-BE49-F238E27FC236}">
                  <a16:creationId xmlns:a16="http://schemas.microsoft.com/office/drawing/2014/main" id="{D69E595F-36DF-3F45-FBDB-BB29E4BD0EA7}"/>
                </a:ext>
              </a:extLst>
            </p:cNvPr>
            <p:cNvSpPr/>
            <p:nvPr/>
          </p:nvSpPr>
          <p:spPr>
            <a:xfrm>
              <a:off x="4992350" y="4912154"/>
              <a:ext cx="707390" cy="707390"/>
            </a:xfrm>
            <a:custGeom>
              <a:avLst/>
              <a:gdLst/>
              <a:ahLst/>
              <a:cxnLst/>
              <a:rect l="l" t="t" r="r" b="b"/>
              <a:pathLst>
                <a:path w="707389" h="707389">
                  <a:moveTo>
                    <a:pt x="353644" y="0"/>
                  </a:moveTo>
                  <a:lnTo>
                    <a:pt x="305656" y="3228"/>
                  </a:lnTo>
                  <a:lnTo>
                    <a:pt x="259631" y="12632"/>
                  </a:lnTo>
                  <a:lnTo>
                    <a:pt x="215989" y="27790"/>
                  </a:lnTo>
                  <a:lnTo>
                    <a:pt x="175152" y="48282"/>
                  </a:lnTo>
                  <a:lnTo>
                    <a:pt x="137542" y="73685"/>
                  </a:lnTo>
                  <a:lnTo>
                    <a:pt x="103579" y="103579"/>
                  </a:lnTo>
                  <a:lnTo>
                    <a:pt x="73685" y="137542"/>
                  </a:lnTo>
                  <a:lnTo>
                    <a:pt x="48282" y="175152"/>
                  </a:lnTo>
                  <a:lnTo>
                    <a:pt x="27790" y="215989"/>
                  </a:lnTo>
                  <a:lnTo>
                    <a:pt x="12632" y="259631"/>
                  </a:lnTo>
                  <a:lnTo>
                    <a:pt x="3228" y="305656"/>
                  </a:lnTo>
                  <a:lnTo>
                    <a:pt x="0" y="353644"/>
                  </a:lnTo>
                  <a:lnTo>
                    <a:pt x="3228" y="401631"/>
                  </a:lnTo>
                  <a:lnTo>
                    <a:pt x="12632" y="447657"/>
                  </a:lnTo>
                  <a:lnTo>
                    <a:pt x="27790" y="491298"/>
                  </a:lnTo>
                  <a:lnTo>
                    <a:pt x="48282" y="532135"/>
                  </a:lnTo>
                  <a:lnTo>
                    <a:pt x="73685" y="569746"/>
                  </a:lnTo>
                  <a:lnTo>
                    <a:pt x="103579" y="603708"/>
                  </a:lnTo>
                  <a:lnTo>
                    <a:pt x="137542" y="633602"/>
                  </a:lnTo>
                  <a:lnTo>
                    <a:pt x="175152" y="659005"/>
                  </a:lnTo>
                  <a:lnTo>
                    <a:pt x="215989" y="679497"/>
                  </a:lnTo>
                  <a:lnTo>
                    <a:pt x="259631" y="694655"/>
                  </a:lnTo>
                  <a:lnTo>
                    <a:pt x="305656" y="704060"/>
                  </a:lnTo>
                  <a:lnTo>
                    <a:pt x="353644" y="707288"/>
                  </a:lnTo>
                  <a:lnTo>
                    <a:pt x="401634" y="704060"/>
                  </a:lnTo>
                  <a:lnTo>
                    <a:pt x="447662" y="694655"/>
                  </a:lnTo>
                  <a:lnTo>
                    <a:pt x="491306" y="679497"/>
                  </a:lnTo>
                  <a:lnTo>
                    <a:pt x="532144" y="659005"/>
                  </a:lnTo>
                  <a:lnTo>
                    <a:pt x="569756" y="633602"/>
                  </a:lnTo>
                  <a:lnTo>
                    <a:pt x="603719" y="603708"/>
                  </a:lnTo>
                  <a:lnTo>
                    <a:pt x="633614" y="569746"/>
                  </a:lnTo>
                  <a:lnTo>
                    <a:pt x="659018" y="532135"/>
                  </a:lnTo>
                  <a:lnTo>
                    <a:pt x="679509" y="491298"/>
                  </a:lnTo>
                  <a:lnTo>
                    <a:pt x="694668" y="447657"/>
                  </a:lnTo>
                  <a:lnTo>
                    <a:pt x="704072" y="401631"/>
                  </a:lnTo>
                  <a:lnTo>
                    <a:pt x="707301" y="353644"/>
                  </a:lnTo>
                  <a:lnTo>
                    <a:pt x="704072" y="305656"/>
                  </a:lnTo>
                  <a:lnTo>
                    <a:pt x="694668" y="259631"/>
                  </a:lnTo>
                  <a:lnTo>
                    <a:pt x="679509" y="215989"/>
                  </a:lnTo>
                  <a:lnTo>
                    <a:pt x="659018" y="175152"/>
                  </a:lnTo>
                  <a:lnTo>
                    <a:pt x="633614" y="137542"/>
                  </a:lnTo>
                  <a:lnTo>
                    <a:pt x="603719" y="103579"/>
                  </a:lnTo>
                  <a:lnTo>
                    <a:pt x="569756" y="73685"/>
                  </a:lnTo>
                  <a:lnTo>
                    <a:pt x="532144" y="48282"/>
                  </a:lnTo>
                  <a:lnTo>
                    <a:pt x="491306" y="27790"/>
                  </a:lnTo>
                  <a:lnTo>
                    <a:pt x="447662" y="12632"/>
                  </a:lnTo>
                  <a:lnTo>
                    <a:pt x="401634" y="3228"/>
                  </a:lnTo>
                  <a:lnTo>
                    <a:pt x="353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6">
              <a:extLst>
                <a:ext uri="{FF2B5EF4-FFF2-40B4-BE49-F238E27FC236}">
                  <a16:creationId xmlns:a16="http://schemas.microsoft.com/office/drawing/2014/main" id="{5C19F5E3-747A-B06C-013B-D842D0123E8B}"/>
                </a:ext>
              </a:extLst>
            </p:cNvPr>
            <p:cNvSpPr/>
            <p:nvPr/>
          </p:nvSpPr>
          <p:spPr>
            <a:xfrm>
              <a:off x="4992350" y="4912154"/>
              <a:ext cx="707390" cy="707390"/>
            </a:xfrm>
            <a:custGeom>
              <a:avLst/>
              <a:gdLst/>
              <a:ahLst/>
              <a:cxnLst/>
              <a:rect l="l" t="t" r="r" b="b"/>
              <a:pathLst>
                <a:path w="707389" h="707389">
                  <a:moveTo>
                    <a:pt x="0" y="353644"/>
                  </a:moveTo>
                  <a:lnTo>
                    <a:pt x="3228" y="305656"/>
                  </a:lnTo>
                  <a:lnTo>
                    <a:pt x="12632" y="259631"/>
                  </a:lnTo>
                  <a:lnTo>
                    <a:pt x="27790" y="215989"/>
                  </a:lnTo>
                  <a:lnTo>
                    <a:pt x="48282" y="175152"/>
                  </a:lnTo>
                  <a:lnTo>
                    <a:pt x="73685" y="137542"/>
                  </a:lnTo>
                  <a:lnTo>
                    <a:pt x="103579" y="103579"/>
                  </a:lnTo>
                  <a:lnTo>
                    <a:pt x="137542" y="73685"/>
                  </a:lnTo>
                  <a:lnTo>
                    <a:pt x="175152" y="48282"/>
                  </a:lnTo>
                  <a:lnTo>
                    <a:pt x="215989" y="27790"/>
                  </a:lnTo>
                  <a:lnTo>
                    <a:pt x="259631" y="12632"/>
                  </a:lnTo>
                  <a:lnTo>
                    <a:pt x="305656" y="3228"/>
                  </a:lnTo>
                  <a:lnTo>
                    <a:pt x="353644" y="0"/>
                  </a:lnTo>
                  <a:lnTo>
                    <a:pt x="401634" y="3228"/>
                  </a:lnTo>
                  <a:lnTo>
                    <a:pt x="447662" y="12632"/>
                  </a:lnTo>
                  <a:lnTo>
                    <a:pt x="491306" y="27790"/>
                  </a:lnTo>
                  <a:lnTo>
                    <a:pt x="532144" y="48282"/>
                  </a:lnTo>
                  <a:lnTo>
                    <a:pt x="569756" y="73685"/>
                  </a:lnTo>
                  <a:lnTo>
                    <a:pt x="603719" y="103579"/>
                  </a:lnTo>
                  <a:lnTo>
                    <a:pt x="633614" y="137542"/>
                  </a:lnTo>
                  <a:lnTo>
                    <a:pt x="659018" y="175152"/>
                  </a:lnTo>
                  <a:lnTo>
                    <a:pt x="679509" y="215989"/>
                  </a:lnTo>
                  <a:lnTo>
                    <a:pt x="694668" y="259631"/>
                  </a:lnTo>
                  <a:lnTo>
                    <a:pt x="704072" y="305656"/>
                  </a:lnTo>
                  <a:lnTo>
                    <a:pt x="707301" y="353644"/>
                  </a:lnTo>
                  <a:lnTo>
                    <a:pt x="704072" y="401631"/>
                  </a:lnTo>
                  <a:lnTo>
                    <a:pt x="694668" y="447657"/>
                  </a:lnTo>
                  <a:lnTo>
                    <a:pt x="679509" y="491298"/>
                  </a:lnTo>
                  <a:lnTo>
                    <a:pt x="659018" y="532135"/>
                  </a:lnTo>
                  <a:lnTo>
                    <a:pt x="633614" y="569746"/>
                  </a:lnTo>
                  <a:lnTo>
                    <a:pt x="603719" y="603708"/>
                  </a:lnTo>
                  <a:lnTo>
                    <a:pt x="569756" y="633602"/>
                  </a:lnTo>
                  <a:lnTo>
                    <a:pt x="532144" y="659005"/>
                  </a:lnTo>
                  <a:lnTo>
                    <a:pt x="491306" y="679497"/>
                  </a:lnTo>
                  <a:lnTo>
                    <a:pt x="447662" y="694655"/>
                  </a:lnTo>
                  <a:lnTo>
                    <a:pt x="401634" y="704060"/>
                  </a:lnTo>
                  <a:lnTo>
                    <a:pt x="353644" y="707288"/>
                  </a:lnTo>
                  <a:lnTo>
                    <a:pt x="305656" y="704060"/>
                  </a:lnTo>
                  <a:lnTo>
                    <a:pt x="259631" y="694655"/>
                  </a:lnTo>
                  <a:lnTo>
                    <a:pt x="215989" y="679497"/>
                  </a:lnTo>
                  <a:lnTo>
                    <a:pt x="175152" y="659005"/>
                  </a:lnTo>
                  <a:lnTo>
                    <a:pt x="137542" y="633602"/>
                  </a:lnTo>
                  <a:lnTo>
                    <a:pt x="103579" y="603708"/>
                  </a:lnTo>
                  <a:lnTo>
                    <a:pt x="73685" y="569746"/>
                  </a:lnTo>
                  <a:lnTo>
                    <a:pt x="48282" y="532135"/>
                  </a:lnTo>
                  <a:lnTo>
                    <a:pt x="27790" y="491298"/>
                  </a:lnTo>
                  <a:lnTo>
                    <a:pt x="12632" y="447657"/>
                  </a:lnTo>
                  <a:lnTo>
                    <a:pt x="3228" y="401631"/>
                  </a:lnTo>
                  <a:lnTo>
                    <a:pt x="0" y="353644"/>
                  </a:lnTo>
                  <a:close/>
                </a:path>
              </a:pathLst>
            </a:custGeom>
            <a:ln w="12699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18" name="Grupo 17">
              <a:extLst>
                <a:ext uri="{FF2B5EF4-FFF2-40B4-BE49-F238E27FC236}">
                  <a16:creationId xmlns:a16="http://schemas.microsoft.com/office/drawing/2014/main" id="{C38C3351-F7B7-7107-7006-4751B113B0C4}"/>
                </a:ext>
              </a:extLst>
            </p:cNvPr>
            <p:cNvGrpSpPr/>
            <p:nvPr/>
          </p:nvGrpSpPr>
          <p:grpSpPr>
            <a:xfrm>
              <a:off x="5087676" y="5123620"/>
              <a:ext cx="516737" cy="301292"/>
              <a:chOff x="5116916" y="4943221"/>
              <a:chExt cx="516737" cy="301292"/>
            </a:xfrm>
          </p:grpSpPr>
          <p:sp>
            <p:nvSpPr>
              <p:cNvPr id="19" name="Forma libre: forma 18">
                <a:extLst>
                  <a:ext uri="{FF2B5EF4-FFF2-40B4-BE49-F238E27FC236}">
                    <a16:creationId xmlns:a16="http://schemas.microsoft.com/office/drawing/2014/main" id="{15116884-9D4A-5D34-7D1E-49E884243E5B}"/>
                  </a:ext>
                </a:extLst>
              </p:cNvPr>
              <p:cNvSpPr/>
              <p:nvPr/>
            </p:nvSpPr>
            <p:spPr>
              <a:xfrm>
                <a:off x="5116916" y="4943221"/>
                <a:ext cx="516737" cy="301292"/>
              </a:xfrm>
              <a:custGeom>
                <a:avLst/>
                <a:gdLst>
                  <a:gd name="csX0" fmla="*/ 232134 w 516737"/>
                  <a:gd name="csY0" fmla="*/ 10675 h 301292"/>
                  <a:gd name="csX1" fmla="*/ 10675 w 516737"/>
                  <a:gd name="csY1" fmla="*/ 10675 h 301292"/>
                  <a:gd name="csX2" fmla="*/ 10675 w 516737"/>
                  <a:gd name="csY2" fmla="*/ 82239 h 301292"/>
                  <a:gd name="csX3" fmla="*/ 13832 w 516737"/>
                  <a:gd name="csY3" fmla="*/ 81036 h 301292"/>
                  <a:gd name="csX4" fmla="*/ 26611 w 516737"/>
                  <a:gd name="csY4" fmla="*/ 79082 h 301292"/>
                  <a:gd name="csX5" fmla="*/ 56530 w 516737"/>
                  <a:gd name="csY5" fmla="*/ 91410 h 301292"/>
                  <a:gd name="csX6" fmla="*/ 69009 w 516737"/>
                  <a:gd name="csY6" fmla="*/ 121329 h 301292"/>
                  <a:gd name="csX7" fmla="*/ 56530 w 516737"/>
                  <a:gd name="csY7" fmla="*/ 151248 h 301292"/>
                  <a:gd name="csX8" fmla="*/ 26611 w 516737"/>
                  <a:gd name="csY8" fmla="*/ 163576 h 301292"/>
                  <a:gd name="csX9" fmla="*/ 13832 w 516737"/>
                  <a:gd name="csY9" fmla="*/ 161621 h 301292"/>
                  <a:gd name="csX10" fmla="*/ 10675 w 516737"/>
                  <a:gd name="csY10" fmla="*/ 160419 h 301292"/>
                  <a:gd name="csX11" fmla="*/ 10675 w 516737"/>
                  <a:gd name="csY11" fmla="*/ 232133 h 301292"/>
                  <a:gd name="csX12" fmla="*/ 91560 w 516737"/>
                  <a:gd name="csY12" fmla="*/ 232133 h 301292"/>
                  <a:gd name="csX13" fmla="*/ 94718 w 516737"/>
                  <a:gd name="csY13" fmla="*/ 233186 h 301292"/>
                  <a:gd name="csX14" fmla="*/ 95920 w 516737"/>
                  <a:gd name="csY14" fmla="*/ 240703 h 301292"/>
                  <a:gd name="csX15" fmla="*/ 91410 w 516737"/>
                  <a:gd name="csY15" fmla="*/ 249574 h 301292"/>
                  <a:gd name="csX16" fmla="*/ 89907 w 516737"/>
                  <a:gd name="csY16" fmla="*/ 259346 h 301292"/>
                  <a:gd name="csX17" fmla="*/ 99078 w 516737"/>
                  <a:gd name="csY17" fmla="*/ 281747 h 301292"/>
                  <a:gd name="csX18" fmla="*/ 121479 w 516737"/>
                  <a:gd name="csY18" fmla="*/ 290919 h 301292"/>
                  <a:gd name="csX19" fmla="*/ 143730 w 516737"/>
                  <a:gd name="csY19" fmla="*/ 281747 h 301292"/>
                  <a:gd name="csX20" fmla="*/ 153052 w 516737"/>
                  <a:gd name="csY20" fmla="*/ 259346 h 301292"/>
                  <a:gd name="csX21" fmla="*/ 151548 w 516737"/>
                  <a:gd name="csY21" fmla="*/ 249574 h 301292"/>
                  <a:gd name="csX22" fmla="*/ 147188 w 516737"/>
                  <a:gd name="csY22" fmla="*/ 241004 h 301292"/>
                  <a:gd name="csX23" fmla="*/ 145986 w 516737"/>
                  <a:gd name="csY23" fmla="*/ 237546 h 301292"/>
                  <a:gd name="csX24" fmla="*/ 151248 w 516737"/>
                  <a:gd name="csY24" fmla="*/ 232284 h 301292"/>
                  <a:gd name="csX25" fmla="*/ 232284 w 516737"/>
                  <a:gd name="csY25" fmla="*/ 232284 h 301292"/>
                  <a:gd name="csX26" fmla="*/ 232284 w 516737"/>
                  <a:gd name="csY26" fmla="*/ 160419 h 301292"/>
                  <a:gd name="csX27" fmla="*/ 228826 w 516737"/>
                  <a:gd name="csY27" fmla="*/ 161772 h 301292"/>
                  <a:gd name="csX28" fmla="*/ 215596 w 516737"/>
                  <a:gd name="csY28" fmla="*/ 163877 h 301292"/>
                  <a:gd name="csX29" fmla="*/ 185677 w 516737"/>
                  <a:gd name="csY29" fmla="*/ 151548 h 301292"/>
                  <a:gd name="csX30" fmla="*/ 173348 w 516737"/>
                  <a:gd name="csY30" fmla="*/ 121630 h 301292"/>
                  <a:gd name="csX31" fmla="*/ 185677 w 516737"/>
                  <a:gd name="csY31" fmla="*/ 91711 h 301292"/>
                  <a:gd name="csX32" fmla="*/ 215596 w 516737"/>
                  <a:gd name="csY32" fmla="*/ 79382 h 301292"/>
                  <a:gd name="csX33" fmla="*/ 228826 w 516737"/>
                  <a:gd name="csY33" fmla="*/ 81487 h 301292"/>
                  <a:gd name="csX34" fmla="*/ 232284 w 516737"/>
                  <a:gd name="csY34" fmla="*/ 82690 h 301292"/>
                  <a:gd name="csX35" fmla="*/ 232284 w 516737"/>
                  <a:gd name="csY35" fmla="*/ 10675 h 301292"/>
                  <a:gd name="csX36" fmla="*/ 516738 w 516737"/>
                  <a:gd name="csY36" fmla="*/ 10524 h 301292"/>
                  <a:gd name="csX37" fmla="*/ 516738 w 516737"/>
                  <a:gd name="csY37" fmla="*/ 231983 h 301292"/>
                  <a:gd name="csX38" fmla="*/ 445173 w 516737"/>
                  <a:gd name="csY38" fmla="*/ 231983 h 301292"/>
                  <a:gd name="csX39" fmla="*/ 446376 w 516737"/>
                  <a:gd name="csY39" fmla="*/ 228826 h 301292"/>
                  <a:gd name="csX40" fmla="*/ 448331 w 516737"/>
                  <a:gd name="csY40" fmla="*/ 216046 h 301292"/>
                  <a:gd name="csX41" fmla="*/ 436002 w 516737"/>
                  <a:gd name="csY41" fmla="*/ 186128 h 301292"/>
                  <a:gd name="csX42" fmla="*/ 406083 w 516737"/>
                  <a:gd name="csY42" fmla="*/ 173799 h 301292"/>
                  <a:gd name="csX43" fmla="*/ 376315 w 516737"/>
                  <a:gd name="csY43" fmla="*/ 186128 h 301292"/>
                  <a:gd name="csX44" fmla="*/ 363987 w 516737"/>
                  <a:gd name="csY44" fmla="*/ 216046 h 301292"/>
                  <a:gd name="csX45" fmla="*/ 365941 w 516737"/>
                  <a:gd name="csY45" fmla="*/ 228826 h 301292"/>
                  <a:gd name="csX46" fmla="*/ 367144 w 516737"/>
                  <a:gd name="csY46" fmla="*/ 231983 h 301292"/>
                  <a:gd name="csX47" fmla="*/ 295579 w 516737"/>
                  <a:gd name="csY47" fmla="*/ 231983 h 301292"/>
                  <a:gd name="csX48" fmla="*/ 295579 w 516737"/>
                  <a:gd name="csY48" fmla="*/ 150947 h 301292"/>
                  <a:gd name="csX49" fmla="*/ 294527 w 516737"/>
                  <a:gd name="csY49" fmla="*/ 147790 h 301292"/>
                  <a:gd name="csX50" fmla="*/ 287160 w 516737"/>
                  <a:gd name="csY50" fmla="*/ 146587 h 301292"/>
                  <a:gd name="csX51" fmla="*/ 278290 w 516737"/>
                  <a:gd name="csY51" fmla="*/ 151097 h 301292"/>
                  <a:gd name="csX52" fmla="*/ 268517 w 516737"/>
                  <a:gd name="csY52" fmla="*/ 152601 h 301292"/>
                  <a:gd name="csX53" fmla="*/ 246266 w 516737"/>
                  <a:gd name="csY53" fmla="*/ 143279 h 301292"/>
                  <a:gd name="csX54" fmla="*/ 236945 w 516737"/>
                  <a:gd name="csY54" fmla="*/ 121028 h 301292"/>
                  <a:gd name="csX55" fmla="*/ 246266 w 516737"/>
                  <a:gd name="csY55" fmla="*/ 98777 h 301292"/>
                  <a:gd name="csX56" fmla="*/ 268517 w 516737"/>
                  <a:gd name="csY56" fmla="*/ 89606 h 301292"/>
                  <a:gd name="csX57" fmla="*/ 278290 w 516737"/>
                  <a:gd name="csY57" fmla="*/ 91109 h 301292"/>
                  <a:gd name="csX58" fmla="*/ 286859 w 516737"/>
                  <a:gd name="csY58" fmla="*/ 95469 h 301292"/>
                  <a:gd name="csX59" fmla="*/ 290317 w 516737"/>
                  <a:gd name="csY59" fmla="*/ 96672 h 301292"/>
                  <a:gd name="csX60" fmla="*/ 295579 w 516737"/>
                  <a:gd name="csY60" fmla="*/ 91410 h 301292"/>
                  <a:gd name="csX61" fmla="*/ 295579 w 516737"/>
                  <a:gd name="csY61" fmla="*/ 10524 h 301292"/>
                  <a:gd name="csX62" fmla="*/ 367445 w 516737"/>
                  <a:gd name="csY62" fmla="*/ 10524 h 301292"/>
                  <a:gd name="csX63" fmla="*/ 366092 w 516737"/>
                  <a:gd name="csY63" fmla="*/ 13982 h 301292"/>
                  <a:gd name="csX64" fmla="*/ 363987 w 516737"/>
                  <a:gd name="csY64" fmla="*/ 27213 h 301292"/>
                  <a:gd name="csX65" fmla="*/ 376315 w 516737"/>
                  <a:gd name="csY65" fmla="*/ 57131 h 301292"/>
                  <a:gd name="csX66" fmla="*/ 406083 w 516737"/>
                  <a:gd name="csY66" fmla="*/ 69460 h 301292"/>
                  <a:gd name="csX67" fmla="*/ 436002 w 516737"/>
                  <a:gd name="csY67" fmla="*/ 57131 h 301292"/>
                  <a:gd name="csX68" fmla="*/ 448331 w 516737"/>
                  <a:gd name="csY68" fmla="*/ 27213 h 301292"/>
                  <a:gd name="csX69" fmla="*/ 446226 w 516737"/>
                  <a:gd name="csY69" fmla="*/ 13982 h 301292"/>
                  <a:gd name="csX70" fmla="*/ 444873 w 516737"/>
                  <a:gd name="csY70" fmla="*/ 10524 h 301292"/>
                  <a:gd name="csX71" fmla="*/ 516738 w 516737"/>
                  <a:gd name="csY71" fmla="*/ 10524 h 301292"/>
                  <a:gd name="csX72" fmla="*/ 5412 w 516737"/>
                  <a:gd name="csY72" fmla="*/ 0 h 301292"/>
                  <a:gd name="csX73" fmla="*/ 237546 w 516737"/>
                  <a:gd name="csY73" fmla="*/ 0 h 301292"/>
                  <a:gd name="csX74" fmla="*/ 242808 w 516737"/>
                  <a:gd name="csY74" fmla="*/ 5412 h 301292"/>
                  <a:gd name="csX75" fmla="*/ 242808 w 516737"/>
                  <a:gd name="csY75" fmla="*/ 91861 h 301292"/>
                  <a:gd name="csX76" fmla="*/ 237546 w 516737"/>
                  <a:gd name="csY76" fmla="*/ 97123 h 301292"/>
                  <a:gd name="csX77" fmla="*/ 234088 w 516737"/>
                  <a:gd name="csY77" fmla="*/ 95770 h 301292"/>
                  <a:gd name="csX78" fmla="*/ 225518 w 516737"/>
                  <a:gd name="csY78" fmla="*/ 91410 h 301292"/>
                  <a:gd name="csX79" fmla="*/ 215596 w 516737"/>
                  <a:gd name="csY79" fmla="*/ 89907 h 301292"/>
                  <a:gd name="csX80" fmla="*/ 193344 w 516737"/>
                  <a:gd name="csY80" fmla="*/ 99078 h 301292"/>
                  <a:gd name="csX81" fmla="*/ 184023 w 516737"/>
                  <a:gd name="csY81" fmla="*/ 121479 h 301292"/>
                  <a:gd name="csX82" fmla="*/ 193344 w 516737"/>
                  <a:gd name="csY82" fmla="*/ 143730 h 301292"/>
                  <a:gd name="csX83" fmla="*/ 215596 w 516737"/>
                  <a:gd name="csY83" fmla="*/ 153052 h 301292"/>
                  <a:gd name="csX84" fmla="*/ 225518 w 516737"/>
                  <a:gd name="csY84" fmla="*/ 151398 h 301292"/>
                  <a:gd name="csX85" fmla="*/ 234389 w 516737"/>
                  <a:gd name="csY85" fmla="*/ 146737 h 301292"/>
                  <a:gd name="csX86" fmla="*/ 241906 w 516737"/>
                  <a:gd name="csY86" fmla="*/ 147790 h 301292"/>
                  <a:gd name="csX87" fmla="*/ 242958 w 516737"/>
                  <a:gd name="csY87" fmla="*/ 150947 h 301292"/>
                  <a:gd name="csX88" fmla="*/ 242958 w 516737"/>
                  <a:gd name="csY88" fmla="*/ 150947 h 301292"/>
                  <a:gd name="csX89" fmla="*/ 242958 w 516737"/>
                  <a:gd name="csY89" fmla="*/ 237396 h 301292"/>
                  <a:gd name="csX90" fmla="*/ 237696 w 516737"/>
                  <a:gd name="csY90" fmla="*/ 242658 h 301292"/>
                  <a:gd name="csX91" fmla="*/ 160569 w 516737"/>
                  <a:gd name="csY91" fmla="*/ 242658 h 301292"/>
                  <a:gd name="csX92" fmla="*/ 161772 w 516737"/>
                  <a:gd name="csY92" fmla="*/ 245965 h 301292"/>
                  <a:gd name="csX93" fmla="*/ 163877 w 516737"/>
                  <a:gd name="csY93" fmla="*/ 259045 h 301292"/>
                  <a:gd name="csX94" fmla="*/ 151548 w 516737"/>
                  <a:gd name="csY94" fmla="*/ 288964 h 301292"/>
                  <a:gd name="csX95" fmla="*/ 121630 w 516737"/>
                  <a:gd name="csY95" fmla="*/ 301292 h 301292"/>
                  <a:gd name="csX96" fmla="*/ 91711 w 516737"/>
                  <a:gd name="csY96" fmla="*/ 288964 h 301292"/>
                  <a:gd name="csX97" fmla="*/ 79382 w 516737"/>
                  <a:gd name="csY97" fmla="*/ 259045 h 301292"/>
                  <a:gd name="csX98" fmla="*/ 81487 w 516737"/>
                  <a:gd name="csY98" fmla="*/ 245965 h 301292"/>
                  <a:gd name="csX99" fmla="*/ 82690 w 516737"/>
                  <a:gd name="csY99" fmla="*/ 242658 h 301292"/>
                  <a:gd name="csX100" fmla="*/ 5412 w 516737"/>
                  <a:gd name="csY100" fmla="*/ 242658 h 301292"/>
                  <a:gd name="csX101" fmla="*/ 0 w 516737"/>
                  <a:gd name="csY101" fmla="*/ 237396 h 301292"/>
                  <a:gd name="csX102" fmla="*/ 0 w 516737"/>
                  <a:gd name="csY102" fmla="*/ 151398 h 301292"/>
                  <a:gd name="csX103" fmla="*/ 5412 w 516737"/>
                  <a:gd name="csY103" fmla="*/ 146136 h 301292"/>
                  <a:gd name="csX104" fmla="*/ 8720 w 516737"/>
                  <a:gd name="csY104" fmla="*/ 147339 h 301292"/>
                  <a:gd name="csX105" fmla="*/ 17139 w 516737"/>
                  <a:gd name="csY105" fmla="*/ 151398 h 301292"/>
                  <a:gd name="csX106" fmla="*/ 26762 w 516737"/>
                  <a:gd name="csY106" fmla="*/ 152901 h 301292"/>
                  <a:gd name="csX107" fmla="*/ 49163 w 516737"/>
                  <a:gd name="csY107" fmla="*/ 143580 h 301292"/>
                  <a:gd name="csX108" fmla="*/ 58334 w 516737"/>
                  <a:gd name="csY108" fmla="*/ 121329 h 301292"/>
                  <a:gd name="csX109" fmla="*/ 49163 w 516737"/>
                  <a:gd name="csY109" fmla="*/ 98927 h 301292"/>
                  <a:gd name="csX110" fmla="*/ 26762 w 516737"/>
                  <a:gd name="csY110" fmla="*/ 89756 h 301292"/>
                  <a:gd name="csX111" fmla="*/ 17139 w 516737"/>
                  <a:gd name="csY111" fmla="*/ 91260 h 301292"/>
                  <a:gd name="csX112" fmla="*/ 8419 w 516737"/>
                  <a:gd name="csY112" fmla="*/ 95620 h 301292"/>
                  <a:gd name="csX113" fmla="*/ 1052 w 516737"/>
                  <a:gd name="csY113" fmla="*/ 94417 h 301292"/>
                  <a:gd name="csX114" fmla="*/ 150 w 516737"/>
                  <a:gd name="csY114" fmla="*/ 91410 h 301292"/>
                  <a:gd name="csX115" fmla="*/ 150 w 516737"/>
                  <a:gd name="csY115" fmla="*/ 5412 h 301292"/>
                  <a:gd name="csX116" fmla="*/ 5563 w 516737"/>
                  <a:gd name="csY116" fmla="*/ 0 h 3012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  <a:cxn ang="0">
                    <a:pos x="csX64" y="csY64"/>
                  </a:cxn>
                  <a:cxn ang="0">
                    <a:pos x="csX65" y="csY65"/>
                  </a:cxn>
                  <a:cxn ang="0">
                    <a:pos x="csX66" y="csY66"/>
                  </a:cxn>
                  <a:cxn ang="0">
                    <a:pos x="csX67" y="csY67"/>
                  </a:cxn>
                  <a:cxn ang="0">
                    <a:pos x="csX68" y="csY68"/>
                  </a:cxn>
                  <a:cxn ang="0">
                    <a:pos x="csX69" y="csY69"/>
                  </a:cxn>
                  <a:cxn ang="0">
                    <a:pos x="csX70" y="csY70"/>
                  </a:cxn>
                  <a:cxn ang="0">
                    <a:pos x="csX71" y="csY71"/>
                  </a:cxn>
                  <a:cxn ang="0">
                    <a:pos x="csX72" y="csY72"/>
                  </a:cxn>
                  <a:cxn ang="0">
                    <a:pos x="csX73" y="csY73"/>
                  </a:cxn>
                  <a:cxn ang="0">
                    <a:pos x="csX74" y="csY74"/>
                  </a:cxn>
                  <a:cxn ang="0">
                    <a:pos x="csX75" y="csY75"/>
                  </a:cxn>
                  <a:cxn ang="0">
                    <a:pos x="csX76" y="csY76"/>
                  </a:cxn>
                  <a:cxn ang="0">
                    <a:pos x="csX77" y="csY77"/>
                  </a:cxn>
                  <a:cxn ang="0">
                    <a:pos x="csX78" y="csY78"/>
                  </a:cxn>
                  <a:cxn ang="0">
                    <a:pos x="csX79" y="csY79"/>
                  </a:cxn>
                  <a:cxn ang="0">
                    <a:pos x="csX80" y="csY80"/>
                  </a:cxn>
                  <a:cxn ang="0">
                    <a:pos x="csX81" y="csY81"/>
                  </a:cxn>
                  <a:cxn ang="0">
                    <a:pos x="csX82" y="csY82"/>
                  </a:cxn>
                  <a:cxn ang="0">
                    <a:pos x="csX83" y="csY83"/>
                  </a:cxn>
                  <a:cxn ang="0">
                    <a:pos x="csX84" y="csY84"/>
                  </a:cxn>
                  <a:cxn ang="0">
                    <a:pos x="csX85" y="csY85"/>
                  </a:cxn>
                  <a:cxn ang="0">
                    <a:pos x="csX86" y="csY86"/>
                  </a:cxn>
                  <a:cxn ang="0">
                    <a:pos x="csX87" y="csY87"/>
                  </a:cxn>
                  <a:cxn ang="0">
                    <a:pos x="csX88" y="csY88"/>
                  </a:cxn>
                  <a:cxn ang="0">
                    <a:pos x="csX89" y="csY89"/>
                  </a:cxn>
                  <a:cxn ang="0">
                    <a:pos x="csX90" y="csY90"/>
                  </a:cxn>
                  <a:cxn ang="0">
                    <a:pos x="csX91" y="csY91"/>
                  </a:cxn>
                  <a:cxn ang="0">
                    <a:pos x="csX92" y="csY92"/>
                  </a:cxn>
                  <a:cxn ang="0">
                    <a:pos x="csX93" y="csY93"/>
                  </a:cxn>
                  <a:cxn ang="0">
                    <a:pos x="csX94" y="csY94"/>
                  </a:cxn>
                  <a:cxn ang="0">
                    <a:pos x="csX95" y="csY95"/>
                  </a:cxn>
                  <a:cxn ang="0">
                    <a:pos x="csX96" y="csY96"/>
                  </a:cxn>
                  <a:cxn ang="0">
                    <a:pos x="csX97" y="csY97"/>
                  </a:cxn>
                  <a:cxn ang="0">
                    <a:pos x="csX98" y="csY98"/>
                  </a:cxn>
                  <a:cxn ang="0">
                    <a:pos x="csX99" y="csY99"/>
                  </a:cxn>
                  <a:cxn ang="0">
                    <a:pos x="csX100" y="csY100"/>
                  </a:cxn>
                  <a:cxn ang="0">
                    <a:pos x="csX101" y="csY101"/>
                  </a:cxn>
                  <a:cxn ang="0">
                    <a:pos x="csX102" y="csY102"/>
                  </a:cxn>
                  <a:cxn ang="0">
                    <a:pos x="csX103" y="csY103"/>
                  </a:cxn>
                  <a:cxn ang="0">
                    <a:pos x="csX104" y="csY104"/>
                  </a:cxn>
                  <a:cxn ang="0">
                    <a:pos x="csX105" y="csY105"/>
                  </a:cxn>
                  <a:cxn ang="0">
                    <a:pos x="csX106" y="csY106"/>
                  </a:cxn>
                  <a:cxn ang="0">
                    <a:pos x="csX107" y="csY107"/>
                  </a:cxn>
                  <a:cxn ang="0">
                    <a:pos x="csX108" y="csY108"/>
                  </a:cxn>
                  <a:cxn ang="0">
                    <a:pos x="csX109" y="csY109"/>
                  </a:cxn>
                  <a:cxn ang="0">
                    <a:pos x="csX110" y="csY110"/>
                  </a:cxn>
                  <a:cxn ang="0">
                    <a:pos x="csX111" y="csY111"/>
                  </a:cxn>
                  <a:cxn ang="0">
                    <a:pos x="csX112" y="csY112"/>
                  </a:cxn>
                  <a:cxn ang="0">
                    <a:pos x="csX113" y="csY113"/>
                  </a:cxn>
                  <a:cxn ang="0">
                    <a:pos x="csX114" y="csY114"/>
                  </a:cxn>
                  <a:cxn ang="0">
                    <a:pos x="csX115" y="csY115"/>
                  </a:cxn>
                  <a:cxn ang="0">
                    <a:pos x="csX116" y="csY116"/>
                  </a:cxn>
                </a:cxnLst>
                <a:rect l="l" t="t" r="r" b="b"/>
                <a:pathLst>
                  <a:path w="516737" h="301292">
                    <a:moveTo>
                      <a:pt x="232134" y="10675"/>
                    </a:moveTo>
                    <a:lnTo>
                      <a:pt x="10675" y="10675"/>
                    </a:lnTo>
                    <a:lnTo>
                      <a:pt x="10675" y="82239"/>
                    </a:lnTo>
                    <a:cubicBezTo>
                      <a:pt x="11727" y="81788"/>
                      <a:pt x="12779" y="81337"/>
                      <a:pt x="13832" y="81036"/>
                    </a:cubicBezTo>
                    <a:cubicBezTo>
                      <a:pt x="17891" y="79683"/>
                      <a:pt x="22251" y="79082"/>
                      <a:pt x="26611" y="79082"/>
                    </a:cubicBezTo>
                    <a:cubicBezTo>
                      <a:pt x="38338" y="79082"/>
                      <a:pt x="48862" y="83893"/>
                      <a:pt x="56530" y="91410"/>
                    </a:cubicBezTo>
                    <a:cubicBezTo>
                      <a:pt x="64198" y="99078"/>
                      <a:pt x="69009" y="109602"/>
                      <a:pt x="69009" y="121329"/>
                    </a:cubicBezTo>
                    <a:cubicBezTo>
                      <a:pt x="69009" y="133056"/>
                      <a:pt x="64198" y="143580"/>
                      <a:pt x="56530" y="151248"/>
                    </a:cubicBezTo>
                    <a:cubicBezTo>
                      <a:pt x="48862" y="158915"/>
                      <a:pt x="38338" y="163576"/>
                      <a:pt x="26611" y="163576"/>
                    </a:cubicBezTo>
                    <a:cubicBezTo>
                      <a:pt x="22251" y="163576"/>
                      <a:pt x="17891" y="162824"/>
                      <a:pt x="13832" y="161621"/>
                    </a:cubicBezTo>
                    <a:cubicBezTo>
                      <a:pt x="12779" y="161321"/>
                      <a:pt x="11727" y="160870"/>
                      <a:pt x="10675" y="160419"/>
                    </a:cubicBezTo>
                    <a:lnTo>
                      <a:pt x="10675" y="232133"/>
                    </a:lnTo>
                    <a:lnTo>
                      <a:pt x="91560" y="232133"/>
                    </a:lnTo>
                    <a:cubicBezTo>
                      <a:pt x="92613" y="232133"/>
                      <a:pt x="93816" y="232434"/>
                      <a:pt x="94718" y="233186"/>
                    </a:cubicBezTo>
                    <a:cubicBezTo>
                      <a:pt x="97123" y="234840"/>
                      <a:pt x="97574" y="238298"/>
                      <a:pt x="95920" y="240703"/>
                    </a:cubicBezTo>
                    <a:cubicBezTo>
                      <a:pt x="93966" y="243409"/>
                      <a:pt x="92463" y="246266"/>
                      <a:pt x="91410" y="249574"/>
                    </a:cubicBezTo>
                    <a:cubicBezTo>
                      <a:pt x="90358" y="252580"/>
                      <a:pt x="89907" y="255888"/>
                      <a:pt x="89907" y="259346"/>
                    </a:cubicBezTo>
                    <a:cubicBezTo>
                      <a:pt x="89907" y="268066"/>
                      <a:pt x="93515" y="276034"/>
                      <a:pt x="99078" y="281747"/>
                    </a:cubicBezTo>
                    <a:cubicBezTo>
                      <a:pt x="104791" y="287461"/>
                      <a:pt x="112609" y="290919"/>
                      <a:pt x="121479" y="290919"/>
                    </a:cubicBezTo>
                    <a:cubicBezTo>
                      <a:pt x="130350" y="290919"/>
                      <a:pt x="138017" y="287461"/>
                      <a:pt x="143730" y="281747"/>
                    </a:cubicBezTo>
                    <a:cubicBezTo>
                      <a:pt x="149444" y="276034"/>
                      <a:pt x="153052" y="268216"/>
                      <a:pt x="153052" y="259346"/>
                    </a:cubicBezTo>
                    <a:cubicBezTo>
                      <a:pt x="153052" y="255888"/>
                      <a:pt x="152450" y="252580"/>
                      <a:pt x="151548" y="249574"/>
                    </a:cubicBezTo>
                    <a:cubicBezTo>
                      <a:pt x="150496" y="246567"/>
                      <a:pt x="149143" y="243560"/>
                      <a:pt x="147188" y="241004"/>
                    </a:cubicBezTo>
                    <a:cubicBezTo>
                      <a:pt x="146437" y="240102"/>
                      <a:pt x="145986" y="238899"/>
                      <a:pt x="145986" y="237546"/>
                    </a:cubicBezTo>
                    <a:cubicBezTo>
                      <a:pt x="145986" y="234689"/>
                      <a:pt x="148391" y="232284"/>
                      <a:pt x="151248" y="232284"/>
                    </a:cubicBezTo>
                    <a:lnTo>
                      <a:pt x="232284" y="232284"/>
                    </a:lnTo>
                    <a:lnTo>
                      <a:pt x="232284" y="160419"/>
                    </a:lnTo>
                    <a:cubicBezTo>
                      <a:pt x="231081" y="160870"/>
                      <a:pt x="230029" y="161321"/>
                      <a:pt x="228826" y="161772"/>
                    </a:cubicBezTo>
                    <a:cubicBezTo>
                      <a:pt x="224616" y="163125"/>
                      <a:pt x="220256" y="163877"/>
                      <a:pt x="215596" y="163877"/>
                    </a:cubicBezTo>
                    <a:cubicBezTo>
                      <a:pt x="203869" y="163877"/>
                      <a:pt x="193344" y="159066"/>
                      <a:pt x="185677" y="151548"/>
                    </a:cubicBezTo>
                    <a:cubicBezTo>
                      <a:pt x="178009" y="143881"/>
                      <a:pt x="173348" y="133356"/>
                      <a:pt x="173348" y="121630"/>
                    </a:cubicBezTo>
                    <a:cubicBezTo>
                      <a:pt x="173348" y="109903"/>
                      <a:pt x="178160" y="99378"/>
                      <a:pt x="185677" y="91711"/>
                    </a:cubicBezTo>
                    <a:cubicBezTo>
                      <a:pt x="193344" y="84043"/>
                      <a:pt x="203869" y="79382"/>
                      <a:pt x="215596" y="79382"/>
                    </a:cubicBezTo>
                    <a:cubicBezTo>
                      <a:pt x="220256" y="79382"/>
                      <a:pt x="224767" y="80134"/>
                      <a:pt x="228826" y="81487"/>
                    </a:cubicBezTo>
                    <a:cubicBezTo>
                      <a:pt x="230029" y="81938"/>
                      <a:pt x="231081" y="82389"/>
                      <a:pt x="232284" y="82690"/>
                    </a:cubicBezTo>
                    <a:lnTo>
                      <a:pt x="232284" y="10675"/>
                    </a:lnTo>
                    <a:close/>
                    <a:moveTo>
                      <a:pt x="516738" y="10524"/>
                    </a:moveTo>
                    <a:lnTo>
                      <a:pt x="516738" y="231983"/>
                    </a:lnTo>
                    <a:lnTo>
                      <a:pt x="445173" y="231983"/>
                    </a:lnTo>
                    <a:cubicBezTo>
                      <a:pt x="445624" y="230931"/>
                      <a:pt x="445925" y="229878"/>
                      <a:pt x="446376" y="228826"/>
                    </a:cubicBezTo>
                    <a:cubicBezTo>
                      <a:pt x="447579" y="224767"/>
                      <a:pt x="448331" y="220407"/>
                      <a:pt x="448331" y="216046"/>
                    </a:cubicBezTo>
                    <a:cubicBezTo>
                      <a:pt x="448331" y="204470"/>
                      <a:pt x="443670" y="193795"/>
                      <a:pt x="436002" y="186128"/>
                    </a:cubicBezTo>
                    <a:cubicBezTo>
                      <a:pt x="428335" y="178460"/>
                      <a:pt x="417810" y="173799"/>
                      <a:pt x="406083" y="173799"/>
                    </a:cubicBezTo>
                    <a:cubicBezTo>
                      <a:pt x="394356" y="173799"/>
                      <a:pt x="383832" y="178460"/>
                      <a:pt x="376315" y="186128"/>
                    </a:cubicBezTo>
                    <a:cubicBezTo>
                      <a:pt x="368647" y="193795"/>
                      <a:pt x="363987" y="204320"/>
                      <a:pt x="363987" y="216046"/>
                    </a:cubicBezTo>
                    <a:cubicBezTo>
                      <a:pt x="363987" y="220407"/>
                      <a:pt x="364738" y="224767"/>
                      <a:pt x="365941" y="228826"/>
                    </a:cubicBezTo>
                    <a:cubicBezTo>
                      <a:pt x="366242" y="229878"/>
                      <a:pt x="366693" y="230931"/>
                      <a:pt x="367144" y="231983"/>
                    </a:cubicBezTo>
                    <a:lnTo>
                      <a:pt x="295579" y="231983"/>
                    </a:lnTo>
                    <a:lnTo>
                      <a:pt x="295579" y="150947"/>
                    </a:lnTo>
                    <a:cubicBezTo>
                      <a:pt x="295579" y="149894"/>
                      <a:pt x="295279" y="148692"/>
                      <a:pt x="294527" y="147790"/>
                    </a:cubicBezTo>
                    <a:cubicBezTo>
                      <a:pt x="292873" y="145384"/>
                      <a:pt x="289415" y="144933"/>
                      <a:pt x="287160" y="146587"/>
                    </a:cubicBezTo>
                    <a:cubicBezTo>
                      <a:pt x="284454" y="148541"/>
                      <a:pt x="281597" y="150045"/>
                      <a:pt x="278290" y="151097"/>
                    </a:cubicBezTo>
                    <a:cubicBezTo>
                      <a:pt x="275283" y="151999"/>
                      <a:pt x="271975" y="152601"/>
                      <a:pt x="268517" y="152601"/>
                    </a:cubicBezTo>
                    <a:cubicBezTo>
                      <a:pt x="259797" y="152601"/>
                      <a:pt x="251829" y="149143"/>
                      <a:pt x="246266" y="143279"/>
                    </a:cubicBezTo>
                    <a:cubicBezTo>
                      <a:pt x="240553" y="137566"/>
                      <a:pt x="236945" y="129748"/>
                      <a:pt x="236945" y="121028"/>
                    </a:cubicBezTo>
                    <a:cubicBezTo>
                      <a:pt x="236945" y="112308"/>
                      <a:pt x="240553" y="104340"/>
                      <a:pt x="246266" y="98777"/>
                    </a:cubicBezTo>
                    <a:cubicBezTo>
                      <a:pt x="251979" y="93064"/>
                      <a:pt x="259948" y="89606"/>
                      <a:pt x="268517" y="89606"/>
                    </a:cubicBezTo>
                    <a:cubicBezTo>
                      <a:pt x="271975" y="89606"/>
                      <a:pt x="275283" y="90057"/>
                      <a:pt x="278290" y="91109"/>
                    </a:cubicBezTo>
                    <a:cubicBezTo>
                      <a:pt x="281297" y="92162"/>
                      <a:pt x="284304" y="93665"/>
                      <a:pt x="286859" y="95469"/>
                    </a:cubicBezTo>
                    <a:cubicBezTo>
                      <a:pt x="287761" y="96221"/>
                      <a:pt x="288964" y="96672"/>
                      <a:pt x="290317" y="96672"/>
                    </a:cubicBezTo>
                    <a:cubicBezTo>
                      <a:pt x="293174" y="96672"/>
                      <a:pt x="295579" y="94267"/>
                      <a:pt x="295579" y="91410"/>
                    </a:cubicBezTo>
                    <a:lnTo>
                      <a:pt x="295579" y="10524"/>
                    </a:lnTo>
                    <a:lnTo>
                      <a:pt x="367445" y="10524"/>
                    </a:lnTo>
                    <a:cubicBezTo>
                      <a:pt x="366994" y="11577"/>
                      <a:pt x="366543" y="12779"/>
                      <a:pt x="366092" y="13982"/>
                    </a:cubicBezTo>
                    <a:cubicBezTo>
                      <a:pt x="364738" y="18192"/>
                      <a:pt x="363987" y="22552"/>
                      <a:pt x="363987" y="27213"/>
                    </a:cubicBezTo>
                    <a:cubicBezTo>
                      <a:pt x="363987" y="38939"/>
                      <a:pt x="368647" y="49464"/>
                      <a:pt x="376315" y="57131"/>
                    </a:cubicBezTo>
                    <a:cubicBezTo>
                      <a:pt x="383983" y="64799"/>
                      <a:pt x="394507" y="69460"/>
                      <a:pt x="406083" y="69460"/>
                    </a:cubicBezTo>
                    <a:cubicBezTo>
                      <a:pt x="417660" y="69460"/>
                      <a:pt x="428335" y="64799"/>
                      <a:pt x="436002" y="57131"/>
                    </a:cubicBezTo>
                    <a:cubicBezTo>
                      <a:pt x="443670" y="49464"/>
                      <a:pt x="448331" y="38939"/>
                      <a:pt x="448331" y="27213"/>
                    </a:cubicBezTo>
                    <a:cubicBezTo>
                      <a:pt x="448331" y="22552"/>
                      <a:pt x="447579" y="18192"/>
                      <a:pt x="446226" y="13982"/>
                    </a:cubicBezTo>
                    <a:cubicBezTo>
                      <a:pt x="445775" y="12779"/>
                      <a:pt x="445474" y="11727"/>
                      <a:pt x="444873" y="10524"/>
                    </a:cubicBezTo>
                    <a:lnTo>
                      <a:pt x="516738" y="10524"/>
                    </a:lnTo>
                    <a:close/>
                    <a:moveTo>
                      <a:pt x="5412" y="0"/>
                    </a:moveTo>
                    <a:lnTo>
                      <a:pt x="237546" y="0"/>
                    </a:lnTo>
                    <a:cubicBezTo>
                      <a:pt x="240403" y="0"/>
                      <a:pt x="242808" y="2406"/>
                      <a:pt x="242808" y="5412"/>
                    </a:cubicBezTo>
                    <a:lnTo>
                      <a:pt x="242808" y="91861"/>
                    </a:lnTo>
                    <a:cubicBezTo>
                      <a:pt x="242808" y="94868"/>
                      <a:pt x="240403" y="97123"/>
                      <a:pt x="237546" y="97123"/>
                    </a:cubicBezTo>
                    <a:cubicBezTo>
                      <a:pt x="236193" y="97123"/>
                      <a:pt x="234990" y="96672"/>
                      <a:pt x="234088" y="95770"/>
                    </a:cubicBezTo>
                    <a:cubicBezTo>
                      <a:pt x="231532" y="93966"/>
                      <a:pt x="228525" y="92462"/>
                      <a:pt x="225518" y="91410"/>
                    </a:cubicBezTo>
                    <a:cubicBezTo>
                      <a:pt x="222361" y="90358"/>
                      <a:pt x="219054" y="89907"/>
                      <a:pt x="215596" y="89907"/>
                    </a:cubicBezTo>
                    <a:cubicBezTo>
                      <a:pt x="206876" y="89907"/>
                      <a:pt x="199058" y="93515"/>
                      <a:pt x="193344" y="99078"/>
                    </a:cubicBezTo>
                    <a:cubicBezTo>
                      <a:pt x="187631" y="104791"/>
                      <a:pt x="184023" y="112609"/>
                      <a:pt x="184023" y="121479"/>
                    </a:cubicBezTo>
                    <a:cubicBezTo>
                      <a:pt x="184023" y="130350"/>
                      <a:pt x="187631" y="138017"/>
                      <a:pt x="193344" y="143730"/>
                    </a:cubicBezTo>
                    <a:cubicBezTo>
                      <a:pt x="199058" y="149443"/>
                      <a:pt x="206876" y="153052"/>
                      <a:pt x="215596" y="153052"/>
                    </a:cubicBezTo>
                    <a:cubicBezTo>
                      <a:pt x="219054" y="153052"/>
                      <a:pt x="222361" y="152450"/>
                      <a:pt x="225518" y="151398"/>
                    </a:cubicBezTo>
                    <a:cubicBezTo>
                      <a:pt x="228826" y="150346"/>
                      <a:pt x="231833" y="148692"/>
                      <a:pt x="234389" y="146737"/>
                    </a:cubicBezTo>
                    <a:cubicBezTo>
                      <a:pt x="236794" y="145083"/>
                      <a:pt x="240102" y="145534"/>
                      <a:pt x="241906" y="147790"/>
                    </a:cubicBezTo>
                    <a:cubicBezTo>
                      <a:pt x="242658" y="148692"/>
                      <a:pt x="242958" y="149894"/>
                      <a:pt x="242958" y="150947"/>
                    </a:cubicBezTo>
                    <a:lnTo>
                      <a:pt x="242958" y="150947"/>
                    </a:lnTo>
                    <a:lnTo>
                      <a:pt x="242958" y="237396"/>
                    </a:lnTo>
                    <a:cubicBezTo>
                      <a:pt x="242958" y="240402"/>
                      <a:pt x="240553" y="242658"/>
                      <a:pt x="237696" y="242658"/>
                    </a:cubicBezTo>
                    <a:lnTo>
                      <a:pt x="160569" y="242658"/>
                    </a:lnTo>
                    <a:cubicBezTo>
                      <a:pt x="161020" y="243710"/>
                      <a:pt x="161471" y="244913"/>
                      <a:pt x="161772" y="245965"/>
                    </a:cubicBezTo>
                    <a:cubicBezTo>
                      <a:pt x="163125" y="250175"/>
                      <a:pt x="163877" y="254535"/>
                      <a:pt x="163877" y="259045"/>
                    </a:cubicBezTo>
                    <a:cubicBezTo>
                      <a:pt x="163877" y="270772"/>
                      <a:pt x="159066" y="281296"/>
                      <a:pt x="151548" y="288964"/>
                    </a:cubicBezTo>
                    <a:cubicBezTo>
                      <a:pt x="143881" y="296632"/>
                      <a:pt x="133357" y="301292"/>
                      <a:pt x="121630" y="301292"/>
                    </a:cubicBezTo>
                    <a:cubicBezTo>
                      <a:pt x="109903" y="301292"/>
                      <a:pt x="99378" y="296632"/>
                      <a:pt x="91711" y="288964"/>
                    </a:cubicBezTo>
                    <a:cubicBezTo>
                      <a:pt x="84043" y="281296"/>
                      <a:pt x="79382" y="270772"/>
                      <a:pt x="79382" y="259045"/>
                    </a:cubicBezTo>
                    <a:cubicBezTo>
                      <a:pt x="79382" y="254535"/>
                      <a:pt x="80134" y="250175"/>
                      <a:pt x="81487" y="245965"/>
                    </a:cubicBezTo>
                    <a:cubicBezTo>
                      <a:pt x="81788" y="244762"/>
                      <a:pt x="82239" y="243710"/>
                      <a:pt x="82690" y="242658"/>
                    </a:cubicBezTo>
                    <a:lnTo>
                      <a:pt x="5412" y="242658"/>
                    </a:lnTo>
                    <a:cubicBezTo>
                      <a:pt x="2406" y="242658"/>
                      <a:pt x="0" y="240252"/>
                      <a:pt x="0" y="237396"/>
                    </a:cubicBezTo>
                    <a:lnTo>
                      <a:pt x="0" y="151398"/>
                    </a:lnTo>
                    <a:cubicBezTo>
                      <a:pt x="0" y="148391"/>
                      <a:pt x="2406" y="146136"/>
                      <a:pt x="5412" y="146136"/>
                    </a:cubicBezTo>
                    <a:cubicBezTo>
                      <a:pt x="6615" y="146136"/>
                      <a:pt x="7818" y="146587"/>
                      <a:pt x="8720" y="147339"/>
                    </a:cubicBezTo>
                    <a:cubicBezTo>
                      <a:pt x="11276" y="149143"/>
                      <a:pt x="14132" y="150496"/>
                      <a:pt x="17139" y="151398"/>
                    </a:cubicBezTo>
                    <a:cubicBezTo>
                      <a:pt x="20146" y="152300"/>
                      <a:pt x="23304" y="152901"/>
                      <a:pt x="26762" y="152901"/>
                    </a:cubicBezTo>
                    <a:cubicBezTo>
                      <a:pt x="35482" y="152901"/>
                      <a:pt x="43300" y="149443"/>
                      <a:pt x="49163" y="143580"/>
                    </a:cubicBezTo>
                    <a:cubicBezTo>
                      <a:pt x="54876" y="137867"/>
                      <a:pt x="58334" y="130049"/>
                      <a:pt x="58334" y="121329"/>
                    </a:cubicBezTo>
                    <a:cubicBezTo>
                      <a:pt x="58334" y="112609"/>
                      <a:pt x="54876" y="104640"/>
                      <a:pt x="49163" y="98927"/>
                    </a:cubicBezTo>
                    <a:cubicBezTo>
                      <a:pt x="43450" y="93214"/>
                      <a:pt x="35482" y="89756"/>
                      <a:pt x="26762" y="89756"/>
                    </a:cubicBezTo>
                    <a:cubicBezTo>
                      <a:pt x="23304" y="89756"/>
                      <a:pt x="20146" y="90207"/>
                      <a:pt x="17139" y="91260"/>
                    </a:cubicBezTo>
                    <a:cubicBezTo>
                      <a:pt x="13982" y="92312"/>
                      <a:pt x="11126" y="93665"/>
                      <a:pt x="8419" y="95620"/>
                    </a:cubicBezTo>
                    <a:cubicBezTo>
                      <a:pt x="6014" y="97274"/>
                      <a:pt x="2706" y="96823"/>
                      <a:pt x="1052" y="94417"/>
                    </a:cubicBezTo>
                    <a:cubicBezTo>
                      <a:pt x="451" y="93515"/>
                      <a:pt x="150" y="92462"/>
                      <a:pt x="150" y="91410"/>
                    </a:cubicBezTo>
                    <a:lnTo>
                      <a:pt x="150" y="5412"/>
                    </a:lnTo>
                    <a:cubicBezTo>
                      <a:pt x="150" y="2406"/>
                      <a:pt x="2556" y="0"/>
                      <a:pt x="5563" y="0"/>
                    </a:cubicBezTo>
                  </a:path>
                </a:pathLst>
              </a:custGeom>
              <a:solidFill>
                <a:srgbClr val="009242"/>
              </a:solidFill>
              <a:ln w="14848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20" name="Forma libre: forma 19">
                <a:extLst>
                  <a:ext uri="{FF2B5EF4-FFF2-40B4-BE49-F238E27FC236}">
                    <a16:creationId xmlns:a16="http://schemas.microsoft.com/office/drawing/2014/main" id="{AC749CE7-80F6-BDC6-B876-1C3FD9B7669E}"/>
                  </a:ext>
                </a:extLst>
              </p:cNvPr>
              <p:cNvSpPr/>
              <p:nvPr/>
            </p:nvSpPr>
            <p:spPr>
              <a:xfrm>
                <a:off x="5127590" y="4953895"/>
                <a:ext cx="221609" cy="279943"/>
              </a:xfrm>
              <a:custGeom>
                <a:avLst/>
                <a:gdLst>
                  <a:gd name="csX0" fmla="*/ 221459 w 221609"/>
                  <a:gd name="csY0" fmla="*/ 0 h 279943"/>
                  <a:gd name="csX1" fmla="*/ 0 w 221609"/>
                  <a:gd name="csY1" fmla="*/ 0 h 279943"/>
                  <a:gd name="csX2" fmla="*/ 0 w 221609"/>
                  <a:gd name="csY2" fmla="*/ 71715 h 279943"/>
                  <a:gd name="csX3" fmla="*/ 3157 w 221609"/>
                  <a:gd name="csY3" fmla="*/ 70512 h 279943"/>
                  <a:gd name="csX4" fmla="*/ 15937 w 221609"/>
                  <a:gd name="csY4" fmla="*/ 68558 h 279943"/>
                  <a:gd name="csX5" fmla="*/ 45855 w 221609"/>
                  <a:gd name="csY5" fmla="*/ 80886 h 279943"/>
                  <a:gd name="csX6" fmla="*/ 58334 w 221609"/>
                  <a:gd name="csY6" fmla="*/ 110805 h 279943"/>
                  <a:gd name="csX7" fmla="*/ 45855 w 221609"/>
                  <a:gd name="csY7" fmla="*/ 140573 h 279943"/>
                  <a:gd name="csX8" fmla="*/ 15937 w 221609"/>
                  <a:gd name="csY8" fmla="*/ 152901 h 279943"/>
                  <a:gd name="csX9" fmla="*/ 3157 w 221609"/>
                  <a:gd name="csY9" fmla="*/ 150947 h 279943"/>
                  <a:gd name="csX10" fmla="*/ 0 w 221609"/>
                  <a:gd name="csY10" fmla="*/ 149744 h 279943"/>
                  <a:gd name="csX11" fmla="*/ 0 w 221609"/>
                  <a:gd name="csY11" fmla="*/ 221309 h 279943"/>
                  <a:gd name="csX12" fmla="*/ 80886 w 221609"/>
                  <a:gd name="csY12" fmla="*/ 221309 h 279943"/>
                  <a:gd name="csX13" fmla="*/ 84043 w 221609"/>
                  <a:gd name="csY13" fmla="*/ 222361 h 279943"/>
                  <a:gd name="csX14" fmla="*/ 85246 w 221609"/>
                  <a:gd name="csY14" fmla="*/ 229728 h 279943"/>
                  <a:gd name="csX15" fmla="*/ 80736 w 221609"/>
                  <a:gd name="csY15" fmla="*/ 238598 h 279943"/>
                  <a:gd name="csX16" fmla="*/ 79232 w 221609"/>
                  <a:gd name="csY16" fmla="*/ 248371 h 279943"/>
                  <a:gd name="csX17" fmla="*/ 88403 w 221609"/>
                  <a:gd name="csY17" fmla="*/ 270772 h 279943"/>
                  <a:gd name="csX18" fmla="*/ 110805 w 221609"/>
                  <a:gd name="csY18" fmla="*/ 279943 h 279943"/>
                  <a:gd name="csX19" fmla="*/ 133056 w 221609"/>
                  <a:gd name="csY19" fmla="*/ 270772 h 279943"/>
                  <a:gd name="csX20" fmla="*/ 142377 w 221609"/>
                  <a:gd name="csY20" fmla="*/ 248371 h 279943"/>
                  <a:gd name="csX21" fmla="*/ 140874 w 221609"/>
                  <a:gd name="csY21" fmla="*/ 238598 h 279943"/>
                  <a:gd name="csX22" fmla="*/ 136514 w 221609"/>
                  <a:gd name="csY22" fmla="*/ 230029 h 279943"/>
                  <a:gd name="csX23" fmla="*/ 135311 w 221609"/>
                  <a:gd name="csY23" fmla="*/ 226571 h 279943"/>
                  <a:gd name="csX24" fmla="*/ 140573 w 221609"/>
                  <a:gd name="csY24" fmla="*/ 221158 h 279943"/>
                  <a:gd name="csX25" fmla="*/ 221609 w 221609"/>
                  <a:gd name="csY25" fmla="*/ 221158 h 279943"/>
                  <a:gd name="csX26" fmla="*/ 221609 w 221609"/>
                  <a:gd name="csY26" fmla="*/ 149293 h 279943"/>
                  <a:gd name="csX27" fmla="*/ 218151 w 221609"/>
                  <a:gd name="csY27" fmla="*/ 150646 h 279943"/>
                  <a:gd name="csX28" fmla="*/ 204921 w 221609"/>
                  <a:gd name="csY28" fmla="*/ 152751 h 279943"/>
                  <a:gd name="csX29" fmla="*/ 175002 w 221609"/>
                  <a:gd name="csY29" fmla="*/ 140423 h 279943"/>
                  <a:gd name="csX30" fmla="*/ 162674 w 221609"/>
                  <a:gd name="csY30" fmla="*/ 110654 h 279943"/>
                  <a:gd name="csX31" fmla="*/ 175002 w 221609"/>
                  <a:gd name="csY31" fmla="*/ 80736 h 279943"/>
                  <a:gd name="csX32" fmla="*/ 204921 w 221609"/>
                  <a:gd name="csY32" fmla="*/ 68407 h 279943"/>
                  <a:gd name="csX33" fmla="*/ 218151 w 221609"/>
                  <a:gd name="csY33" fmla="*/ 70512 h 279943"/>
                  <a:gd name="csX34" fmla="*/ 221609 w 221609"/>
                  <a:gd name="csY34" fmla="*/ 71715 h 279943"/>
                  <a:gd name="csX35" fmla="*/ 221609 w 221609"/>
                  <a:gd name="csY35" fmla="*/ 0 h 2799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</a:cxnLst>
                <a:rect l="l" t="t" r="r" b="b"/>
                <a:pathLst>
                  <a:path w="221609" h="279943">
                    <a:moveTo>
                      <a:pt x="221459" y="0"/>
                    </a:moveTo>
                    <a:lnTo>
                      <a:pt x="0" y="0"/>
                    </a:lnTo>
                    <a:lnTo>
                      <a:pt x="0" y="71715"/>
                    </a:lnTo>
                    <a:cubicBezTo>
                      <a:pt x="1052" y="71264"/>
                      <a:pt x="2105" y="70813"/>
                      <a:pt x="3157" y="70512"/>
                    </a:cubicBezTo>
                    <a:cubicBezTo>
                      <a:pt x="7217" y="69159"/>
                      <a:pt x="11577" y="68558"/>
                      <a:pt x="15937" y="68558"/>
                    </a:cubicBezTo>
                    <a:cubicBezTo>
                      <a:pt x="27664" y="68558"/>
                      <a:pt x="38188" y="73218"/>
                      <a:pt x="45855" y="80886"/>
                    </a:cubicBezTo>
                    <a:cubicBezTo>
                      <a:pt x="53523" y="88554"/>
                      <a:pt x="58334" y="99078"/>
                      <a:pt x="58334" y="110805"/>
                    </a:cubicBezTo>
                    <a:cubicBezTo>
                      <a:pt x="58334" y="122532"/>
                      <a:pt x="53523" y="133056"/>
                      <a:pt x="45855" y="140573"/>
                    </a:cubicBezTo>
                    <a:cubicBezTo>
                      <a:pt x="38188" y="148241"/>
                      <a:pt x="27664" y="152901"/>
                      <a:pt x="15937" y="152901"/>
                    </a:cubicBezTo>
                    <a:cubicBezTo>
                      <a:pt x="11426" y="152901"/>
                      <a:pt x="7217" y="152150"/>
                      <a:pt x="3157" y="150947"/>
                    </a:cubicBezTo>
                    <a:cubicBezTo>
                      <a:pt x="2105" y="150646"/>
                      <a:pt x="1052" y="150195"/>
                      <a:pt x="0" y="149744"/>
                    </a:cubicBezTo>
                    <a:lnTo>
                      <a:pt x="0" y="221309"/>
                    </a:lnTo>
                    <a:lnTo>
                      <a:pt x="80886" y="221309"/>
                    </a:lnTo>
                    <a:cubicBezTo>
                      <a:pt x="81938" y="221309"/>
                      <a:pt x="83141" y="221760"/>
                      <a:pt x="84043" y="222361"/>
                    </a:cubicBezTo>
                    <a:cubicBezTo>
                      <a:pt x="86449" y="224015"/>
                      <a:pt x="86900" y="227473"/>
                      <a:pt x="85246" y="229728"/>
                    </a:cubicBezTo>
                    <a:cubicBezTo>
                      <a:pt x="83291" y="232434"/>
                      <a:pt x="81788" y="235291"/>
                      <a:pt x="80736" y="238598"/>
                    </a:cubicBezTo>
                    <a:cubicBezTo>
                      <a:pt x="79683" y="241605"/>
                      <a:pt x="79232" y="244913"/>
                      <a:pt x="79232" y="248371"/>
                    </a:cubicBezTo>
                    <a:cubicBezTo>
                      <a:pt x="79232" y="257091"/>
                      <a:pt x="82840" y="265059"/>
                      <a:pt x="88403" y="270772"/>
                    </a:cubicBezTo>
                    <a:cubicBezTo>
                      <a:pt x="94116" y="276485"/>
                      <a:pt x="101934" y="279943"/>
                      <a:pt x="110805" y="279943"/>
                    </a:cubicBezTo>
                    <a:cubicBezTo>
                      <a:pt x="119675" y="279943"/>
                      <a:pt x="127343" y="276485"/>
                      <a:pt x="133056" y="270772"/>
                    </a:cubicBezTo>
                    <a:cubicBezTo>
                      <a:pt x="138769" y="265059"/>
                      <a:pt x="142377" y="257241"/>
                      <a:pt x="142377" y="248371"/>
                    </a:cubicBezTo>
                    <a:cubicBezTo>
                      <a:pt x="142377" y="244913"/>
                      <a:pt x="141776" y="241605"/>
                      <a:pt x="140874" y="238598"/>
                    </a:cubicBezTo>
                    <a:cubicBezTo>
                      <a:pt x="139821" y="235591"/>
                      <a:pt x="138468" y="232585"/>
                      <a:pt x="136514" y="230029"/>
                    </a:cubicBezTo>
                    <a:cubicBezTo>
                      <a:pt x="135762" y="229127"/>
                      <a:pt x="135311" y="227924"/>
                      <a:pt x="135311" y="226571"/>
                    </a:cubicBezTo>
                    <a:cubicBezTo>
                      <a:pt x="135311" y="223714"/>
                      <a:pt x="137717" y="221158"/>
                      <a:pt x="140573" y="221158"/>
                    </a:cubicBezTo>
                    <a:lnTo>
                      <a:pt x="221609" y="221158"/>
                    </a:lnTo>
                    <a:lnTo>
                      <a:pt x="221609" y="149293"/>
                    </a:lnTo>
                    <a:cubicBezTo>
                      <a:pt x="220407" y="149744"/>
                      <a:pt x="219354" y="150195"/>
                      <a:pt x="218151" y="150646"/>
                    </a:cubicBezTo>
                    <a:cubicBezTo>
                      <a:pt x="213942" y="151999"/>
                      <a:pt x="209582" y="152751"/>
                      <a:pt x="204921" y="152751"/>
                    </a:cubicBezTo>
                    <a:cubicBezTo>
                      <a:pt x="193194" y="152751"/>
                      <a:pt x="182670" y="147940"/>
                      <a:pt x="175002" y="140423"/>
                    </a:cubicBezTo>
                    <a:cubicBezTo>
                      <a:pt x="167335" y="132755"/>
                      <a:pt x="162674" y="122231"/>
                      <a:pt x="162674" y="110654"/>
                    </a:cubicBezTo>
                    <a:cubicBezTo>
                      <a:pt x="162674" y="99078"/>
                      <a:pt x="167485" y="88403"/>
                      <a:pt x="175002" y="80736"/>
                    </a:cubicBezTo>
                    <a:cubicBezTo>
                      <a:pt x="182670" y="73068"/>
                      <a:pt x="193194" y="68407"/>
                      <a:pt x="204921" y="68407"/>
                    </a:cubicBezTo>
                    <a:cubicBezTo>
                      <a:pt x="209582" y="68407"/>
                      <a:pt x="214092" y="69159"/>
                      <a:pt x="218151" y="70512"/>
                    </a:cubicBezTo>
                    <a:cubicBezTo>
                      <a:pt x="219354" y="70813"/>
                      <a:pt x="220407" y="71414"/>
                      <a:pt x="221609" y="71715"/>
                    </a:cubicBezTo>
                    <a:lnTo>
                      <a:pt x="221609" y="0"/>
                    </a:lnTo>
                    <a:close/>
                  </a:path>
                </a:pathLst>
              </a:custGeom>
              <a:solidFill>
                <a:srgbClr val="93C9A4"/>
              </a:solidFill>
              <a:ln w="14848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6" name="object 3">
            <a:extLst>
              <a:ext uri="{FF2B5EF4-FFF2-40B4-BE49-F238E27FC236}">
                <a16:creationId xmlns:a16="http://schemas.microsoft.com/office/drawing/2014/main" id="{2AC5DB2E-C185-C796-4CAC-E2F832E1FF83}"/>
              </a:ext>
            </a:extLst>
          </p:cNvPr>
          <p:cNvSpPr txBox="1"/>
          <p:nvPr/>
        </p:nvSpPr>
        <p:spPr>
          <a:xfrm>
            <a:off x="707299" y="1877305"/>
            <a:ext cx="7089775" cy="279146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550" b="0" dirty="0">
                <a:latin typeface="Roboto Light"/>
                <a:cs typeface="Roboto Light"/>
              </a:rPr>
              <a:t>The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Aluna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IDP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camp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is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in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Province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X,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which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is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the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poorest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in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the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spc="-10" dirty="0">
                <a:latin typeface="Roboto Light"/>
                <a:cs typeface="Roboto Light"/>
              </a:rPr>
              <a:t>country.</a:t>
            </a:r>
            <a:endParaRPr sz="1550" dirty="0">
              <a:latin typeface="Roboto Light"/>
              <a:cs typeface="Roboto Light"/>
            </a:endParaRPr>
          </a:p>
          <a:p>
            <a:pPr marL="12700" marR="5080">
              <a:lnSpc>
                <a:spcPct val="117100"/>
              </a:lnSpc>
            </a:pPr>
            <a:r>
              <a:rPr sz="1550" b="0" dirty="0">
                <a:latin typeface="Roboto Light"/>
                <a:cs typeface="Roboto Light"/>
              </a:rPr>
              <a:t>There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are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few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opportunities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in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the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camp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and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its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surrounding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areas,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which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spc="-10" dirty="0">
                <a:latin typeface="Roboto Light"/>
                <a:cs typeface="Roboto Light"/>
              </a:rPr>
              <a:t>include </a:t>
            </a:r>
            <a:r>
              <a:rPr sz="1550" b="0" dirty="0">
                <a:latin typeface="Roboto Light"/>
                <a:cs typeface="Roboto Light"/>
              </a:rPr>
              <a:t>a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small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town.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While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the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host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population</a:t>
            </a:r>
            <a:r>
              <a:rPr sz="1550" b="0" spc="1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is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welcoming,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tensions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are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spc="-10" dirty="0">
                <a:latin typeface="Roboto Light"/>
                <a:cs typeface="Roboto Light"/>
              </a:rPr>
              <a:t>growing </a:t>
            </a:r>
            <a:r>
              <a:rPr sz="1550" b="0" dirty="0">
                <a:latin typeface="Roboto Light"/>
                <a:cs typeface="Roboto Light"/>
              </a:rPr>
              <a:t>between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the</a:t>
            </a:r>
            <a:r>
              <a:rPr sz="1550" b="0" spc="3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IDPs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and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host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community</a:t>
            </a:r>
            <a:r>
              <a:rPr sz="1550" b="0" spc="3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members,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leading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to</a:t>
            </a:r>
            <a:r>
              <a:rPr sz="1550" b="0" spc="3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incidents.</a:t>
            </a:r>
            <a:r>
              <a:rPr sz="1550" b="0" spc="3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Many</a:t>
            </a:r>
            <a:r>
              <a:rPr sz="1550" b="0" spc="35" dirty="0">
                <a:latin typeface="Roboto Light"/>
                <a:cs typeface="Roboto Light"/>
              </a:rPr>
              <a:t> </a:t>
            </a:r>
            <a:r>
              <a:rPr sz="1550" b="0" spc="-25" dirty="0">
                <a:latin typeface="Roboto Light"/>
                <a:cs typeface="Roboto Light"/>
              </a:rPr>
              <a:t>of </a:t>
            </a:r>
            <a:r>
              <a:rPr sz="1550" b="0" dirty="0">
                <a:latin typeface="Roboto Light"/>
                <a:cs typeface="Roboto Light"/>
              </a:rPr>
              <a:t>these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incidents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are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related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to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the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use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of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limited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natural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resources.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IDP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women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spc="-25" dirty="0">
                <a:latin typeface="Roboto Light"/>
                <a:cs typeface="Roboto Light"/>
              </a:rPr>
              <a:t>are </a:t>
            </a:r>
            <a:r>
              <a:rPr sz="1550" b="0" dirty="0">
                <a:latin typeface="Roboto Light"/>
                <a:cs typeface="Roboto Light"/>
              </a:rPr>
              <a:t>particularly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at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risk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of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Medium"/>
                <a:cs typeface="Roboto Medium"/>
              </a:rPr>
              <a:t>verbal</a:t>
            </a:r>
            <a:r>
              <a:rPr sz="1550" b="0" spc="30" dirty="0">
                <a:latin typeface="Roboto Medium"/>
                <a:cs typeface="Roboto Medium"/>
              </a:rPr>
              <a:t> </a:t>
            </a:r>
            <a:r>
              <a:rPr sz="1550" b="0" dirty="0">
                <a:latin typeface="Roboto Medium"/>
                <a:cs typeface="Roboto Medium"/>
              </a:rPr>
              <a:t>abuse</a:t>
            </a:r>
            <a:r>
              <a:rPr sz="1550" b="0" spc="25" dirty="0">
                <a:latin typeface="Roboto Medium"/>
                <a:cs typeface="Roboto Medium"/>
              </a:rPr>
              <a:t> </a:t>
            </a:r>
            <a:r>
              <a:rPr sz="1550" b="0" dirty="0">
                <a:latin typeface="Roboto Medium"/>
                <a:cs typeface="Roboto Medium"/>
              </a:rPr>
              <a:t>and</a:t>
            </a:r>
            <a:r>
              <a:rPr sz="1550" b="0" spc="30" dirty="0">
                <a:latin typeface="Roboto Medium"/>
                <a:cs typeface="Roboto Medium"/>
              </a:rPr>
              <a:t> </a:t>
            </a:r>
            <a:r>
              <a:rPr sz="1550" b="0" dirty="0">
                <a:latin typeface="Roboto Medium"/>
                <a:cs typeface="Roboto Medium"/>
              </a:rPr>
              <a:t>intimidation</a:t>
            </a:r>
            <a:r>
              <a:rPr sz="1550" b="0" spc="15" dirty="0">
                <a:latin typeface="Roboto Medium"/>
                <a:cs typeface="Roboto Medium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when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they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go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to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water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spc="-10" dirty="0">
                <a:latin typeface="Roboto Light"/>
                <a:cs typeface="Roboto Light"/>
              </a:rPr>
              <a:t>points </a:t>
            </a:r>
            <a:r>
              <a:rPr sz="1550" b="0" dirty="0">
                <a:latin typeface="Roboto Light"/>
                <a:cs typeface="Roboto Light"/>
              </a:rPr>
              <a:t>or</a:t>
            </a:r>
            <a:r>
              <a:rPr sz="1550" b="0" spc="1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to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the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marketplace.</a:t>
            </a:r>
            <a:r>
              <a:rPr sz="1550" b="0" spc="-1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They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are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often</a:t>
            </a:r>
            <a:r>
              <a:rPr sz="1550" b="0" spc="1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asked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to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pay</a:t>
            </a:r>
            <a:r>
              <a:rPr sz="1550" b="0" spc="1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Medium"/>
                <a:cs typeface="Roboto Medium"/>
              </a:rPr>
              <a:t>additional</a:t>
            </a:r>
            <a:r>
              <a:rPr sz="1550" b="0" spc="25" dirty="0">
                <a:latin typeface="Roboto Medium"/>
                <a:cs typeface="Roboto Medium"/>
              </a:rPr>
              <a:t> </a:t>
            </a:r>
            <a:r>
              <a:rPr sz="1550" b="0" spc="-20" dirty="0">
                <a:latin typeface="Roboto Medium"/>
                <a:cs typeface="Roboto Medium"/>
              </a:rPr>
              <a:t>“taxes.”</a:t>
            </a:r>
            <a:r>
              <a:rPr sz="1550" b="0" spc="10" dirty="0">
                <a:latin typeface="Roboto Medium"/>
                <a:cs typeface="Roboto Medium"/>
              </a:rPr>
              <a:t> </a:t>
            </a:r>
            <a:r>
              <a:rPr sz="1550" b="0" spc="-10" dirty="0">
                <a:latin typeface="Roboto Light"/>
                <a:cs typeface="Roboto Light"/>
              </a:rPr>
              <a:t>Young </a:t>
            </a:r>
            <a:r>
              <a:rPr sz="1550" b="0" dirty="0">
                <a:latin typeface="Roboto Light"/>
                <a:cs typeface="Roboto Light"/>
              </a:rPr>
              <a:t>women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or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women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traveling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alone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outside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the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camp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are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frequently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targeted.</a:t>
            </a:r>
            <a:r>
              <a:rPr sz="1550" b="0" spc="-5" dirty="0">
                <a:latin typeface="Roboto Light"/>
                <a:cs typeface="Roboto Light"/>
              </a:rPr>
              <a:t> </a:t>
            </a:r>
            <a:r>
              <a:rPr sz="1550" b="0" spc="-25" dirty="0">
                <a:latin typeface="Roboto Light"/>
                <a:cs typeface="Roboto Light"/>
              </a:rPr>
              <a:t>To </a:t>
            </a:r>
            <a:r>
              <a:rPr sz="1550" b="0" dirty="0">
                <a:latin typeface="Roboto Light"/>
                <a:cs typeface="Roboto Light"/>
              </a:rPr>
              <a:t>protect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themselves,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some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women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have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organised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into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groups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when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leaving</a:t>
            </a:r>
            <a:r>
              <a:rPr sz="1550" b="0" spc="30" dirty="0">
                <a:latin typeface="Roboto Light"/>
                <a:cs typeface="Roboto Light"/>
              </a:rPr>
              <a:t> </a:t>
            </a:r>
            <a:r>
              <a:rPr sz="1550" b="0" spc="-25" dirty="0">
                <a:latin typeface="Roboto Light"/>
                <a:cs typeface="Roboto Light"/>
              </a:rPr>
              <a:t>the </a:t>
            </a:r>
            <a:r>
              <a:rPr sz="1550" b="0" dirty="0">
                <a:latin typeface="Roboto Light"/>
                <a:cs typeface="Roboto Light"/>
              </a:rPr>
              <a:t>camp,</a:t>
            </a:r>
            <a:r>
              <a:rPr sz="1550" b="0" spc="1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and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others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are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trying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to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find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alternative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ways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to</a:t>
            </a:r>
            <a:r>
              <a:rPr sz="1550" b="0" spc="25" dirty="0">
                <a:latin typeface="Roboto Light"/>
                <a:cs typeface="Roboto Light"/>
              </a:rPr>
              <a:t> </a:t>
            </a:r>
            <a:r>
              <a:rPr sz="1550" b="0" dirty="0">
                <a:latin typeface="Roboto Light"/>
                <a:cs typeface="Roboto Light"/>
              </a:rPr>
              <a:t>earn</a:t>
            </a:r>
            <a:r>
              <a:rPr sz="1550" b="0" spc="20" dirty="0">
                <a:latin typeface="Roboto Light"/>
                <a:cs typeface="Roboto Light"/>
              </a:rPr>
              <a:t> </a:t>
            </a:r>
            <a:r>
              <a:rPr sz="1550" b="0" spc="-10" dirty="0">
                <a:latin typeface="Roboto Light"/>
                <a:cs typeface="Roboto Light"/>
              </a:rPr>
              <a:t>money.</a:t>
            </a:r>
            <a:endParaRPr sz="1550" dirty="0">
              <a:latin typeface="Roboto Light"/>
              <a:cs typeface="Roboto Light"/>
            </a:endParaRPr>
          </a:p>
        </p:txBody>
      </p:sp>
      <p:sp>
        <p:nvSpPr>
          <p:cNvPr id="7" name="object 11">
            <a:extLst>
              <a:ext uri="{FF2B5EF4-FFF2-40B4-BE49-F238E27FC236}">
                <a16:creationId xmlns:a16="http://schemas.microsoft.com/office/drawing/2014/main" id="{3740834A-FC7C-0EDE-0AA5-DE076589C793}"/>
              </a:ext>
            </a:extLst>
          </p:cNvPr>
          <p:cNvSpPr txBox="1"/>
          <p:nvPr/>
        </p:nvSpPr>
        <p:spPr>
          <a:xfrm>
            <a:off x="8424759" y="946627"/>
            <a:ext cx="46609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Adapt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07299" y="684055"/>
            <a:ext cx="536511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5W+H</a:t>
            </a:r>
            <a:r>
              <a:rPr spc="-30" dirty="0"/>
              <a:t> </a:t>
            </a:r>
            <a:r>
              <a:rPr dirty="0"/>
              <a:t>questionnaire</a:t>
            </a:r>
            <a:r>
              <a:rPr spc="-30" dirty="0"/>
              <a:t> </a:t>
            </a:r>
            <a:r>
              <a:rPr dirty="0"/>
              <a:t>in</a:t>
            </a:r>
            <a:r>
              <a:rPr spc="-30" dirty="0"/>
              <a:t> </a:t>
            </a:r>
            <a:r>
              <a:rPr spc="-10" dirty="0"/>
              <a:t>practice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2468417"/>
            <a:ext cx="5810885" cy="1357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Select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protection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risks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identified.</a:t>
            </a:r>
            <a:endParaRPr sz="1600">
              <a:latin typeface="Roboto Light"/>
              <a:cs typeface="Roboto Light"/>
            </a:endParaRPr>
          </a:p>
          <a:p>
            <a:pPr marL="241300" marR="5080" indent="-228600">
              <a:lnSpc>
                <a:spcPct val="109300"/>
              </a:lnSpc>
              <a:spcBef>
                <a:spcPts val="1135"/>
              </a:spcBef>
              <a:buAutoNum type="arabicPeriod"/>
              <a:tabLst>
                <a:tab pos="241300" algn="l"/>
              </a:tabLst>
            </a:pP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groups,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use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5W&amp;H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questionnaire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describe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the </a:t>
            </a:r>
            <a:r>
              <a:rPr sz="1600" b="0" spc="-10" dirty="0">
                <a:latin typeface="Roboto Light"/>
                <a:cs typeface="Roboto Light"/>
              </a:rPr>
              <a:t>protection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risks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based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information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team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already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has</a:t>
            </a:r>
            <a:endParaRPr sz="16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1310"/>
              </a:spcBef>
              <a:buAutoNum type="arabicPeriod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Identify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if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need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further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data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23301" y="3944258"/>
            <a:ext cx="5561965" cy="55880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300355" indent="-287655">
              <a:lnSpc>
                <a:spcPct val="100000"/>
              </a:lnSpc>
              <a:spcBef>
                <a:spcPts val="280"/>
              </a:spcBef>
              <a:buChar char="•"/>
              <a:tabLst>
                <a:tab pos="300355" algn="l"/>
              </a:tabLst>
            </a:pPr>
            <a:r>
              <a:rPr sz="1600" b="0" dirty="0">
                <a:latin typeface="Roboto Light"/>
                <a:cs typeface="Roboto Light"/>
              </a:rPr>
              <a:t>Do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have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divergent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opinions,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which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needs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checked</a:t>
            </a:r>
            <a:endParaRPr sz="1600">
              <a:latin typeface="Roboto Light"/>
              <a:cs typeface="Roboto Light"/>
            </a:endParaRPr>
          </a:p>
          <a:p>
            <a:pPr marL="300355" indent="-287655">
              <a:lnSpc>
                <a:spcPct val="100000"/>
              </a:lnSpc>
              <a:spcBef>
                <a:spcPts val="175"/>
              </a:spcBef>
              <a:buChar char="•"/>
              <a:tabLst>
                <a:tab pos="300355" algn="l"/>
              </a:tabLst>
            </a:pPr>
            <a:r>
              <a:rPr sz="1600" b="0" dirty="0">
                <a:latin typeface="Roboto Light"/>
                <a:cs typeface="Roboto Light"/>
              </a:rPr>
              <a:t>Are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they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questions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do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not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have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answer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to?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15212" y="2780126"/>
            <a:ext cx="1974214" cy="1285240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20"/>
              </a:spcBef>
            </a:pP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If</a:t>
            </a:r>
            <a:r>
              <a:rPr sz="1600" spc="-2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you</a:t>
            </a:r>
            <a:r>
              <a:rPr sz="1600" spc="-2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do</a:t>
            </a:r>
            <a:r>
              <a:rPr sz="1600" spc="-2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not</a:t>
            </a:r>
            <a:r>
              <a:rPr sz="1600" spc="-20" dirty="0">
                <a:solidFill>
                  <a:srgbClr val="007535"/>
                </a:solidFill>
                <a:latin typeface="Roboto"/>
                <a:cs typeface="Roboto"/>
              </a:rPr>
              <a:t> have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enough</a:t>
            </a:r>
            <a:r>
              <a:rPr sz="1600" spc="-5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information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do</a:t>
            </a:r>
            <a:r>
              <a:rPr sz="1600" spc="-3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not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make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it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up,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but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identify</a:t>
            </a:r>
            <a:r>
              <a:rPr sz="1600" spc="-5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the</a:t>
            </a:r>
            <a:r>
              <a:rPr sz="1600" spc="-4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lack</a:t>
            </a:r>
            <a:r>
              <a:rPr sz="1600" spc="-4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of 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information</a:t>
            </a:r>
            <a:endParaRPr sz="1600">
              <a:latin typeface="Roboto"/>
              <a:cs typeface="Roboto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7128000" y="2276472"/>
            <a:ext cx="2786380" cy="497205"/>
            <a:chOff x="7128000" y="2276472"/>
            <a:chExt cx="2786380" cy="497205"/>
          </a:xfrm>
        </p:grpSpPr>
        <p:sp>
          <p:nvSpPr>
            <p:cNvPr id="7" name="object 7"/>
            <p:cNvSpPr/>
            <p:nvPr/>
          </p:nvSpPr>
          <p:spPr>
            <a:xfrm>
              <a:off x="7128000" y="2524767"/>
              <a:ext cx="2455545" cy="0"/>
            </a:xfrm>
            <a:custGeom>
              <a:avLst/>
              <a:gdLst/>
              <a:ahLst/>
              <a:cxnLst/>
              <a:rect l="l" t="t" r="r" b="b"/>
              <a:pathLst>
                <a:path w="2455545">
                  <a:moveTo>
                    <a:pt x="0" y="0"/>
                  </a:moveTo>
                  <a:lnTo>
                    <a:pt x="2455202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417701" y="2276472"/>
              <a:ext cx="497205" cy="497205"/>
            </a:xfrm>
            <a:custGeom>
              <a:avLst/>
              <a:gdLst/>
              <a:ahLst/>
              <a:cxnLst/>
              <a:rect l="l" t="t" r="r" b="b"/>
              <a:pathLst>
                <a:path w="497204" h="497205">
                  <a:moveTo>
                    <a:pt x="248297" y="0"/>
                  </a:moveTo>
                  <a:lnTo>
                    <a:pt x="198256" y="5044"/>
                  </a:lnTo>
                  <a:lnTo>
                    <a:pt x="151647" y="19511"/>
                  </a:lnTo>
                  <a:lnTo>
                    <a:pt x="109470" y="42404"/>
                  </a:lnTo>
                  <a:lnTo>
                    <a:pt x="72723" y="72723"/>
                  </a:lnTo>
                  <a:lnTo>
                    <a:pt x="42404" y="109470"/>
                  </a:lnTo>
                  <a:lnTo>
                    <a:pt x="19511" y="151647"/>
                  </a:lnTo>
                  <a:lnTo>
                    <a:pt x="5044" y="198256"/>
                  </a:lnTo>
                  <a:lnTo>
                    <a:pt x="0" y="248297"/>
                  </a:lnTo>
                  <a:lnTo>
                    <a:pt x="5044" y="298339"/>
                  </a:lnTo>
                  <a:lnTo>
                    <a:pt x="19511" y="344947"/>
                  </a:lnTo>
                  <a:lnTo>
                    <a:pt x="42404" y="387124"/>
                  </a:lnTo>
                  <a:lnTo>
                    <a:pt x="72723" y="423872"/>
                  </a:lnTo>
                  <a:lnTo>
                    <a:pt x="109470" y="454190"/>
                  </a:lnTo>
                  <a:lnTo>
                    <a:pt x="151647" y="477083"/>
                  </a:lnTo>
                  <a:lnTo>
                    <a:pt x="198256" y="491551"/>
                  </a:lnTo>
                  <a:lnTo>
                    <a:pt x="248297" y="496595"/>
                  </a:lnTo>
                  <a:lnTo>
                    <a:pt x="298339" y="491551"/>
                  </a:lnTo>
                  <a:lnTo>
                    <a:pt x="344947" y="477083"/>
                  </a:lnTo>
                  <a:lnTo>
                    <a:pt x="387124" y="454190"/>
                  </a:lnTo>
                  <a:lnTo>
                    <a:pt x="423872" y="423872"/>
                  </a:lnTo>
                  <a:lnTo>
                    <a:pt x="454190" y="387124"/>
                  </a:lnTo>
                  <a:lnTo>
                    <a:pt x="477083" y="344947"/>
                  </a:lnTo>
                  <a:lnTo>
                    <a:pt x="491551" y="298339"/>
                  </a:lnTo>
                  <a:lnTo>
                    <a:pt x="496595" y="248297"/>
                  </a:lnTo>
                  <a:lnTo>
                    <a:pt x="491551" y="198256"/>
                  </a:lnTo>
                  <a:lnTo>
                    <a:pt x="477083" y="151647"/>
                  </a:lnTo>
                  <a:lnTo>
                    <a:pt x="454190" y="109470"/>
                  </a:lnTo>
                  <a:lnTo>
                    <a:pt x="423872" y="72723"/>
                  </a:lnTo>
                  <a:lnTo>
                    <a:pt x="387124" y="42404"/>
                  </a:lnTo>
                  <a:lnTo>
                    <a:pt x="344947" y="19511"/>
                  </a:lnTo>
                  <a:lnTo>
                    <a:pt x="298339" y="5044"/>
                  </a:lnTo>
                  <a:lnTo>
                    <a:pt x="248297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56145" y="2414908"/>
              <a:ext cx="219710" cy="219722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1427299" y="1444176"/>
            <a:ext cx="7886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latin typeface="Roboto Medium"/>
                <a:cs typeface="Roboto Medium"/>
              </a:rPr>
              <a:t>15</a:t>
            </a:r>
            <a:r>
              <a:rPr sz="1200" b="0" spc="-20" dirty="0">
                <a:latin typeface="Roboto Medium"/>
                <a:cs typeface="Roboto Medium"/>
              </a:rPr>
              <a:t> </a:t>
            </a:r>
            <a:r>
              <a:rPr sz="1200" b="0" spc="-10" dirty="0">
                <a:latin typeface="Roboto Medium"/>
                <a:cs typeface="Roboto Medium"/>
              </a:rPr>
              <a:t>minutes</a:t>
            </a:r>
            <a:endParaRPr sz="1200">
              <a:latin typeface="Roboto Medium"/>
              <a:cs typeface="Roboto Medium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23</a:t>
            </a:fld>
            <a:endParaRPr spc="-25" dirty="0"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E6E59C03-61E1-9CE4-95AD-F46BA3B1C8A8}"/>
              </a:ext>
            </a:extLst>
          </p:cNvPr>
          <p:cNvGrpSpPr/>
          <p:nvPr/>
        </p:nvGrpSpPr>
        <p:grpSpPr>
          <a:xfrm>
            <a:off x="719998" y="1303201"/>
            <a:ext cx="497205" cy="497205"/>
            <a:chOff x="5426299" y="4290687"/>
            <a:chExt cx="372427" cy="372427"/>
          </a:xfrm>
        </p:grpSpPr>
        <p:sp>
          <p:nvSpPr>
            <p:cNvPr id="19" name="Elipse 18">
              <a:extLst>
                <a:ext uri="{FF2B5EF4-FFF2-40B4-BE49-F238E27FC236}">
                  <a16:creationId xmlns:a16="http://schemas.microsoft.com/office/drawing/2014/main" id="{E3E3F519-7225-6D57-740A-DC6D55CA9B66}"/>
                </a:ext>
              </a:extLst>
            </p:cNvPr>
            <p:cNvSpPr/>
            <p:nvPr/>
          </p:nvSpPr>
          <p:spPr>
            <a:xfrm>
              <a:off x="5426299" y="4290687"/>
              <a:ext cx="372427" cy="372427"/>
            </a:xfrm>
            <a:prstGeom prst="ellipse">
              <a:avLst/>
            </a:prstGeom>
            <a:solidFill>
              <a:srgbClr val="009242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es-AR"/>
            </a:p>
          </p:txBody>
        </p:sp>
        <p:grpSp>
          <p:nvGrpSpPr>
            <p:cNvPr id="20" name="Gráfico 19">
              <a:extLst>
                <a:ext uri="{FF2B5EF4-FFF2-40B4-BE49-F238E27FC236}">
                  <a16:creationId xmlns:a16="http://schemas.microsoft.com/office/drawing/2014/main" id="{3AA996F5-DAC0-3589-BD20-378BA9D94661}"/>
                </a:ext>
              </a:extLst>
            </p:cNvPr>
            <p:cNvGrpSpPr/>
            <p:nvPr/>
          </p:nvGrpSpPr>
          <p:grpSpPr>
            <a:xfrm>
              <a:off x="5513883" y="4373704"/>
              <a:ext cx="205707" cy="206373"/>
              <a:chOff x="5433288" y="4079065"/>
              <a:chExt cx="205707" cy="206373"/>
            </a:xfrm>
            <a:solidFill>
              <a:srgbClr val="FBFCFE"/>
            </a:solidFill>
          </p:grpSpPr>
          <p:sp>
            <p:nvSpPr>
              <p:cNvPr id="21" name="Forma libre: forma 20">
                <a:extLst>
                  <a:ext uri="{FF2B5EF4-FFF2-40B4-BE49-F238E27FC236}">
                    <a16:creationId xmlns:a16="http://schemas.microsoft.com/office/drawing/2014/main" id="{96AF1A29-BCBE-2309-CB21-E9CDEC07D1B3}"/>
                  </a:ext>
                </a:extLst>
              </p:cNvPr>
              <p:cNvSpPr/>
              <p:nvPr/>
            </p:nvSpPr>
            <p:spPr>
              <a:xfrm>
                <a:off x="5433288" y="4079065"/>
                <a:ext cx="205707" cy="206373"/>
              </a:xfrm>
              <a:custGeom>
                <a:avLst/>
                <a:gdLst>
                  <a:gd name="csX0" fmla="*/ 33573 w 205707"/>
                  <a:gd name="csY0" fmla="*/ 50809 h 206373"/>
                  <a:gd name="csX1" fmla="*/ 43860 w 205707"/>
                  <a:gd name="csY1" fmla="*/ 58905 h 206373"/>
                  <a:gd name="csX2" fmla="*/ 44813 w 205707"/>
                  <a:gd name="csY2" fmla="*/ 55572 h 206373"/>
                  <a:gd name="csX3" fmla="*/ 44527 w 205707"/>
                  <a:gd name="csY3" fmla="*/ 28806 h 206373"/>
                  <a:gd name="csX4" fmla="*/ 43479 w 205707"/>
                  <a:gd name="csY4" fmla="*/ 24234 h 206373"/>
                  <a:gd name="csX5" fmla="*/ 13476 w 205707"/>
                  <a:gd name="csY5" fmla="*/ 31283 h 206373"/>
                  <a:gd name="csX6" fmla="*/ 11094 w 205707"/>
                  <a:gd name="csY6" fmla="*/ 33093 h 206373"/>
                  <a:gd name="csX7" fmla="*/ 21381 w 205707"/>
                  <a:gd name="csY7" fmla="*/ 41189 h 206373"/>
                  <a:gd name="csX8" fmla="*/ 121584 w 205707"/>
                  <a:gd name="csY8" fmla="*/ 204543 h 206373"/>
                  <a:gd name="csX9" fmla="*/ 154541 w 205707"/>
                  <a:gd name="csY9" fmla="*/ 13947 h 206373"/>
                  <a:gd name="csX10" fmla="*/ 86151 w 205707"/>
                  <a:gd name="csY10" fmla="*/ 1660 h 206373"/>
                  <a:gd name="csX11" fmla="*/ 83961 w 205707"/>
                  <a:gd name="csY11" fmla="*/ 17376 h 206373"/>
                  <a:gd name="csX12" fmla="*/ 147492 w 205707"/>
                  <a:gd name="csY12" fmla="*/ 28140 h 206373"/>
                  <a:gd name="csX13" fmla="*/ 104154 w 205707"/>
                  <a:gd name="csY13" fmla="*/ 190350 h 206373"/>
                  <a:gd name="csX14" fmla="*/ 33573 w 205707"/>
                  <a:gd name="csY14" fmla="*/ 50809 h 20637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205707" h="206373">
                    <a:moveTo>
                      <a:pt x="33573" y="50809"/>
                    </a:moveTo>
                    <a:lnTo>
                      <a:pt x="43860" y="58905"/>
                    </a:lnTo>
                    <a:cubicBezTo>
                      <a:pt x="44908" y="57953"/>
                      <a:pt x="44718" y="56810"/>
                      <a:pt x="44813" y="55572"/>
                    </a:cubicBezTo>
                    <a:cubicBezTo>
                      <a:pt x="45384" y="49285"/>
                      <a:pt x="45194" y="35188"/>
                      <a:pt x="44527" y="28806"/>
                    </a:cubicBezTo>
                    <a:cubicBezTo>
                      <a:pt x="44432" y="27473"/>
                      <a:pt x="44527" y="25187"/>
                      <a:pt x="43479" y="24234"/>
                    </a:cubicBezTo>
                    <a:lnTo>
                      <a:pt x="13476" y="31283"/>
                    </a:lnTo>
                    <a:lnTo>
                      <a:pt x="11094" y="33093"/>
                    </a:lnTo>
                    <a:lnTo>
                      <a:pt x="21381" y="41189"/>
                    </a:lnTo>
                    <a:cubicBezTo>
                      <a:pt x="-35578" y="114627"/>
                      <a:pt x="29287" y="221688"/>
                      <a:pt x="121584" y="204543"/>
                    </a:cubicBezTo>
                    <a:cubicBezTo>
                      <a:pt x="215406" y="187112"/>
                      <a:pt x="236932" y="62239"/>
                      <a:pt x="154541" y="13947"/>
                    </a:cubicBezTo>
                    <a:cubicBezTo>
                      <a:pt x="137110" y="3756"/>
                      <a:pt x="106059" y="-3388"/>
                      <a:pt x="86151" y="1660"/>
                    </a:cubicBezTo>
                    <a:cubicBezTo>
                      <a:pt x="76436" y="4137"/>
                      <a:pt x="75483" y="12614"/>
                      <a:pt x="83961" y="17376"/>
                    </a:cubicBezTo>
                    <a:cubicBezTo>
                      <a:pt x="105773" y="14424"/>
                      <a:pt x="128347" y="16424"/>
                      <a:pt x="147492" y="28140"/>
                    </a:cubicBezTo>
                    <a:cubicBezTo>
                      <a:pt x="222930" y="74241"/>
                      <a:pt x="190926" y="189969"/>
                      <a:pt x="104154" y="190350"/>
                    </a:cubicBezTo>
                    <a:cubicBezTo>
                      <a:pt x="31192" y="190636"/>
                      <a:pt x="-9765" y="108531"/>
                      <a:pt x="33573" y="50809"/>
                    </a:cubicBezTo>
                    <a:close/>
                  </a:path>
                </a:pathLst>
              </a:custGeom>
              <a:solidFill>
                <a:srgbClr val="FBFCFE"/>
              </a:solidFill>
              <a:ln w="952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2" name="Forma libre: forma 21">
                <a:extLst>
                  <a:ext uri="{FF2B5EF4-FFF2-40B4-BE49-F238E27FC236}">
                    <a16:creationId xmlns:a16="http://schemas.microsoft.com/office/drawing/2014/main" id="{3CBDA60E-1926-C135-84BE-8688AE8C0537}"/>
                  </a:ext>
                </a:extLst>
              </p:cNvPr>
              <p:cNvSpPr/>
              <p:nvPr/>
            </p:nvSpPr>
            <p:spPr>
              <a:xfrm>
                <a:off x="5516008" y="4130684"/>
                <a:ext cx="66172" cy="74195"/>
              </a:xfrm>
              <a:custGeom>
                <a:avLst/>
                <a:gdLst>
                  <a:gd name="csX0" fmla="*/ 16957 w 66172"/>
                  <a:gd name="csY0" fmla="*/ 58055 h 74195"/>
                  <a:gd name="csX1" fmla="*/ 60676 w 66172"/>
                  <a:gd name="csY1" fmla="*/ 58055 h 74195"/>
                  <a:gd name="csX2" fmla="*/ 64391 w 66172"/>
                  <a:gd name="csY2" fmla="*/ 60245 h 74195"/>
                  <a:gd name="csX3" fmla="*/ 60486 w 66172"/>
                  <a:gd name="csY3" fmla="*/ 73390 h 74195"/>
                  <a:gd name="csX4" fmla="*/ 8384 w 66172"/>
                  <a:gd name="csY4" fmla="*/ 73580 h 74195"/>
                  <a:gd name="csX5" fmla="*/ 669 w 66172"/>
                  <a:gd name="csY5" fmla="*/ 65865 h 74195"/>
                  <a:gd name="csX6" fmla="*/ 859 w 66172"/>
                  <a:gd name="csY6" fmla="*/ 7191 h 74195"/>
                  <a:gd name="csX7" fmla="*/ 14480 w 66172"/>
                  <a:gd name="csY7" fmla="*/ 2143 h 74195"/>
                  <a:gd name="csX8" fmla="*/ 16957 w 66172"/>
                  <a:gd name="csY8" fmla="*/ 6143 h 74195"/>
                  <a:gd name="csX9" fmla="*/ 16957 w 66172"/>
                  <a:gd name="csY9" fmla="*/ 58055 h 7419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66172" h="74195">
                    <a:moveTo>
                      <a:pt x="16957" y="58055"/>
                    </a:moveTo>
                    <a:lnTo>
                      <a:pt x="60676" y="58055"/>
                    </a:lnTo>
                    <a:cubicBezTo>
                      <a:pt x="60676" y="58055"/>
                      <a:pt x="63915" y="59769"/>
                      <a:pt x="64391" y="60245"/>
                    </a:cubicBezTo>
                    <a:cubicBezTo>
                      <a:pt x="68011" y="64341"/>
                      <a:pt x="65820" y="71866"/>
                      <a:pt x="60486" y="73390"/>
                    </a:cubicBezTo>
                    <a:cubicBezTo>
                      <a:pt x="44103" y="72247"/>
                      <a:pt x="24291" y="75485"/>
                      <a:pt x="8384" y="73580"/>
                    </a:cubicBezTo>
                    <a:cubicBezTo>
                      <a:pt x="3812" y="73009"/>
                      <a:pt x="1145" y="70342"/>
                      <a:pt x="669" y="65865"/>
                    </a:cubicBezTo>
                    <a:cubicBezTo>
                      <a:pt x="-1427" y="47958"/>
                      <a:pt x="2193" y="25574"/>
                      <a:pt x="859" y="7191"/>
                    </a:cubicBezTo>
                    <a:cubicBezTo>
                      <a:pt x="2002" y="809"/>
                      <a:pt x="9622" y="-2429"/>
                      <a:pt x="14480" y="2143"/>
                    </a:cubicBezTo>
                    <a:cubicBezTo>
                      <a:pt x="14956" y="2619"/>
                      <a:pt x="16957" y="5953"/>
                      <a:pt x="16957" y="6143"/>
                    </a:cubicBezTo>
                    <a:lnTo>
                      <a:pt x="16957" y="58055"/>
                    </a:lnTo>
                    <a:close/>
                  </a:path>
                </a:pathLst>
              </a:custGeom>
              <a:solidFill>
                <a:srgbClr val="FBFCFE"/>
              </a:solidFill>
              <a:ln w="952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20001" y="792010"/>
            <a:ext cx="9252585" cy="5688330"/>
            <a:chOff x="720001" y="792010"/>
            <a:chExt cx="9252585" cy="5688330"/>
          </a:xfrm>
        </p:grpSpPr>
        <p:sp>
          <p:nvSpPr>
            <p:cNvPr id="3" name="object 3"/>
            <p:cNvSpPr/>
            <p:nvPr/>
          </p:nvSpPr>
          <p:spPr>
            <a:xfrm>
              <a:off x="720001" y="792010"/>
              <a:ext cx="9252585" cy="5688330"/>
            </a:xfrm>
            <a:custGeom>
              <a:avLst/>
              <a:gdLst/>
              <a:ahLst/>
              <a:cxnLst/>
              <a:rect l="l" t="t" r="r" b="b"/>
              <a:pathLst>
                <a:path w="9252585" h="5688330">
                  <a:moveTo>
                    <a:pt x="9252000" y="0"/>
                  </a:moveTo>
                  <a:lnTo>
                    <a:pt x="0" y="0"/>
                  </a:lnTo>
                  <a:lnTo>
                    <a:pt x="0" y="5687999"/>
                  </a:lnTo>
                  <a:lnTo>
                    <a:pt x="9252000" y="5687999"/>
                  </a:lnTo>
                  <a:lnTo>
                    <a:pt x="9252000" y="0"/>
                  </a:lnTo>
                  <a:close/>
                </a:path>
              </a:pathLst>
            </a:custGeom>
            <a:gradFill>
              <a:gsLst>
                <a:gs pos="13000">
                  <a:srgbClr val="ECF6EE"/>
                </a:gs>
                <a:gs pos="100000">
                  <a:schemeClr val="bg1"/>
                </a:gs>
              </a:gsLst>
              <a:lin ang="5400000" scaled="0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" name="object 4"/>
            <p:cNvSpPr/>
            <p:nvPr/>
          </p:nvSpPr>
          <p:spPr>
            <a:xfrm>
              <a:off x="3158997" y="3906012"/>
              <a:ext cx="4077335" cy="1512570"/>
            </a:xfrm>
            <a:custGeom>
              <a:avLst/>
              <a:gdLst/>
              <a:ahLst/>
              <a:cxnLst/>
              <a:rect l="l" t="t" r="r" b="b"/>
              <a:pathLst>
                <a:path w="4077334" h="1512570">
                  <a:moveTo>
                    <a:pt x="4077004" y="0"/>
                  </a:moveTo>
                  <a:lnTo>
                    <a:pt x="0" y="0"/>
                  </a:lnTo>
                  <a:lnTo>
                    <a:pt x="0" y="1511998"/>
                  </a:lnTo>
                  <a:lnTo>
                    <a:pt x="4077004" y="1511998"/>
                  </a:lnTo>
                  <a:lnTo>
                    <a:pt x="4077004" y="0"/>
                  </a:lnTo>
                  <a:close/>
                </a:path>
              </a:pathLst>
            </a:custGeom>
            <a:solidFill>
              <a:srgbClr val="93C9A4">
                <a:alpha val="15000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3653159" y="4121505"/>
            <a:ext cx="3088005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Each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participant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writes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half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page </a:t>
            </a:r>
            <a:r>
              <a:rPr sz="1600" b="0" spc="-10" dirty="0">
                <a:latin typeface="Roboto Light"/>
                <a:cs typeface="Roboto Light"/>
              </a:rPr>
              <a:t>analysis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which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summarises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the </a:t>
            </a:r>
            <a:r>
              <a:rPr sz="1600" b="0" dirty="0">
                <a:latin typeface="Roboto Light"/>
                <a:cs typeface="Roboto Light"/>
              </a:rPr>
              <a:t>findings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your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group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came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up </a:t>
            </a:r>
            <a:r>
              <a:rPr sz="1600" b="0" dirty="0">
                <a:latin typeface="Roboto Light"/>
                <a:cs typeface="Roboto Light"/>
              </a:rPr>
              <a:t>with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last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exercise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58995" y="2817529"/>
            <a:ext cx="4077335" cy="0"/>
          </a:xfrm>
          <a:custGeom>
            <a:avLst/>
            <a:gdLst/>
            <a:ahLst/>
            <a:cxnLst/>
            <a:rect l="l" t="t" r="r" b="b"/>
            <a:pathLst>
              <a:path w="4077334">
                <a:moveTo>
                  <a:pt x="4077004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97500" y="2812763"/>
            <a:ext cx="0" cy="697865"/>
          </a:xfrm>
          <a:custGeom>
            <a:avLst/>
            <a:gdLst/>
            <a:ahLst/>
            <a:cxnLst/>
            <a:rect l="l" t="t" r="r" b="b"/>
            <a:pathLst>
              <a:path h="697864">
                <a:moveTo>
                  <a:pt x="0" y="697242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3983300" y="3072205"/>
            <a:ext cx="6921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Roboto"/>
                <a:cs typeface="Roboto"/>
              </a:rPr>
              <a:t>Individual</a:t>
            </a:r>
            <a:endParaRPr sz="120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</a:pPr>
            <a:r>
              <a:rPr sz="1200" b="1" spc="-10" dirty="0">
                <a:latin typeface="Roboto"/>
                <a:cs typeface="Roboto"/>
              </a:rPr>
              <a:t>exercise</a:t>
            </a:r>
            <a:endParaRPr sz="1200">
              <a:latin typeface="Roboto"/>
              <a:cs typeface="Roboto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24</a:t>
            </a:fld>
            <a:endParaRPr spc="-25" dirty="0"/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9" name="object 1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134299" y="3117204"/>
            <a:ext cx="7937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Roboto"/>
                <a:cs typeface="Roboto"/>
              </a:rPr>
              <a:t>10 </a:t>
            </a:r>
            <a:r>
              <a:rPr sz="1200" b="1" spc="-10" dirty="0">
                <a:latin typeface="Roboto"/>
                <a:cs typeface="Roboto"/>
              </a:rPr>
              <a:t>minutes</a:t>
            </a:r>
            <a:endParaRPr sz="1200">
              <a:latin typeface="Roboto"/>
              <a:cs typeface="Roboto"/>
            </a:endParaRPr>
          </a:p>
        </p:txBody>
      </p:sp>
      <p:sp>
        <p:nvSpPr>
          <p:cNvPr id="16" name="object 16" descr="$PPTXTitle"/>
          <p:cNvSpPr txBox="1">
            <a:spLocks noGrp="1"/>
          </p:cNvSpPr>
          <p:nvPr>
            <p:ph type="title"/>
          </p:nvPr>
        </p:nvSpPr>
        <p:spPr>
          <a:xfrm>
            <a:off x="3977617" y="2088055"/>
            <a:ext cx="244157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Narrative</a:t>
            </a:r>
            <a:r>
              <a:rPr spc="-145" dirty="0"/>
              <a:t> </a:t>
            </a:r>
            <a:r>
              <a:rPr spc="-20" dirty="0"/>
              <a:t>note</a:t>
            </a:r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35B829C3-94DA-9868-7368-5E2E6ACF91DD}"/>
              </a:ext>
            </a:extLst>
          </p:cNvPr>
          <p:cNvGrpSpPr/>
          <p:nvPr/>
        </p:nvGrpSpPr>
        <p:grpSpPr>
          <a:xfrm>
            <a:off x="5480997" y="2982710"/>
            <a:ext cx="497205" cy="497205"/>
            <a:chOff x="5426299" y="4290687"/>
            <a:chExt cx="372427" cy="372427"/>
          </a:xfrm>
        </p:grpSpPr>
        <p:sp>
          <p:nvSpPr>
            <p:cNvPr id="21" name="Elipse 20">
              <a:extLst>
                <a:ext uri="{FF2B5EF4-FFF2-40B4-BE49-F238E27FC236}">
                  <a16:creationId xmlns:a16="http://schemas.microsoft.com/office/drawing/2014/main" id="{3EA6C3C8-5FF3-8627-111F-CF14DB819316}"/>
                </a:ext>
              </a:extLst>
            </p:cNvPr>
            <p:cNvSpPr/>
            <p:nvPr/>
          </p:nvSpPr>
          <p:spPr>
            <a:xfrm>
              <a:off x="5426299" y="4290687"/>
              <a:ext cx="372427" cy="372427"/>
            </a:xfrm>
            <a:prstGeom prst="ellipse">
              <a:avLst/>
            </a:prstGeom>
            <a:solidFill>
              <a:srgbClr val="009242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  <p:grpSp>
          <p:nvGrpSpPr>
            <p:cNvPr id="22" name="Gráfico 19">
              <a:extLst>
                <a:ext uri="{FF2B5EF4-FFF2-40B4-BE49-F238E27FC236}">
                  <a16:creationId xmlns:a16="http://schemas.microsoft.com/office/drawing/2014/main" id="{AA93999A-3C93-928B-08EB-0807E9AFDC93}"/>
                </a:ext>
              </a:extLst>
            </p:cNvPr>
            <p:cNvGrpSpPr/>
            <p:nvPr/>
          </p:nvGrpSpPr>
          <p:grpSpPr>
            <a:xfrm>
              <a:off x="5513883" y="4373704"/>
              <a:ext cx="205707" cy="206373"/>
              <a:chOff x="5433288" y="4079065"/>
              <a:chExt cx="205707" cy="206373"/>
            </a:xfrm>
            <a:solidFill>
              <a:srgbClr val="FBFCFE"/>
            </a:solidFill>
          </p:grpSpPr>
          <p:sp>
            <p:nvSpPr>
              <p:cNvPr id="23" name="Forma libre: forma 22">
                <a:extLst>
                  <a:ext uri="{FF2B5EF4-FFF2-40B4-BE49-F238E27FC236}">
                    <a16:creationId xmlns:a16="http://schemas.microsoft.com/office/drawing/2014/main" id="{C4603A34-A8C4-E7D3-DFF0-695FFF153A10}"/>
                  </a:ext>
                </a:extLst>
              </p:cNvPr>
              <p:cNvSpPr/>
              <p:nvPr/>
            </p:nvSpPr>
            <p:spPr>
              <a:xfrm>
                <a:off x="5433288" y="4079065"/>
                <a:ext cx="205707" cy="206373"/>
              </a:xfrm>
              <a:custGeom>
                <a:avLst/>
                <a:gdLst>
                  <a:gd name="csX0" fmla="*/ 33573 w 205707"/>
                  <a:gd name="csY0" fmla="*/ 50809 h 206373"/>
                  <a:gd name="csX1" fmla="*/ 43860 w 205707"/>
                  <a:gd name="csY1" fmla="*/ 58905 h 206373"/>
                  <a:gd name="csX2" fmla="*/ 44813 w 205707"/>
                  <a:gd name="csY2" fmla="*/ 55572 h 206373"/>
                  <a:gd name="csX3" fmla="*/ 44527 w 205707"/>
                  <a:gd name="csY3" fmla="*/ 28806 h 206373"/>
                  <a:gd name="csX4" fmla="*/ 43479 w 205707"/>
                  <a:gd name="csY4" fmla="*/ 24234 h 206373"/>
                  <a:gd name="csX5" fmla="*/ 13476 w 205707"/>
                  <a:gd name="csY5" fmla="*/ 31283 h 206373"/>
                  <a:gd name="csX6" fmla="*/ 11094 w 205707"/>
                  <a:gd name="csY6" fmla="*/ 33093 h 206373"/>
                  <a:gd name="csX7" fmla="*/ 21381 w 205707"/>
                  <a:gd name="csY7" fmla="*/ 41189 h 206373"/>
                  <a:gd name="csX8" fmla="*/ 121584 w 205707"/>
                  <a:gd name="csY8" fmla="*/ 204543 h 206373"/>
                  <a:gd name="csX9" fmla="*/ 154541 w 205707"/>
                  <a:gd name="csY9" fmla="*/ 13947 h 206373"/>
                  <a:gd name="csX10" fmla="*/ 86151 w 205707"/>
                  <a:gd name="csY10" fmla="*/ 1660 h 206373"/>
                  <a:gd name="csX11" fmla="*/ 83961 w 205707"/>
                  <a:gd name="csY11" fmla="*/ 17376 h 206373"/>
                  <a:gd name="csX12" fmla="*/ 147492 w 205707"/>
                  <a:gd name="csY12" fmla="*/ 28140 h 206373"/>
                  <a:gd name="csX13" fmla="*/ 104154 w 205707"/>
                  <a:gd name="csY13" fmla="*/ 190350 h 206373"/>
                  <a:gd name="csX14" fmla="*/ 33573 w 205707"/>
                  <a:gd name="csY14" fmla="*/ 50809 h 20637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205707" h="206373">
                    <a:moveTo>
                      <a:pt x="33573" y="50809"/>
                    </a:moveTo>
                    <a:lnTo>
                      <a:pt x="43860" y="58905"/>
                    </a:lnTo>
                    <a:cubicBezTo>
                      <a:pt x="44908" y="57953"/>
                      <a:pt x="44718" y="56810"/>
                      <a:pt x="44813" y="55572"/>
                    </a:cubicBezTo>
                    <a:cubicBezTo>
                      <a:pt x="45384" y="49285"/>
                      <a:pt x="45194" y="35188"/>
                      <a:pt x="44527" y="28806"/>
                    </a:cubicBezTo>
                    <a:cubicBezTo>
                      <a:pt x="44432" y="27473"/>
                      <a:pt x="44527" y="25187"/>
                      <a:pt x="43479" y="24234"/>
                    </a:cubicBezTo>
                    <a:lnTo>
                      <a:pt x="13476" y="31283"/>
                    </a:lnTo>
                    <a:lnTo>
                      <a:pt x="11094" y="33093"/>
                    </a:lnTo>
                    <a:lnTo>
                      <a:pt x="21381" y="41189"/>
                    </a:lnTo>
                    <a:cubicBezTo>
                      <a:pt x="-35578" y="114627"/>
                      <a:pt x="29287" y="221688"/>
                      <a:pt x="121584" y="204543"/>
                    </a:cubicBezTo>
                    <a:cubicBezTo>
                      <a:pt x="215406" y="187112"/>
                      <a:pt x="236932" y="62239"/>
                      <a:pt x="154541" y="13947"/>
                    </a:cubicBezTo>
                    <a:cubicBezTo>
                      <a:pt x="137110" y="3756"/>
                      <a:pt x="106059" y="-3388"/>
                      <a:pt x="86151" y="1660"/>
                    </a:cubicBezTo>
                    <a:cubicBezTo>
                      <a:pt x="76436" y="4137"/>
                      <a:pt x="75483" y="12614"/>
                      <a:pt x="83961" y="17376"/>
                    </a:cubicBezTo>
                    <a:cubicBezTo>
                      <a:pt x="105773" y="14424"/>
                      <a:pt x="128347" y="16424"/>
                      <a:pt x="147492" y="28140"/>
                    </a:cubicBezTo>
                    <a:cubicBezTo>
                      <a:pt x="222930" y="74241"/>
                      <a:pt x="190926" y="189969"/>
                      <a:pt x="104154" y="190350"/>
                    </a:cubicBezTo>
                    <a:cubicBezTo>
                      <a:pt x="31192" y="190636"/>
                      <a:pt x="-9765" y="108531"/>
                      <a:pt x="33573" y="50809"/>
                    </a:cubicBezTo>
                    <a:close/>
                  </a:path>
                </a:pathLst>
              </a:custGeom>
              <a:solidFill>
                <a:srgbClr val="FBFCFE"/>
              </a:solidFill>
              <a:ln w="952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4" name="Forma libre: forma 23">
                <a:extLst>
                  <a:ext uri="{FF2B5EF4-FFF2-40B4-BE49-F238E27FC236}">
                    <a16:creationId xmlns:a16="http://schemas.microsoft.com/office/drawing/2014/main" id="{BC3DF7E1-CA04-703A-5C9C-884101451F12}"/>
                  </a:ext>
                </a:extLst>
              </p:cNvPr>
              <p:cNvSpPr/>
              <p:nvPr/>
            </p:nvSpPr>
            <p:spPr>
              <a:xfrm>
                <a:off x="5516008" y="4130684"/>
                <a:ext cx="66172" cy="74195"/>
              </a:xfrm>
              <a:custGeom>
                <a:avLst/>
                <a:gdLst>
                  <a:gd name="csX0" fmla="*/ 16957 w 66172"/>
                  <a:gd name="csY0" fmla="*/ 58055 h 74195"/>
                  <a:gd name="csX1" fmla="*/ 60676 w 66172"/>
                  <a:gd name="csY1" fmla="*/ 58055 h 74195"/>
                  <a:gd name="csX2" fmla="*/ 64391 w 66172"/>
                  <a:gd name="csY2" fmla="*/ 60245 h 74195"/>
                  <a:gd name="csX3" fmla="*/ 60486 w 66172"/>
                  <a:gd name="csY3" fmla="*/ 73390 h 74195"/>
                  <a:gd name="csX4" fmla="*/ 8384 w 66172"/>
                  <a:gd name="csY4" fmla="*/ 73580 h 74195"/>
                  <a:gd name="csX5" fmla="*/ 669 w 66172"/>
                  <a:gd name="csY5" fmla="*/ 65865 h 74195"/>
                  <a:gd name="csX6" fmla="*/ 859 w 66172"/>
                  <a:gd name="csY6" fmla="*/ 7191 h 74195"/>
                  <a:gd name="csX7" fmla="*/ 14480 w 66172"/>
                  <a:gd name="csY7" fmla="*/ 2143 h 74195"/>
                  <a:gd name="csX8" fmla="*/ 16957 w 66172"/>
                  <a:gd name="csY8" fmla="*/ 6143 h 74195"/>
                  <a:gd name="csX9" fmla="*/ 16957 w 66172"/>
                  <a:gd name="csY9" fmla="*/ 58055 h 7419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66172" h="74195">
                    <a:moveTo>
                      <a:pt x="16957" y="58055"/>
                    </a:moveTo>
                    <a:lnTo>
                      <a:pt x="60676" y="58055"/>
                    </a:lnTo>
                    <a:cubicBezTo>
                      <a:pt x="60676" y="58055"/>
                      <a:pt x="63915" y="59769"/>
                      <a:pt x="64391" y="60245"/>
                    </a:cubicBezTo>
                    <a:cubicBezTo>
                      <a:pt x="68011" y="64341"/>
                      <a:pt x="65820" y="71866"/>
                      <a:pt x="60486" y="73390"/>
                    </a:cubicBezTo>
                    <a:cubicBezTo>
                      <a:pt x="44103" y="72247"/>
                      <a:pt x="24291" y="75485"/>
                      <a:pt x="8384" y="73580"/>
                    </a:cubicBezTo>
                    <a:cubicBezTo>
                      <a:pt x="3812" y="73009"/>
                      <a:pt x="1145" y="70342"/>
                      <a:pt x="669" y="65865"/>
                    </a:cubicBezTo>
                    <a:cubicBezTo>
                      <a:pt x="-1427" y="47958"/>
                      <a:pt x="2193" y="25574"/>
                      <a:pt x="859" y="7191"/>
                    </a:cubicBezTo>
                    <a:cubicBezTo>
                      <a:pt x="2002" y="809"/>
                      <a:pt x="9622" y="-2429"/>
                      <a:pt x="14480" y="2143"/>
                    </a:cubicBezTo>
                    <a:cubicBezTo>
                      <a:pt x="14956" y="2619"/>
                      <a:pt x="16957" y="5953"/>
                      <a:pt x="16957" y="6143"/>
                    </a:cubicBezTo>
                    <a:lnTo>
                      <a:pt x="16957" y="58055"/>
                    </a:lnTo>
                    <a:close/>
                  </a:path>
                </a:pathLst>
              </a:custGeom>
              <a:solidFill>
                <a:srgbClr val="FBFCFE"/>
              </a:solidFill>
              <a:ln w="952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grpSp>
        <p:nvGrpSpPr>
          <p:cNvPr id="35" name="Grupo 34">
            <a:extLst>
              <a:ext uri="{FF2B5EF4-FFF2-40B4-BE49-F238E27FC236}">
                <a16:creationId xmlns:a16="http://schemas.microsoft.com/office/drawing/2014/main" id="{2C6F7FA9-ACA6-FD33-4CE6-7961E9E99944}"/>
              </a:ext>
            </a:extLst>
          </p:cNvPr>
          <p:cNvGrpSpPr/>
          <p:nvPr/>
        </p:nvGrpSpPr>
        <p:grpSpPr>
          <a:xfrm>
            <a:off x="3279705" y="2982708"/>
            <a:ext cx="497205" cy="497205"/>
            <a:chOff x="3279705" y="2982708"/>
            <a:chExt cx="497205" cy="497205"/>
          </a:xfrm>
        </p:grpSpPr>
        <p:sp>
          <p:nvSpPr>
            <p:cNvPr id="29" name="Elipse 28">
              <a:extLst>
                <a:ext uri="{FF2B5EF4-FFF2-40B4-BE49-F238E27FC236}">
                  <a16:creationId xmlns:a16="http://schemas.microsoft.com/office/drawing/2014/main" id="{C96938AB-B667-3E7C-AB2E-735D289969A0}"/>
                </a:ext>
              </a:extLst>
            </p:cNvPr>
            <p:cNvSpPr/>
            <p:nvPr/>
          </p:nvSpPr>
          <p:spPr>
            <a:xfrm>
              <a:off x="3279705" y="2982708"/>
              <a:ext cx="497205" cy="497205"/>
            </a:xfrm>
            <a:prstGeom prst="ellipse">
              <a:avLst/>
            </a:prstGeom>
            <a:solidFill>
              <a:srgbClr val="009242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  <p:pic>
          <p:nvPicPr>
            <p:cNvPr id="34" name="Gráfico 33">
              <a:extLst>
                <a:ext uri="{FF2B5EF4-FFF2-40B4-BE49-F238E27FC236}">
                  <a16:creationId xmlns:a16="http://schemas.microsoft.com/office/drawing/2014/main" id="{9365C6F4-C4D3-866D-9B64-5F9DF61189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404393" y="3075956"/>
              <a:ext cx="247828" cy="27391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485"/>
            <a:ext cx="10692130" cy="7559675"/>
            <a:chOff x="0" y="485"/>
            <a:chExt cx="10692130" cy="75596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31694" y="7192946"/>
              <a:ext cx="820380" cy="15906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485"/>
              <a:ext cx="10692003" cy="7559037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707299" y="1613924"/>
            <a:ext cx="75320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70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Part</a:t>
            </a:r>
            <a:r>
              <a:rPr sz="1800" b="1" spc="5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800" b="1" spc="-50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2</a:t>
            </a:r>
            <a:endParaRPr sz="1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16001" y="2000655"/>
            <a:ext cx="9651365" cy="5404485"/>
            <a:chOff x="216001" y="2000655"/>
            <a:chExt cx="9651365" cy="5404485"/>
          </a:xfrm>
        </p:grpSpPr>
        <p:sp>
          <p:nvSpPr>
            <p:cNvPr id="8" name="object 8"/>
            <p:cNvSpPr/>
            <p:nvPr/>
          </p:nvSpPr>
          <p:spPr>
            <a:xfrm>
              <a:off x="719999" y="2007005"/>
              <a:ext cx="702310" cy="0"/>
            </a:xfrm>
            <a:custGeom>
              <a:avLst/>
              <a:gdLst/>
              <a:ahLst/>
              <a:cxnLst/>
              <a:rect l="l" t="t" r="r" b="b"/>
              <a:pathLst>
                <a:path w="702310">
                  <a:moveTo>
                    <a:pt x="0" y="0"/>
                  </a:moveTo>
                  <a:lnTo>
                    <a:pt x="702005" y="0"/>
                  </a:lnTo>
                </a:path>
              </a:pathLst>
            </a:custGeom>
            <a:ln w="12700">
              <a:solidFill>
                <a:srgbClr val="FF5A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38279" y="7230055"/>
              <a:ext cx="52705" cy="52705"/>
            </a:xfrm>
            <a:custGeom>
              <a:avLst/>
              <a:gdLst/>
              <a:ahLst/>
              <a:cxnLst/>
              <a:rect l="l" t="t" r="r" b="b"/>
              <a:pathLst>
                <a:path w="52704" h="52704">
                  <a:moveTo>
                    <a:pt x="26123" y="0"/>
                  </a:moveTo>
                  <a:lnTo>
                    <a:pt x="15955" y="2053"/>
                  </a:lnTo>
                  <a:lnTo>
                    <a:pt x="7651" y="7651"/>
                  </a:lnTo>
                  <a:lnTo>
                    <a:pt x="2053" y="15955"/>
                  </a:lnTo>
                  <a:lnTo>
                    <a:pt x="0" y="26123"/>
                  </a:lnTo>
                  <a:lnTo>
                    <a:pt x="2053" y="36290"/>
                  </a:lnTo>
                  <a:lnTo>
                    <a:pt x="7651" y="44589"/>
                  </a:lnTo>
                  <a:lnTo>
                    <a:pt x="15955" y="50184"/>
                  </a:lnTo>
                  <a:lnTo>
                    <a:pt x="26123" y="52235"/>
                  </a:lnTo>
                  <a:lnTo>
                    <a:pt x="36290" y="50184"/>
                  </a:lnTo>
                  <a:lnTo>
                    <a:pt x="44589" y="44589"/>
                  </a:lnTo>
                  <a:lnTo>
                    <a:pt x="50184" y="36290"/>
                  </a:lnTo>
                  <a:lnTo>
                    <a:pt x="52235" y="26123"/>
                  </a:lnTo>
                  <a:lnTo>
                    <a:pt x="50184" y="15955"/>
                  </a:lnTo>
                  <a:lnTo>
                    <a:pt x="44589" y="7651"/>
                  </a:lnTo>
                  <a:lnTo>
                    <a:pt x="36290" y="2053"/>
                  </a:lnTo>
                  <a:lnTo>
                    <a:pt x="26123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21208" y="7112986"/>
              <a:ext cx="286385" cy="286385"/>
            </a:xfrm>
            <a:custGeom>
              <a:avLst/>
              <a:gdLst/>
              <a:ahLst/>
              <a:cxnLst/>
              <a:rect l="l" t="t" r="r" b="b"/>
              <a:pathLst>
                <a:path w="286384" h="286384">
                  <a:moveTo>
                    <a:pt x="0" y="143192"/>
                  </a:moveTo>
                  <a:lnTo>
                    <a:pt x="7300" y="97932"/>
                  </a:lnTo>
                  <a:lnTo>
                    <a:pt x="27627" y="58624"/>
                  </a:lnTo>
                  <a:lnTo>
                    <a:pt x="58624" y="27627"/>
                  </a:lnTo>
                  <a:lnTo>
                    <a:pt x="97932" y="7300"/>
                  </a:lnTo>
                  <a:lnTo>
                    <a:pt x="143192" y="0"/>
                  </a:lnTo>
                  <a:lnTo>
                    <a:pt x="188452" y="7300"/>
                  </a:lnTo>
                  <a:lnTo>
                    <a:pt x="227760" y="27627"/>
                  </a:lnTo>
                  <a:lnTo>
                    <a:pt x="258757" y="58624"/>
                  </a:lnTo>
                  <a:lnTo>
                    <a:pt x="279084" y="97932"/>
                  </a:lnTo>
                  <a:lnTo>
                    <a:pt x="286385" y="143192"/>
                  </a:lnTo>
                  <a:lnTo>
                    <a:pt x="279084" y="188452"/>
                  </a:lnTo>
                  <a:lnTo>
                    <a:pt x="258757" y="227760"/>
                  </a:lnTo>
                  <a:lnTo>
                    <a:pt x="227760" y="258757"/>
                  </a:lnTo>
                  <a:lnTo>
                    <a:pt x="188452" y="279084"/>
                  </a:lnTo>
                  <a:lnTo>
                    <a:pt x="143192" y="286385"/>
                  </a:lnTo>
                  <a:lnTo>
                    <a:pt x="97932" y="279084"/>
                  </a:lnTo>
                  <a:lnTo>
                    <a:pt x="58624" y="258757"/>
                  </a:lnTo>
                  <a:lnTo>
                    <a:pt x="27627" y="227760"/>
                  </a:lnTo>
                  <a:lnTo>
                    <a:pt x="7300" y="188452"/>
                  </a:lnTo>
                  <a:lnTo>
                    <a:pt x="0" y="143192"/>
                  </a:lnTo>
                  <a:close/>
                </a:path>
              </a:pathLst>
            </a:custGeom>
            <a:ln w="10414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8897" y="7160662"/>
              <a:ext cx="191007" cy="19102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 descr="$PPTXTitle"/>
          <p:cNvSpPr txBox="1">
            <a:spLocks noGrp="1"/>
          </p:cNvSpPr>
          <p:nvPr>
            <p:ph type="title"/>
          </p:nvPr>
        </p:nvSpPr>
        <p:spPr>
          <a:xfrm>
            <a:off x="707299" y="2237355"/>
            <a:ext cx="252095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spc="-10" dirty="0"/>
              <a:t>Prioritisation</a:t>
            </a:r>
            <a:endParaRPr sz="3400"/>
          </a:p>
        </p:txBody>
      </p:sp>
      <p:sp>
        <p:nvSpPr>
          <p:cNvPr id="16" name="object 16"/>
          <p:cNvSpPr txBox="1"/>
          <p:nvPr/>
        </p:nvSpPr>
        <p:spPr>
          <a:xfrm>
            <a:off x="721785" y="7184175"/>
            <a:ext cx="9548495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15"/>
              </a:lnSpc>
              <a:tabLst>
                <a:tab pos="702310" algn="l"/>
                <a:tab pos="9414510" algn="l"/>
              </a:tabLst>
            </a:pPr>
            <a:r>
              <a:rPr sz="800" b="0" dirty="0">
                <a:solidFill>
                  <a:srgbClr val="009343"/>
                </a:solidFill>
                <a:latin typeface="Roboto Medium"/>
                <a:cs typeface="Roboto Medium"/>
              </a:rPr>
              <a:t>MODULE</a:t>
            </a:r>
            <a:r>
              <a:rPr sz="800" b="0" spc="19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800" b="0" spc="-50" dirty="0">
                <a:solidFill>
                  <a:srgbClr val="009343"/>
                </a:solidFill>
                <a:latin typeface="Roboto Medium"/>
                <a:cs typeface="Roboto Medium"/>
              </a:rPr>
              <a:t>1</a:t>
            </a:r>
            <a:r>
              <a:rPr sz="800" b="0" dirty="0">
                <a:solidFill>
                  <a:srgbClr val="009343"/>
                </a:solidFill>
                <a:latin typeface="Roboto Medium"/>
                <a:cs typeface="Roboto Medium"/>
              </a:rPr>
              <a:t>	</a:t>
            </a:r>
            <a:r>
              <a:rPr sz="800" b="0" dirty="0">
                <a:latin typeface="Roboto Light"/>
                <a:cs typeface="Roboto Light"/>
              </a:rPr>
              <a:t>The</a:t>
            </a:r>
            <a:r>
              <a:rPr sz="800" b="0" spc="25" dirty="0">
                <a:latin typeface="Roboto Light"/>
                <a:cs typeface="Roboto Light"/>
              </a:rPr>
              <a:t> </a:t>
            </a:r>
            <a:r>
              <a:rPr sz="800" b="0" dirty="0">
                <a:latin typeface="Roboto Light"/>
                <a:cs typeface="Roboto Light"/>
              </a:rPr>
              <a:t>Protection</a:t>
            </a:r>
            <a:r>
              <a:rPr sz="800" b="0" spc="25" dirty="0">
                <a:latin typeface="Roboto Light"/>
                <a:cs typeface="Roboto Light"/>
              </a:rPr>
              <a:t> </a:t>
            </a:r>
            <a:r>
              <a:rPr sz="800" b="0" dirty="0">
                <a:latin typeface="Roboto Light"/>
                <a:cs typeface="Roboto Light"/>
              </a:rPr>
              <a:t>Risk</a:t>
            </a:r>
            <a:r>
              <a:rPr sz="800" b="0" spc="25" dirty="0">
                <a:latin typeface="Roboto Light"/>
                <a:cs typeface="Roboto Light"/>
              </a:rPr>
              <a:t> </a:t>
            </a:r>
            <a:r>
              <a:rPr sz="800" b="0" dirty="0">
                <a:latin typeface="Roboto Light"/>
                <a:cs typeface="Roboto Light"/>
              </a:rPr>
              <a:t>Equation</a:t>
            </a:r>
            <a:r>
              <a:rPr sz="800" b="0" spc="25" dirty="0">
                <a:latin typeface="Roboto Light"/>
                <a:cs typeface="Roboto Light"/>
              </a:rPr>
              <a:t> </a:t>
            </a:r>
            <a:r>
              <a:rPr sz="800" b="0" dirty="0">
                <a:latin typeface="Roboto Light"/>
                <a:cs typeface="Roboto Light"/>
              </a:rPr>
              <a:t>and</a:t>
            </a:r>
            <a:r>
              <a:rPr sz="800" b="0" spc="25" dirty="0">
                <a:latin typeface="Roboto Light"/>
                <a:cs typeface="Roboto Light"/>
              </a:rPr>
              <a:t> </a:t>
            </a:r>
            <a:r>
              <a:rPr sz="800" b="0" dirty="0">
                <a:latin typeface="Roboto Light"/>
                <a:cs typeface="Roboto Light"/>
              </a:rPr>
              <a:t>conducting</a:t>
            </a:r>
            <a:r>
              <a:rPr sz="800" b="0" spc="30" dirty="0">
                <a:latin typeface="Roboto Light"/>
                <a:cs typeface="Roboto Light"/>
              </a:rPr>
              <a:t> </a:t>
            </a:r>
            <a:r>
              <a:rPr sz="800" b="0" dirty="0">
                <a:latin typeface="Roboto Light"/>
                <a:cs typeface="Roboto Light"/>
              </a:rPr>
              <a:t>a</a:t>
            </a:r>
            <a:r>
              <a:rPr sz="800" b="0" spc="25" dirty="0">
                <a:latin typeface="Roboto Light"/>
                <a:cs typeface="Roboto Light"/>
              </a:rPr>
              <a:t> </a:t>
            </a:r>
            <a:r>
              <a:rPr sz="800" b="0" dirty="0">
                <a:latin typeface="Roboto Light"/>
                <a:cs typeface="Roboto Light"/>
              </a:rPr>
              <a:t>Protection</a:t>
            </a:r>
            <a:r>
              <a:rPr sz="800" b="0" spc="25" dirty="0">
                <a:latin typeface="Roboto Light"/>
                <a:cs typeface="Roboto Light"/>
              </a:rPr>
              <a:t> </a:t>
            </a:r>
            <a:r>
              <a:rPr sz="800" b="0" dirty="0">
                <a:latin typeface="Roboto Light"/>
                <a:cs typeface="Roboto Light"/>
              </a:rPr>
              <a:t>Risk</a:t>
            </a:r>
            <a:r>
              <a:rPr sz="800" b="0" spc="25" dirty="0">
                <a:latin typeface="Roboto Light"/>
                <a:cs typeface="Roboto Light"/>
              </a:rPr>
              <a:t> </a:t>
            </a:r>
            <a:r>
              <a:rPr sz="800" b="0" spc="-10" dirty="0">
                <a:latin typeface="Roboto Light"/>
                <a:cs typeface="Roboto Light"/>
              </a:rPr>
              <a:t>Analysis</a:t>
            </a:r>
            <a:r>
              <a:rPr sz="800" b="0" dirty="0">
                <a:latin typeface="Roboto Light"/>
                <a:cs typeface="Roboto Light"/>
              </a:rPr>
              <a:t>	</a:t>
            </a:r>
            <a:r>
              <a:rPr sz="900" b="1" spc="-25" dirty="0">
                <a:latin typeface="Roboto"/>
                <a:cs typeface="Roboto"/>
              </a:rPr>
              <a:t>25</a:t>
            </a:r>
            <a:endParaRPr sz="900">
              <a:latin typeface="Roboto"/>
              <a:cs typeface="Roboto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25</a:t>
            </a:fld>
            <a:endParaRPr spc="-25" dirty="0"/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9" name="object 1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Prioritisation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1890572"/>
            <a:ext cx="6036945" cy="34918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093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What:</a:t>
            </a:r>
            <a:r>
              <a:rPr sz="1600" b="0" spc="-5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Prioritisation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action/process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of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deciding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collectively </a:t>
            </a:r>
            <a:r>
              <a:rPr sz="1600" b="0" dirty="0">
                <a:latin typeface="Roboto Medium"/>
                <a:cs typeface="Roboto Medium"/>
              </a:rPr>
              <a:t>the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importance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urgency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some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protection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risks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over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others</a:t>
            </a:r>
            <a:r>
              <a:rPr sz="1600" b="0" spc="500" dirty="0">
                <a:latin typeface="Roboto Light"/>
                <a:cs typeface="Roboto Light"/>
              </a:rPr>
              <a:t> </a:t>
            </a:r>
            <a:r>
              <a:rPr sz="1600" b="0" u="sng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at</a:t>
            </a:r>
            <a:r>
              <a:rPr sz="1600" b="0" u="sng" spc="-25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a</a:t>
            </a:r>
            <a:r>
              <a:rPr sz="1600" b="0" u="sng" spc="-20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 </a:t>
            </a:r>
            <a:r>
              <a:rPr sz="1600" b="0" u="sng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given</a:t>
            </a:r>
            <a:r>
              <a:rPr sz="1600" b="0" u="sng" spc="-20" dirty="0">
                <a:uFill>
                  <a:solidFill>
                    <a:srgbClr val="000000"/>
                  </a:solidFill>
                </a:uFill>
                <a:latin typeface="Roboto Medium"/>
                <a:cs typeface="Roboto Medium"/>
              </a:rPr>
              <a:t> time</a:t>
            </a:r>
            <a:r>
              <a:rPr sz="1600" b="0" u="none" spc="-20" dirty="0">
                <a:latin typeface="Roboto Light"/>
                <a:cs typeface="Roboto Light"/>
              </a:rPr>
              <a:t>.</a:t>
            </a:r>
            <a:endParaRPr sz="1600">
              <a:latin typeface="Roboto Light"/>
              <a:cs typeface="Roboto Light"/>
            </a:endParaRPr>
          </a:p>
          <a:p>
            <a:pPr>
              <a:lnSpc>
                <a:spcPct val="100000"/>
              </a:lnSpc>
              <a:spcBef>
                <a:spcPts val="180"/>
              </a:spcBef>
              <a:buFont typeface="Roboto Medium"/>
              <a:buChar char="•"/>
            </a:pPr>
            <a:endParaRPr sz="1600">
              <a:latin typeface="Roboto Light"/>
              <a:cs typeface="Roboto Light"/>
            </a:endParaRPr>
          </a:p>
          <a:p>
            <a:pPr marL="241300" marR="29845" indent="-228600">
              <a:lnSpc>
                <a:spcPct val="109300"/>
              </a:lnSpc>
              <a:buChar char="•"/>
              <a:tabLst>
                <a:tab pos="241300" algn="l"/>
              </a:tabLst>
            </a:pP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Why:</a:t>
            </a:r>
            <a:r>
              <a:rPr sz="1600" b="0" spc="-2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helps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having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targeted</a:t>
            </a:r>
            <a:r>
              <a:rPr sz="1600" b="0" spc="-2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action/programming</a:t>
            </a:r>
            <a:r>
              <a:rPr sz="1600" b="0" spc="-10" dirty="0">
                <a:latin typeface="Roboto Light"/>
                <a:cs typeface="Roboto Light"/>
              </a:rPr>
              <a:t>: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develop </a:t>
            </a:r>
            <a:r>
              <a:rPr sz="1600" b="0" dirty="0">
                <a:latin typeface="Roboto Light"/>
                <a:cs typeface="Roboto Light"/>
              </a:rPr>
              <a:t>an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in-depth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understanding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adapt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our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programming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(a) </a:t>
            </a:r>
            <a:r>
              <a:rPr sz="1600" b="0" dirty="0">
                <a:latin typeface="Roboto Light"/>
                <a:cs typeface="Roboto Light"/>
              </a:rPr>
              <a:t>reduce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likelihood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risks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happening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(b)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reduce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the </a:t>
            </a:r>
            <a:r>
              <a:rPr sz="1600" b="0" dirty="0">
                <a:latin typeface="Roboto Light"/>
                <a:cs typeface="Roboto Light"/>
              </a:rPr>
              <a:t>negative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effects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they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have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individuals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communities.</a:t>
            </a:r>
            <a:endParaRPr sz="1600">
              <a:latin typeface="Roboto Light"/>
              <a:cs typeface="Roboto Light"/>
            </a:endParaRPr>
          </a:p>
          <a:p>
            <a:pPr>
              <a:lnSpc>
                <a:spcPct val="100000"/>
              </a:lnSpc>
              <a:spcBef>
                <a:spcPts val="360"/>
              </a:spcBef>
              <a:buFont typeface="Roboto Medium"/>
              <a:buChar char="•"/>
            </a:pPr>
            <a:endParaRPr sz="16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buChar char="•"/>
              <a:tabLst>
                <a:tab pos="240665" algn="l"/>
              </a:tabLst>
            </a:pP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This</a:t>
            </a:r>
            <a:r>
              <a:rPr sz="16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is</a:t>
            </a:r>
            <a:r>
              <a:rPr sz="16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not</a:t>
            </a:r>
            <a:r>
              <a:rPr sz="16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to</a:t>
            </a:r>
            <a:r>
              <a:rPr sz="16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create</a:t>
            </a:r>
            <a:r>
              <a:rPr sz="16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a</a:t>
            </a:r>
            <a:r>
              <a:rPr sz="1600" b="0" spc="-3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strict</a:t>
            </a:r>
            <a:r>
              <a:rPr sz="16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hierarchy</a:t>
            </a:r>
            <a:r>
              <a:rPr sz="16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of</a:t>
            </a:r>
            <a:r>
              <a:rPr sz="16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9343"/>
                </a:solidFill>
                <a:latin typeface="Roboto Medium"/>
                <a:cs typeface="Roboto Medium"/>
              </a:rPr>
              <a:t>protection</a:t>
            </a:r>
            <a:r>
              <a:rPr sz="16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9343"/>
                </a:solidFill>
                <a:latin typeface="Roboto Medium"/>
                <a:cs typeface="Roboto Medium"/>
              </a:rPr>
              <a:t>risks</a:t>
            </a:r>
            <a:endParaRPr sz="1600">
              <a:latin typeface="Roboto Medium"/>
              <a:cs typeface="Roboto Medium"/>
            </a:endParaRPr>
          </a:p>
          <a:p>
            <a:pPr>
              <a:lnSpc>
                <a:spcPct val="100000"/>
              </a:lnSpc>
              <a:spcBef>
                <a:spcPts val="360"/>
              </a:spcBef>
              <a:buFont typeface="Roboto Medium"/>
              <a:buChar char="•"/>
            </a:pPr>
            <a:endParaRPr sz="1600">
              <a:latin typeface="Roboto Medium"/>
              <a:cs typeface="Roboto Medium"/>
            </a:endParaRPr>
          </a:p>
          <a:p>
            <a:pPr marL="240665" indent="-227965">
              <a:lnSpc>
                <a:spcPct val="100000"/>
              </a:lnSpc>
              <a:buChar char="•"/>
              <a:tabLst>
                <a:tab pos="240665" algn="l"/>
              </a:tabLst>
            </a:pPr>
            <a:r>
              <a:rPr sz="1600" b="0" dirty="0">
                <a:latin typeface="Roboto Medium"/>
                <a:cs typeface="Roboto Medium"/>
              </a:rPr>
              <a:t>Grounded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in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data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analysis</a:t>
            </a:r>
            <a:r>
              <a:rPr sz="1600" b="0" spc="-2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and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joint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discussions.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good</a:t>
            </a:r>
            <a:endParaRPr sz="1600">
              <a:latin typeface="Roboto Light"/>
              <a:cs typeface="Roboto Light"/>
            </a:endParaRPr>
          </a:p>
          <a:p>
            <a:pPr marL="241300">
              <a:lnSpc>
                <a:spcPct val="100000"/>
              </a:lnSpc>
              <a:spcBef>
                <a:spcPts val="180"/>
              </a:spcBef>
            </a:pPr>
            <a:r>
              <a:rPr sz="1600" b="0" dirty="0">
                <a:latin typeface="Roboto Light"/>
                <a:cs typeface="Roboto Light"/>
              </a:rPr>
              <a:t>practice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6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involve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communities.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26</a:t>
            </a:fld>
            <a:endParaRPr spc="-25" dirty="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A607B33A-20BE-E8E3-2CBF-6D2E7874765D}"/>
              </a:ext>
            </a:extLst>
          </p:cNvPr>
          <p:cNvGrpSpPr/>
          <p:nvPr/>
        </p:nvGrpSpPr>
        <p:grpSpPr>
          <a:xfrm>
            <a:off x="7565962" y="1976829"/>
            <a:ext cx="1968500" cy="1427317"/>
            <a:chOff x="7565962" y="1976829"/>
            <a:chExt cx="1968500" cy="1427317"/>
          </a:xfrm>
        </p:grpSpPr>
        <p:sp>
          <p:nvSpPr>
            <p:cNvPr id="5" name="object 5"/>
            <p:cNvSpPr/>
            <p:nvPr/>
          </p:nvSpPr>
          <p:spPr>
            <a:xfrm>
              <a:off x="8166135" y="1976829"/>
              <a:ext cx="1264285" cy="1100455"/>
            </a:xfrm>
            <a:custGeom>
              <a:avLst/>
              <a:gdLst/>
              <a:ahLst/>
              <a:cxnLst/>
              <a:rect l="l" t="t" r="r" b="b"/>
              <a:pathLst>
                <a:path w="1264284" h="1100455">
                  <a:moveTo>
                    <a:pt x="1186065" y="0"/>
                  </a:moveTo>
                  <a:lnTo>
                    <a:pt x="78117" y="0"/>
                  </a:lnTo>
                  <a:lnTo>
                    <a:pt x="47786" y="6162"/>
                  </a:lnTo>
                  <a:lnTo>
                    <a:pt x="22947" y="22942"/>
                  </a:lnTo>
                  <a:lnTo>
                    <a:pt x="6164" y="47780"/>
                  </a:lnTo>
                  <a:lnTo>
                    <a:pt x="0" y="78117"/>
                  </a:lnTo>
                  <a:lnTo>
                    <a:pt x="0" y="833869"/>
                  </a:lnTo>
                  <a:lnTo>
                    <a:pt x="6164" y="864206"/>
                  </a:lnTo>
                  <a:lnTo>
                    <a:pt x="22947" y="889044"/>
                  </a:lnTo>
                  <a:lnTo>
                    <a:pt x="47786" y="905824"/>
                  </a:lnTo>
                  <a:lnTo>
                    <a:pt x="78117" y="911987"/>
                  </a:lnTo>
                  <a:lnTo>
                    <a:pt x="811707" y="911987"/>
                  </a:lnTo>
                  <a:lnTo>
                    <a:pt x="1036192" y="1100404"/>
                  </a:lnTo>
                  <a:lnTo>
                    <a:pt x="1036192" y="911987"/>
                  </a:lnTo>
                  <a:lnTo>
                    <a:pt x="1186065" y="911987"/>
                  </a:lnTo>
                  <a:lnTo>
                    <a:pt x="1216397" y="905824"/>
                  </a:lnTo>
                  <a:lnTo>
                    <a:pt x="1241236" y="889044"/>
                  </a:lnTo>
                  <a:lnTo>
                    <a:pt x="1258019" y="864206"/>
                  </a:lnTo>
                  <a:lnTo>
                    <a:pt x="1264183" y="833869"/>
                  </a:lnTo>
                  <a:lnTo>
                    <a:pt x="1264183" y="78117"/>
                  </a:lnTo>
                  <a:lnTo>
                    <a:pt x="1258019" y="47780"/>
                  </a:lnTo>
                  <a:lnTo>
                    <a:pt x="1241236" y="22942"/>
                  </a:lnTo>
                  <a:lnTo>
                    <a:pt x="1216397" y="6162"/>
                  </a:lnTo>
                  <a:lnTo>
                    <a:pt x="1186065" y="0"/>
                  </a:lnTo>
                  <a:close/>
                </a:path>
              </a:pathLst>
            </a:custGeom>
            <a:gradFill>
              <a:gsLst>
                <a:gs pos="13000">
                  <a:srgbClr val="009242">
                    <a:alpha val="57000"/>
                  </a:srgbClr>
                </a:gs>
                <a:gs pos="100000">
                  <a:schemeClr val="bg1">
                    <a:lumMod val="0"/>
                    <a:lumOff val="100000"/>
                    <a:alpha val="59000"/>
                  </a:schemeClr>
                </a:gs>
              </a:gsLst>
              <a:lin ang="18900000" scaled="1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7574438" y="2280253"/>
              <a:ext cx="1264285" cy="1100455"/>
            </a:xfrm>
            <a:custGeom>
              <a:avLst/>
              <a:gdLst/>
              <a:ahLst/>
              <a:cxnLst/>
              <a:rect l="l" t="t" r="r" b="b"/>
              <a:pathLst>
                <a:path w="1264284" h="1100454">
                  <a:moveTo>
                    <a:pt x="1186065" y="0"/>
                  </a:moveTo>
                  <a:lnTo>
                    <a:pt x="78117" y="0"/>
                  </a:lnTo>
                  <a:lnTo>
                    <a:pt x="47786" y="6162"/>
                  </a:lnTo>
                  <a:lnTo>
                    <a:pt x="22947" y="22942"/>
                  </a:lnTo>
                  <a:lnTo>
                    <a:pt x="6164" y="47780"/>
                  </a:lnTo>
                  <a:lnTo>
                    <a:pt x="0" y="78117"/>
                  </a:lnTo>
                  <a:lnTo>
                    <a:pt x="0" y="833869"/>
                  </a:lnTo>
                  <a:lnTo>
                    <a:pt x="6164" y="864206"/>
                  </a:lnTo>
                  <a:lnTo>
                    <a:pt x="22947" y="889044"/>
                  </a:lnTo>
                  <a:lnTo>
                    <a:pt x="47786" y="905824"/>
                  </a:lnTo>
                  <a:lnTo>
                    <a:pt x="78117" y="911987"/>
                  </a:lnTo>
                  <a:lnTo>
                    <a:pt x="228003" y="911987"/>
                  </a:lnTo>
                  <a:lnTo>
                    <a:pt x="228003" y="1100404"/>
                  </a:lnTo>
                  <a:lnTo>
                    <a:pt x="452488" y="911987"/>
                  </a:lnTo>
                  <a:lnTo>
                    <a:pt x="1186065" y="911987"/>
                  </a:lnTo>
                  <a:lnTo>
                    <a:pt x="1216397" y="905824"/>
                  </a:lnTo>
                  <a:lnTo>
                    <a:pt x="1241236" y="889044"/>
                  </a:lnTo>
                  <a:lnTo>
                    <a:pt x="1258019" y="864206"/>
                  </a:lnTo>
                  <a:lnTo>
                    <a:pt x="1264183" y="833869"/>
                  </a:lnTo>
                  <a:lnTo>
                    <a:pt x="1264183" y="78117"/>
                  </a:lnTo>
                  <a:lnTo>
                    <a:pt x="1258019" y="47780"/>
                  </a:lnTo>
                  <a:lnTo>
                    <a:pt x="1241236" y="22942"/>
                  </a:lnTo>
                  <a:lnTo>
                    <a:pt x="1216397" y="6162"/>
                  </a:lnTo>
                  <a:lnTo>
                    <a:pt x="11860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Gráfico 19">
              <a:extLst>
                <a:ext uri="{FF2B5EF4-FFF2-40B4-BE49-F238E27FC236}">
                  <a16:creationId xmlns:a16="http://schemas.microsoft.com/office/drawing/2014/main" id="{50364568-DC88-B2A5-B463-81367E504B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565962" y="2216797"/>
              <a:ext cx="1968500" cy="118734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Criteria</a:t>
            </a:r>
            <a:r>
              <a:rPr spc="-50" dirty="0"/>
              <a:t> </a:t>
            </a:r>
            <a:r>
              <a:rPr dirty="0"/>
              <a:t>for</a:t>
            </a:r>
            <a:r>
              <a:rPr spc="-50" dirty="0"/>
              <a:t> </a:t>
            </a:r>
            <a:r>
              <a:rPr spc="-10" dirty="0"/>
              <a:t>prioritisation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2189171"/>
            <a:ext cx="2649855" cy="217170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1600" b="1" spc="-10" dirty="0">
                <a:solidFill>
                  <a:srgbClr val="007535"/>
                </a:solidFill>
                <a:latin typeface="Roboto"/>
                <a:cs typeface="Roboto"/>
              </a:rPr>
              <a:t>Consider:</a:t>
            </a:r>
            <a:endParaRPr sz="1600">
              <a:latin typeface="Roboto"/>
              <a:cs typeface="Roboto"/>
            </a:endParaRPr>
          </a:p>
          <a:p>
            <a:pPr marL="12700" marR="238760">
              <a:lnSpc>
                <a:spcPct val="119800"/>
              </a:lnSpc>
            </a:pP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What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is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the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purpose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of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the 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analysis?</a:t>
            </a:r>
            <a:r>
              <a:rPr sz="1600" spc="-5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Prioritisation</a:t>
            </a:r>
            <a:r>
              <a:rPr sz="1600" spc="-5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20" dirty="0">
                <a:solidFill>
                  <a:srgbClr val="007535"/>
                </a:solidFill>
                <a:latin typeface="Roboto"/>
                <a:cs typeface="Roboto"/>
              </a:rPr>
              <a:t>will</a:t>
            </a:r>
            <a:endParaRPr sz="1600">
              <a:latin typeface="Roboto"/>
              <a:cs typeface="Roboto"/>
            </a:endParaRPr>
          </a:p>
          <a:p>
            <a:pPr marL="12700" marR="5080">
              <a:lnSpc>
                <a:spcPct val="104200"/>
              </a:lnSpc>
            </a:pP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be</a:t>
            </a:r>
            <a:r>
              <a:rPr sz="1600" spc="-4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different</a:t>
            </a:r>
            <a:r>
              <a:rPr sz="1600" spc="-4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depending</a:t>
            </a:r>
            <a:r>
              <a:rPr sz="1600" spc="-4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on</a:t>
            </a:r>
            <a:r>
              <a:rPr sz="1600" spc="50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the</a:t>
            </a:r>
            <a:r>
              <a:rPr sz="1600" spc="-3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kind</a:t>
            </a:r>
            <a:r>
              <a:rPr sz="1600" spc="-3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of</a:t>
            </a:r>
            <a:r>
              <a:rPr sz="1600" spc="-3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response</a:t>
            </a:r>
            <a:r>
              <a:rPr sz="1600" spc="-3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you’re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planning</a:t>
            </a:r>
            <a:r>
              <a:rPr sz="1600" spc="-5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–</a:t>
            </a:r>
            <a:r>
              <a:rPr sz="1600" spc="-5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programming, </a:t>
            </a:r>
            <a:r>
              <a:rPr sz="1600" spc="-20" dirty="0">
                <a:solidFill>
                  <a:srgbClr val="007535"/>
                </a:solidFill>
                <a:latin typeface="Roboto"/>
                <a:cs typeface="Roboto"/>
              </a:rPr>
              <a:t>advocacy,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some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 combination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of</a:t>
            </a:r>
            <a:r>
              <a:rPr sz="1600" spc="-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both.</a:t>
            </a:r>
            <a:endParaRPr sz="1600">
              <a:latin typeface="Roboto"/>
              <a:cs typeface="Robo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9999" y="1981592"/>
            <a:ext cx="2700020" cy="0"/>
          </a:xfrm>
          <a:custGeom>
            <a:avLst/>
            <a:gdLst/>
            <a:ahLst/>
            <a:cxnLst/>
            <a:rect l="l" t="t" r="r" b="b"/>
            <a:pathLst>
              <a:path w="2700020">
                <a:moveTo>
                  <a:pt x="0" y="0"/>
                </a:moveTo>
                <a:lnTo>
                  <a:pt x="2699994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911300" y="1895334"/>
            <a:ext cx="5913755" cy="27857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029" marR="288290" indent="-227329">
              <a:lnSpc>
                <a:spcPct val="109300"/>
              </a:lnSpc>
              <a:spcBef>
                <a:spcPts val="100"/>
              </a:spcBef>
              <a:buClr>
                <a:srgbClr val="009343"/>
              </a:buClr>
              <a:buSzPct val="87500"/>
              <a:buAutoNum type="arabicPeriod"/>
              <a:tabLst>
                <a:tab pos="241300" algn="l"/>
              </a:tabLst>
            </a:pP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most</a:t>
            </a:r>
            <a:r>
              <a:rPr sz="1600" b="0" spc="-2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important</a:t>
            </a:r>
            <a:r>
              <a:rPr sz="1600" b="0" spc="-2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for</a:t>
            </a:r>
            <a:r>
              <a:rPr sz="1600" b="0" spc="-2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communities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individuals 	affected</a:t>
            </a:r>
            <a:endParaRPr sz="1600">
              <a:latin typeface="Roboto Light"/>
              <a:cs typeface="Roboto Light"/>
            </a:endParaRPr>
          </a:p>
          <a:p>
            <a:pPr marL="240029" indent="-227329">
              <a:lnSpc>
                <a:spcPct val="100000"/>
              </a:lnSpc>
              <a:spcBef>
                <a:spcPts val="745"/>
              </a:spcBef>
              <a:buClr>
                <a:srgbClr val="009343"/>
              </a:buClr>
              <a:buSzPct val="87500"/>
              <a:buAutoNum type="arabicPeriod"/>
              <a:tabLst>
                <a:tab pos="240029" algn="l"/>
              </a:tabLst>
            </a:pP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likelihood/prevalence</a:t>
            </a:r>
            <a:r>
              <a:rPr sz="1600" b="0" spc="-2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risk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(how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often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it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happens)</a:t>
            </a:r>
            <a:endParaRPr sz="1600">
              <a:latin typeface="Roboto Light"/>
              <a:cs typeface="Roboto Light"/>
            </a:endParaRPr>
          </a:p>
          <a:p>
            <a:pPr marL="240029" marR="13970" indent="-227329">
              <a:lnSpc>
                <a:spcPct val="109300"/>
              </a:lnSpc>
              <a:spcBef>
                <a:spcPts val="570"/>
              </a:spcBef>
              <a:buClr>
                <a:srgbClr val="009343"/>
              </a:buClr>
              <a:buSzPct val="87500"/>
              <a:buAutoNum type="arabicPeriod"/>
              <a:tabLst>
                <a:tab pos="241300" algn="l"/>
              </a:tabLst>
            </a:pP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effects</a:t>
            </a:r>
            <a:r>
              <a:rPr sz="1600" b="0" spc="-2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(severity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impact)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individuals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communities 	</a:t>
            </a:r>
            <a:r>
              <a:rPr sz="1600" b="0" dirty="0">
                <a:latin typeface="Roboto Light"/>
                <a:cs typeface="Roboto Light"/>
              </a:rPr>
              <a:t>(a.)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number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people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affected</a:t>
            </a:r>
            <a:r>
              <a:rPr sz="1600" b="0" spc="-4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(b.)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impact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on 	</a:t>
            </a:r>
            <a:r>
              <a:rPr sz="1600" b="0" spc="-10" dirty="0">
                <a:latin typeface="Roboto Light"/>
                <a:cs typeface="Roboto Light"/>
              </a:rPr>
              <a:t>individuals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affected,</a:t>
            </a:r>
            <a:r>
              <a:rPr sz="1600" b="0" spc="30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families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communities</a:t>
            </a:r>
            <a:endParaRPr sz="1600">
              <a:latin typeface="Roboto Light"/>
              <a:cs typeface="Roboto Light"/>
            </a:endParaRPr>
          </a:p>
          <a:p>
            <a:pPr marL="240029" indent="-227329">
              <a:lnSpc>
                <a:spcPct val="100000"/>
              </a:lnSpc>
              <a:spcBef>
                <a:spcPts val="750"/>
              </a:spcBef>
              <a:buClr>
                <a:srgbClr val="009343"/>
              </a:buClr>
              <a:buSzPct val="87500"/>
              <a:buAutoNum type="arabicPeriod"/>
              <a:tabLst>
                <a:tab pos="240029" algn="l"/>
              </a:tabLst>
            </a:pP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likely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evolution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risk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(is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likely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increase,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decrease?)</a:t>
            </a:r>
            <a:endParaRPr sz="1600">
              <a:latin typeface="Roboto Light"/>
              <a:cs typeface="Roboto Light"/>
            </a:endParaRPr>
          </a:p>
          <a:p>
            <a:pPr marL="240029" indent="-227329">
              <a:lnSpc>
                <a:spcPct val="100000"/>
              </a:lnSpc>
              <a:spcBef>
                <a:spcPts val="745"/>
              </a:spcBef>
              <a:buClr>
                <a:srgbClr val="009343"/>
              </a:buClr>
              <a:buSzPct val="87500"/>
              <a:buAutoNum type="arabicPeriod"/>
              <a:tabLst>
                <a:tab pos="240029" algn="l"/>
              </a:tabLst>
            </a:pPr>
            <a:r>
              <a:rPr sz="1600" b="0" spc="-10" dirty="0">
                <a:latin typeface="Roboto Light"/>
                <a:cs typeface="Roboto Light"/>
              </a:rPr>
              <a:t>Consider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where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your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organisation</a:t>
            </a:r>
            <a:r>
              <a:rPr sz="1600" b="0" spc="-5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can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u="sng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</a:rPr>
              <a:t>safely</a:t>
            </a:r>
            <a:r>
              <a:rPr sz="1600" b="0" u="none" spc="-50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make</a:t>
            </a:r>
            <a:r>
              <a:rPr sz="1600" b="0" u="none" spc="-40" dirty="0">
                <a:latin typeface="Roboto Light"/>
                <a:cs typeface="Roboto Light"/>
              </a:rPr>
              <a:t> </a:t>
            </a:r>
            <a:r>
              <a:rPr sz="1600" b="0" u="none" dirty="0">
                <a:latin typeface="Roboto Light"/>
                <a:cs typeface="Roboto Light"/>
              </a:rPr>
              <a:t>an</a:t>
            </a:r>
            <a:r>
              <a:rPr sz="1600" b="0" u="none" spc="-45" dirty="0">
                <a:latin typeface="Roboto Light"/>
                <a:cs typeface="Roboto Light"/>
              </a:rPr>
              <a:t> </a:t>
            </a:r>
            <a:r>
              <a:rPr sz="1600" b="0" u="none" spc="-10" dirty="0">
                <a:latin typeface="Roboto Light"/>
                <a:cs typeface="Roboto Light"/>
              </a:rPr>
              <a:t>impact</a:t>
            </a:r>
            <a:endParaRPr sz="1600">
              <a:latin typeface="Roboto Light"/>
              <a:cs typeface="Roboto Light"/>
            </a:endParaRPr>
          </a:p>
          <a:p>
            <a:pPr marL="240029" indent="-227329">
              <a:lnSpc>
                <a:spcPct val="100000"/>
              </a:lnSpc>
              <a:spcBef>
                <a:spcPts val="750"/>
              </a:spcBef>
              <a:buClr>
                <a:srgbClr val="009343"/>
              </a:buClr>
              <a:buSzPct val="87500"/>
              <a:buAutoNum type="arabicPeriod"/>
              <a:tabLst>
                <a:tab pos="240029" algn="l"/>
              </a:tabLst>
            </a:pPr>
            <a:r>
              <a:rPr sz="1600" b="0" dirty="0">
                <a:latin typeface="Roboto Light"/>
                <a:cs typeface="Roboto Light"/>
              </a:rPr>
              <a:t>Important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give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time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frame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–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ie.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3,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6,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12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months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27</a:t>
            </a:fld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0001" y="792010"/>
            <a:ext cx="9252585" cy="5688330"/>
          </a:xfrm>
          <a:custGeom>
            <a:avLst/>
            <a:gdLst/>
            <a:ahLst/>
            <a:cxnLst/>
            <a:rect l="l" t="t" r="r" b="b"/>
            <a:pathLst>
              <a:path w="9252585" h="5688330">
                <a:moveTo>
                  <a:pt x="9252000" y="0"/>
                </a:moveTo>
                <a:lnTo>
                  <a:pt x="0" y="0"/>
                </a:lnTo>
                <a:lnTo>
                  <a:pt x="0" y="5687999"/>
                </a:lnTo>
                <a:lnTo>
                  <a:pt x="9252000" y="5687999"/>
                </a:lnTo>
                <a:lnTo>
                  <a:pt x="9252000" y="0"/>
                </a:lnTo>
                <a:close/>
              </a:path>
            </a:pathLst>
          </a:cu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4048615" y="3443330"/>
            <a:ext cx="259397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0" spc="-10" dirty="0">
                <a:latin typeface="Roboto Light"/>
                <a:cs typeface="Roboto Light"/>
              </a:rPr>
              <a:t>Examples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methodologies?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978999" y="3138359"/>
            <a:ext cx="4734560" cy="0"/>
          </a:xfrm>
          <a:custGeom>
            <a:avLst/>
            <a:gdLst/>
            <a:ahLst/>
            <a:cxnLst/>
            <a:rect l="l" t="t" r="r" b="b"/>
            <a:pathLst>
              <a:path w="4734559">
                <a:moveTo>
                  <a:pt x="4734001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3282015" y="1868880"/>
            <a:ext cx="412813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89916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Prioritisation: </a:t>
            </a:r>
            <a:r>
              <a:rPr dirty="0"/>
              <a:t>different</a:t>
            </a:r>
            <a:r>
              <a:rPr spc="-150" dirty="0"/>
              <a:t> </a:t>
            </a:r>
            <a:r>
              <a:rPr spc="-10" dirty="0"/>
              <a:t>methodologies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28</a:t>
            </a:fld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0001" y="792010"/>
            <a:ext cx="9252585" cy="5688330"/>
          </a:xfrm>
          <a:custGeom>
            <a:avLst/>
            <a:gdLst/>
            <a:ahLst/>
            <a:cxnLst/>
            <a:rect l="l" t="t" r="r" b="b"/>
            <a:pathLst>
              <a:path w="9252585" h="5688330">
                <a:moveTo>
                  <a:pt x="9252000" y="0"/>
                </a:moveTo>
                <a:lnTo>
                  <a:pt x="0" y="0"/>
                </a:lnTo>
                <a:lnTo>
                  <a:pt x="0" y="5687999"/>
                </a:lnTo>
                <a:lnTo>
                  <a:pt x="9252000" y="5687999"/>
                </a:lnTo>
                <a:lnTo>
                  <a:pt x="9252000" y="0"/>
                </a:lnTo>
                <a:close/>
              </a:path>
            </a:pathLst>
          </a:cu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2880799" y="3395070"/>
            <a:ext cx="4629150" cy="177800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48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Jointly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with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other</a:t>
            </a:r>
            <a:r>
              <a:rPr sz="1600" b="0" spc="-6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protection</a:t>
            </a:r>
            <a:r>
              <a:rPr sz="1600" b="0" spc="-5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actors</a:t>
            </a:r>
            <a:r>
              <a:rPr sz="1600" b="0" spc="-6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(cluster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level)</a:t>
            </a:r>
            <a:endParaRPr sz="16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38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Jointly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with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your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spc="-20" dirty="0">
                <a:latin typeface="Roboto Medium"/>
                <a:cs typeface="Roboto Medium"/>
              </a:rPr>
              <a:t>team</a:t>
            </a:r>
            <a:endParaRPr sz="1600">
              <a:latin typeface="Roboto Medium"/>
              <a:cs typeface="Roboto Medium"/>
            </a:endParaRPr>
          </a:p>
          <a:p>
            <a:pPr marL="240665" indent="-227965">
              <a:lnSpc>
                <a:spcPct val="100000"/>
              </a:lnSpc>
              <a:spcBef>
                <a:spcPts val="38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Jointly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with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community</a:t>
            </a:r>
            <a:endParaRPr sz="1600">
              <a:latin typeface="Roboto Medium"/>
              <a:cs typeface="Roboto Medium"/>
            </a:endParaRPr>
          </a:p>
          <a:p>
            <a:pPr marL="240665" marR="166370" indent="-228600">
              <a:lnSpc>
                <a:spcPct val="119800"/>
              </a:lnSpc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Use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risk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severity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criteria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from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cluster</a:t>
            </a:r>
            <a:r>
              <a:rPr sz="1600" b="0" spc="-45" dirty="0">
                <a:latin typeface="Roboto Medium"/>
                <a:cs typeface="Roboto Medium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to </a:t>
            </a:r>
            <a:r>
              <a:rPr sz="1600" b="0" dirty="0">
                <a:latin typeface="Roboto Light"/>
                <a:cs typeface="Roboto Light"/>
              </a:rPr>
              <a:t>identify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severe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risks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priorities</a:t>
            </a:r>
            <a:endParaRPr sz="16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38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Use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risk</a:t>
            </a:r>
            <a:r>
              <a:rPr sz="1600" b="0" spc="-10" dirty="0">
                <a:latin typeface="Roboto Medium"/>
                <a:cs typeface="Roboto Medium"/>
              </a:rPr>
              <a:t> matrix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978999" y="3138359"/>
            <a:ext cx="4734560" cy="0"/>
          </a:xfrm>
          <a:custGeom>
            <a:avLst/>
            <a:gdLst/>
            <a:ahLst/>
            <a:cxnLst/>
            <a:rect l="l" t="t" r="r" b="b"/>
            <a:pathLst>
              <a:path w="4734559">
                <a:moveTo>
                  <a:pt x="4734001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3282015" y="1868880"/>
            <a:ext cx="412813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89916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Prioritisation: </a:t>
            </a:r>
            <a:r>
              <a:rPr dirty="0"/>
              <a:t>different</a:t>
            </a:r>
            <a:r>
              <a:rPr spc="-150" dirty="0"/>
              <a:t> </a:t>
            </a:r>
            <a:r>
              <a:rPr spc="-10" dirty="0"/>
              <a:t>methodologies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29</a:t>
            </a:fld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85"/>
            <a:ext cx="9847563" cy="6956091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707299" y="1613924"/>
            <a:ext cx="82940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70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Part</a:t>
            </a:r>
            <a:r>
              <a:rPr sz="1800" b="1" spc="5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800" b="1" spc="-50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1</a:t>
            </a:r>
            <a:endParaRPr sz="1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4" name="object 4"/>
          <p:cNvSpPr/>
          <p:nvPr/>
        </p:nvSpPr>
        <p:spPr>
          <a:xfrm flipV="1">
            <a:off x="719998" y="1961286"/>
            <a:ext cx="740501" cy="45719"/>
          </a:xfrm>
          <a:custGeom>
            <a:avLst/>
            <a:gdLst/>
            <a:ahLst/>
            <a:cxnLst/>
            <a:rect l="l" t="t" r="r" b="b"/>
            <a:pathLst>
              <a:path w="702310">
                <a:moveTo>
                  <a:pt x="0" y="0"/>
                </a:moveTo>
                <a:lnTo>
                  <a:pt x="702005" y="0"/>
                </a:lnTo>
              </a:path>
            </a:pathLst>
          </a:custGeom>
          <a:ln w="1270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707299" y="2237355"/>
            <a:ext cx="3580129" cy="1579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400" dirty="0"/>
              <a:t>Core</a:t>
            </a:r>
            <a:r>
              <a:rPr sz="3400" spc="-55" dirty="0"/>
              <a:t> </a:t>
            </a:r>
            <a:r>
              <a:rPr sz="3400" spc="-10" dirty="0"/>
              <a:t>Concepts </a:t>
            </a:r>
            <a:r>
              <a:rPr sz="3400" dirty="0"/>
              <a:t>and</a:t>
            </a:r>
            <a:r>
              <a:rPr sz="3400" spc="-30" dirty="0"/>
              <a:t> </a:t>
            </a:r>
            <a:r>
              <a:rPr sz="3400" dirty="0"/>
              <a:t>the</a:t>
            </a:r>
            <a:r>
              <a:rPr sz="3400" spc="-30" dirty="0"/>
              <a:t> </a:t>
            </a:r>
            <a:r>
              <a:rPr sz="3400" spc="-10" dirty="0"/>
              <a:t>Protection </a:t>
            </a:r>
            <a:r>
              <a:rPr sz="3400" dirty="0"/>
              <a:t>Risk</a:t>
            </a:r>
            <a:r>
              <a:rPr sz="3400" spc="-70" dirty="0"/>
              <a:t> </a:t>
            </a:r>
            <a:r>
              <a:rPr sz="3400" spc="-10" dirty="0"/>
              <a:t>Equation</a:t>
            </a:r>
            <a:endParaRPr sz="3400"/>
          </a:p>
        </p:txBody>
      </p:sp>
      <p:grpSp>
        <p:nvGrpSpPr>
          <p:cNvPr id="6" name="object 6"/>
          <p:cNvGrpSpPr/>
          <p:nvPr/>
        </p:nvGrpSpPr>
        <p:grpSpPr>
          <a:xfrm>
            <a:off x="216001" y="7107780"/>
            <a:ext cx="297180" cy="297180"/>
            <a:chOff x="216001" y="7107780"/>
            <a:chExt cx="297180" cy="297180"/>
          </a:xfrm>
        </p:grpSpPr>
        <p:sp>
          <p:nvSpPr>
            <p:cNvPr id="7" name="object 7"/>
            <p:cNvSpPr/>
            <p:nvPr/>
          </p:nvSpPr>
          <p:spPr>
            <a:xfrm>
              <a:off x="338279" y="7230055"/>
              <a:ext cx="52705" cy="52705"/>
            </a:xfrm>
            <a:custGeom>
              <a:avLst/>
              <a:gdLst/>
              <a:ahLst/>
              <a:cxnLst/>
              <a:rect l="l" t="t" r="r" b="b"/>
              <a:pathLst>
                <a:path w="52704" h="52704">
                  <a:moveTo>
                    <a:pt x="26123" y="0"/>
                  </a:moveTo>
                  <a:lnTo>
                    <a:pt x="15955" y="2053"/>
                  </a:lnTo>
                  <a:lnTo>
                    <a:pt x="7651" y="7651"/>
                  </a:lnTo>
                  <a:lnTo>
                    <a:pt x="2053" y="15955"/>
                  </a:lnTo>
                  <a:lnTo>
                    <a:pt x="0" y="26123"/>
                  </a:lnTo>
                  <a:lnTo>
                    <a:pt x="2053" y="36290"/>
                  </a:lnTo>
                  <a:lnTo>
                    <a:pt x="7651" y="44589"/>
                  </a:lnTo>
                  <a:lnTo>
                    <a:pt x="15955" y="50184"/>
                  </a:lnTo>
                  <a:lnTo>
                    <a:pt x="26123" y="52235"/>
                  </a:lnTo>
                  <a:lnTo>
                    <a:pt x="36290" y="50184"/>
                  </a:lnTo>
                  <a:lnTo>
                    <a:pt x="44589" y="44589"/>
                  </a:lnTo>
                  <a:lnTo>
                    <a:pt x="50184" y="36290"/>
                  </a:lnTo>
                  <a:lnTo>
                    <a:pt x="52235" y="26123"/>
                  </a:lnTo>
                  <a:lnTo>
                    <a:pt x="50184" y="15955"/>
                  </a:lnTo>
                  <a:lnTo>
                    <a:pt x="44589" y="7651"/>
                  </a:lnTo>
                  <a:lnTo>
                    <a:pt x="36290" y="2053"/>
                  </a:lnTo>
                  <a:lnTo>
                    <a:pt x="26123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21208" y="7112987"/>
              <a:ext cx="286385" cy="286385"/>
            </a:xfrm>
            <a:custGeom>
              <a:avLst/>
              <a:gdLst/>
              <a:ahLst/>
              <a:cxnLst/>
              <a:rect l="l" t="t" r="r" b="b"/>
              <a:pathLst>
                <a:path w="286384" h="286384">
                  <a:moveTo>
                    <a:pt x="0" y="143192"/>
                  </a:moveTo>
                  <a:lnTo>
                    <a:pt x="7300" y="97932"/>
                  </a:lnTo>
                  <a:lnTo>
                    <a:pt x="27627" y="58624"/>
                  </a:lnTo>
                  <a:lnTo>
                    <a:pt x="58624" y="27627"/>
                  </a:lnTo>
                  <a:lnTo>
                    <a:pt x="97932" y="7300"/>
                  </a:lnTo>
                  <a:lnTo>
                    <a:pt x="143192" y="0"/>
                  </a:lnTo>
                  <a:lnTo>
                    <a:pt x="188452" y="7300"/>
                  </a:lnTo>
                  <a:lnTo>
                    <a:pt x="227760" y="27627"/>
                  </a:lnTo>
                  <a:lnTo>
                    <a:pt x="258757" y="58624"/>
                  </a:lnTo>
                  <a:lnTo>
                    <a:pt x="279084" y="97932"/>
                  </a:lnTo>
                  <a:lnTo>
                    <a:pt x="286385" y="143192"/>
                  </a:lnTo>
                  <a:lnTo>
                    <a:pt x="279084" y="188452"/>
                  </a:lnTo>
                  <a:lnTo>
                    <a:pt x="258757" y="227760"/>
                  </a:lnTo>
                  <a:lnTo>
                    <a:pt x="227760" y="258757"/>
                  </a:lnTo>
                  <a:lnTo>
                    <a:pt x="188452" y="279084"/>
                  </a:lnTo>
                  <a:lnTo>
                    <a:pt x="143192" y="286385"/>
                  </a:lnTo>
                  <a:lnTo>
                    <a:pt x="97932" y="279084"/>
                  </a:lnTo>
                  <a:lnTo>
                    <a:pt x="58624" y="258757"/>
                  </a:lnTo>
                  <a:lnTo>
                    <a:pt x="27627" y="227760"/>
                  </a:lnTo>
                  <a:lnTo>
                    <a:pt x="7300" y="188452"/>
                  </a:lnTo>
                  <a:lnTo>
                    <a:pt x="0" y="143192"/>
                  </a:lnTo>
                  <a:close/>
                </a:path>
              </a:pathLst>
            </a:custGeom>
            <a:ln w="10414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8897" y="7160662"/>
              <a:ext cx="191007" cy="191020"/>
            </a:xfrm>
            <a:prstGeom prst="rect">
              <a:avLst/>
            </a:prstGeom>
          </p:spPr>
        </p:pic>
      </p:grpSp>
      <p:sp>
        <p:nvSpPr>
          <p:cNvPr id="10" name="object 10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72119" y="7065429"/>
            <a:ext cx="1179955" cy="298856"/>
          </a:xfrm>
          <a:prstGeom prst="rect">
            <a:avLst/>
          </a:prstGeom>
        </p:spPr>
      </p:pic>
      <p:sp>
        <p:nvSpPr>
          <p:cNvPr id="12" name="object 12"/>
          <p:cNvSpPr/>
          <p:nvPr/>
        </p:nvSpPr>
        <p:spPr>
          <a:xfrm>
            <a:off x="9863999" y="7092005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3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One</a:t>
            </a:r>
            <a:r>
              <a:rPr spc="-65" dirty="0"/>
              <a:t> </a:t>
            </a:r>
            <a:r>
              <a:rPr spc="-10" dirty="0"/>
              <a:t>example:</a:t>
            </a:r>
          </a:p>
          <a:p>
            <a:pPr marL="12700">
              <a:lnSpc>
                <a:spcPct val="100000"/>
              </a:lnSpc>
            </a:pPr>
            <a:r>
              <a:rPr dirty="0"/>
              <a:t>Risk</a:t>
            </a:r>
            <a:r>
              <a:rPr spc="-35" dirty="0"/>
              <a:t> </a:t>
            </a:r>
            <a:r>
              <a:rPr dirty="0"/>
              <a:t>Rating</a:t>
            </a:r>
            <a:r>
              <a:rPr spc="-30" dirty="0"/>
              <a:t> </a:t>
            </a:r>
            <a:r>
              <a:rPr dirty="0"/>
              <a:t>Matrix</a:t>
            </a:r>
            <a:r>
              <a:rPr spc="-30" dirty="0"/>
              <a:t> </a:t>
            </a:r>
            <a:r>
              <a:rPr dirty="0"/>
              <a:t>as</a:t>
            </a:r>
            <a:r>
              <a:rPr spc="-30" dirty="0"/>
              <a:t> </a:t>
            </a:r>
            <a:r>
              <a:rPr dirty="0"/>
              <a:t>a</a:t>
            </a:r>
            <a:r>
              <a:rPr spc="-30" dirty="0"/>
              <a:t> </a:t>
            </a:r>
            <a:r>
              <a:rPr dirty="0"/>
              <a:t>tool</a:t>
            </a:r>
            <a:r>
              <a:rPr spc="-30" dirty="0"/>
              <a:t> </a:t>
            </a:r>
            <a:r>
              <a:rPr dirty="0"/>
              <a:t>for</a:t>
            </a:r>
            <a:r>
              <a:rPr spc="-30" dirty="0"/>
              <a:t> </a:t>
            </a:r>
            <a:r>
              <a:rPr spc="-10" dirty="0"/>
              <a:t>prioritisation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080000" y="2704242"/>
          <a:ext cx="5435600" cy="3114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5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785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Likely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1187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Medium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Risk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1187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FEF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High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Risk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1187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CCFC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Extreme</a:t>
                      </a:r>
                      <a:r>
                        <a:rPr sz="12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Risk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1187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CCF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85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Unlikely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1187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Low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Risk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1187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C0DFC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Medium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Risk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1187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FEF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High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Risk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1187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CCF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85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24180" marR="415925" indent="46355">
                        <a:lnSpc>
                          <a:spcPct val="100000"/>
                        </a:lnSpc>
                      </a:pP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Highly Unlikely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2730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Insignificant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Risk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2730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C0DFC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Low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Risk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1187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C0DFC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Medium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Risk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1187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FEF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5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07670" marR="399415" indent="30480">
                        <a:lnSpc>
                          <a:spcPct val="100000"/>
                        </a:lnSpc>
                      </a:pP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Slightly Harmful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2730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Harmful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1187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07670" marR="341630" indent="-57785">
                        <a:lnSpc>
                          <a:spcPct val="100000"/>
                        </a:lnSpc>
                      </a:pP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Extremely Harmful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2730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675698" y="3810305"/>
            <a:ext cx="234315" cy="101854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680"/>
              </a:lnSpc>
            </a:pPr>
            <a:r>
              <a:rPr sz="1400" b="0" spc="-10" dirty="0">
                <a:latin typeface="Roboto Medium"/>
                <a:cs typeface="Roboto Medium"/>
              </a:rPr>
              <a:t>LIKELIHOOD</a:t>
            </a:r>
            <a:endParaRPr sz="1400">
              <a:latin typeface="Roboto Medium"/>
              <a:cs typeface="Roboto Medium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158181" y="5954854"/>
            <a:ext cx="138874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spc="-10" dirty="0">
                <a:latin typeface="Roboto Medium"/>
                <a:cs typeface="Roboto Medium"/>
              </a:rPr>
              <a:t>CONSEQUENCES</a:t>
            </a:r>
            <a:endParaRPr sz="1400">
              <a:latin typeface="Roboto Medium"/>
              <a:cs typeface="Roboto Medium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37544" y="2362627"/>
            <a:ext cx="154876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Roboto"/>
                <a:cs typeface="Roboto"/>
              </a:rPr>
              <a:t>3</a:t>
            </a:r>
            <a:r>
              <a:rPr sz="1600" b="1" spc="-15" dirty="0">
                <a:latin typeface="Roboto"/>
                <a:cs typeface="Roboto"/>
              </a:rPr>
              <a:t> </a:t>
            </a:r>
            <a:r>
              <a:rPr sz="1600" b="1" dirty="0">
                <a:latin typeface="Roboto"/>
                <a:cs typeface="Roboto"/>
              </a:rPr>
              <a:t>x</a:t>
            </a:r>
            <a:r>
              <a:rPr sz="1600" b="1" spc="-10" dirty="0">
                <a:latin typeface="Roboto"/>
                <a:cs typeface="Roboto"/>
              </a:rPr>
              <a:t> </a:t>
            </a:r>
            <a:r>
              <a:rPr sz="1600" b="1" dirty="0">
                <a:latin typeface="Roboto"/>
                <a:cs typeface="Roboto"/>
              </a:rPr>
              <a:t>3</a:t>
            </a:r>
            <a:r>
              <a:rPr sz="1600" b="1" spc="-10" dirty="0">
                <a:latin typeface="Roboto"/>
                <a:cs typeface="Roboto"/>
              </a:rPr>
              <a:t> </a:t>
            </a:r>
            <a:r>
              <a:rPr sz="1600" b="1" dirty="0">
                <a:latin typeface="Roboto"/>
                <a:cs typeface="Roboto"/>
              </a:rPr>
              <a:t>Risk</a:t>
            </a:r>
            <a:r>
              <a:rPr sz="1600" b="1" spc="-20" dirty="0">
                <a:latin typeface="Roboto"/>
                <a:cs typeface="Roboto"/>
              </a:rPr>
              <a:t> </a:t>
            </a:r>
            <a:r>
              <a:rPr sz="1600" b="1" spc="-10" dirty="0">
                <a:latin typeface="Roboto"/>
                <a:cs typeface="Roboto"/>
              </a:rPr>
              <a:t>Matrix</a:t>
            </a:r>
            <a:endParaRPr sz="1600">
              <a:latin typeface="Roboto"/>
              <a:cs typeface="Robot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15361" y="2955768"/>
            <a:ext cx="2700655" cy="523240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20"/>
              </a:spcBef>
            </a:pP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Let’s</a:t>
            </a:r>
            <a:r>
              <a:rPr sz="1600" spc="-3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use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the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matrix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in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plenary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for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out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Aluna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example</a:t>
            </a:r>
            <a:endParaRPr sz="1600">
              <a:latin typeface="Roboto"/>
              <a:cs typeface="Roboto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128000" y="2700004"/>
            <a:ext cx="2700020" cy="0"/>
          </a:xfrm>
          <a:custGeom>
            <a:avLst/>
            <a:gdLst/>
            <a:ahLst/>
            <a:cxnLst/>
            <a:rect l="l" t="t" r="r" b="b"/>
            <a:pathLst>
              <a:path w="2700020">
                <a:moveTo>
                  <a:pt x="0" y="0"/>
                </a:moveTo>
                <a:lnTo>
                  <a:pt x="2699994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30</a:t>
            </a:fld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07299" y="684055"/>
            <a:ext cx="302196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Another</a:t>
            </a:r>
            <a:r>
              <a:rPr spc="-165" dirty="0"/>
              <a:t> </a:t>
            </a:r>
            <a:r>
              <a:rPr spc="-10" dirty="0"/>
              <a:t>example: Comparison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31</a:t>
            </a:fld>
            <a:endParaRPr spc="-2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2361742"/>
            <a:ext cx="424243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Good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methodology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community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consultations</a:t>
            </a:r>
            <a:endParaRPr sz="1600">
              <a:latin typeface="Roboto Light"/>
              <a:cs typeface="Roboto Light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719999" y="2898005"/>
          <a:ext cx="6781800" cy="3078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5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22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00934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2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Risk </a:t>
                      </a:r>
                      <a:r>
                        <a:rPr sz="1200" b="0" spc="-5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1</a:t>
                      </a:r>
                      <a:endParaRPr sz="1200">
                        <a:latin typeface="Roboto Medium"/>
                        <a:cs typeface="Roboto Medium"/>
                      </a:endParaRPr>
                    </a:p>
                  </a:txBody>
                  <a:tcPr marL="0" marR="0" marT="5588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00934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2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Risk </a:t>
                      </a:r>
                      <a:r>
                        <a:rPr sz="1200" b="0" spc="-5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2</a:t>
                      </a:r>
                      <a:endParaRPr sz="1200">
                        <a:latin typeface="Roboto Medium"/>
                        <a:cs typeface="Roboto Medium"/>
                      </a:endParaRPr>
                    </a:p>
                  </a:txBody>
                  <a:tcPr marL="0" marR="0" marT="5588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00934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2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Risk </a:t>
                      </a:r>
                      <a:r>
                        <a:rPr sz="1200" b="0" spc="-5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3</a:t>
                      </a:r>
                      <a:endParaRPr sz="1200">
                        <a:latin typeface="Roboto Medium"/>
                        <a:cs typeface="Roboto Medium"/>
                      </a:endParaRPr>
                    </a:p>
                  </a:txBody>
                  <a:tcPr marL="0" marR="0" marT="5588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00934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2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Risk </a:t>
                      </a:r>
                      <a:r>
                        <a:rPr sz="1200" b="0" spc="-5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4</a:t>
                      </a:r>
                      <a:endParaRPr sz="1200">
                        <a:latin typeface="Roboto Medium"/>
                        <a:cs typeface="Roboto Medium"/>
                      </a:endParaRPr>
                    </a:p>
                  </a:txBody>
                  <a:tcPr marL="0" marR="0" marT="5588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00934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40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Risk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50" dirty="0">
                          <a:latin typeface="Roboto Light"/>
                          <a:cs typeface="Roboto Light"/>
                        </a:rPr>
                        <a:t>1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762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EF7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0" spc="-50" dirty="0">
                          <a:latin typeface="Roboto Light"/>
                          <a:cs typeface="Roboto Light"/>
                        </a:rPr>
                        <a:t>X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762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EF7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EF7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EF7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EF7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40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Risk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50" dirty="0">
                          <a:latin typeface="Roboto Light"/>
                          <a:cs typeface="Roboto Light"/>
                        </a:rPr>
                        <a:t>2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762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5EA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5EA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0" spc="-50" dirty="0">
                          <a:latin typeface="Roboto Light"/>
                          <a:cs typeface="Roboto Light"/>
                        </a:rPr>
                        <a:t>X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762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5EA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5EA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5EA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40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Risk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50" dirty="0">
                          <a:latin typeface="Roboto Light"/>
                          <a:cs typeface="Roboto Light"/>
                        </a:rPr>
                        <a:t>3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762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EF7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EF7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EF7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0" spc="-50" dirty="0">
                          <a:latin typeface="Roboto Light"/>
                          <a:cs typeface="Roboto Light"/>
                        </a:rPr>
                        <a:t>X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762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EF7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EF7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40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Risk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50" dirty="0">
                          <a:latin typeface="Roboto Light"/>
                          <a:cs typeface="Roboto Light"/>
                        </a:rPr>
                        <a:t>4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762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5EA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5EA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5EA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5EA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0" spc="-50" dirty="0">
                          <a:latin typeface="Roboto Light"/>
                          <a:cs typeface="Roboto Light"/>
                        </a:rPr>
                        <a:t>X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762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5EA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0001" y="792010"/>
            <a:ext cx="9252585" cy="5688330"/>
          </a:xfrm>
          <a:custGeom>
            <a:avLst/>
            <a:gdLst/>
            <a:ahLst/>
            <a:cxnLst/>
            <a:rect l="l" t="t" r="r" b="b"/>
            <a:pathLst>
              <a:path w="9252585" h="5688330">
                <a:moveTo>
                  <a:pt x="9252000" y="0"/>
                </a:moveTo>
                <a:lnTo>
                  <a:pt x="0" y="0"/>
                </a:lnTo>
                <a:lnTo>
                  <a:pt x="0" y="5687999"/>
                </a:lnTo>
                <a:lnTo>
                  <a:pt x="9252000" y="5687999"/>
                </a:lnTo>
                <a:lnTo>
                  <a:pt x="9252000" y="0"/>
                </a:lnTo>
                <a:close/>
              </a:path>
            </a:pathLst>
          </a:cu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360755" y="3395172"/>
            <a:ext cx="3784600" cy="609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4505" marR="5080" indent="-472440">
              <a:lnSpc>
                <a:spcPct val="119800"/>
              </a:lnSpc>
              <a:spcBef>
                <a:spcPts val="100"/>
              </a:spcBef>
            </a:pPr>
            <a:r>
              <a:rPr sz="1600" b="0" spc="-10" dirty="0">
                <a:latin typeface="Roboto Light"/>
                <a:cs typeface="Roboto Light"/>
              </a:rPr>
              <a:t>Facilitators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can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add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any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other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examples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of </a:t>
            </a:r>
            <a:r>
              <a:rPr sz="1600" b="0" spc="-10" dirty="0">
                <a:latin typeface="Roboto Light"/>
                <a:cs typeface="Roboto Light"/>
              </a:rPr>
              <a:t>methodologies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here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if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they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wish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978999" y="3138359"/>
            <a:ext cx="4734560" cy="0"/>
          </a:xfrm>
          <a:custGeom>
            <a:avLst/>
            <a:gdLst/>
            <a:ahLst/>
            <a:cxnLst/>
            <a:rect l="l" t="t" r="r" b="b"/>
            <a:pathLst>
              <a:path w="4734559">
                <a:moveTo>
                  <a:pt x="4734001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xfrm>
            <a:off x="3964881" y="1868880"/>
            <a:ext cx="276098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53085">
              <a:lnSpc>
                <a:spcPct val="100000"/>
              </a:lnSpc>
              <a:spcBef>
                <a:spcPts val="100"/>
              </a:spcBef>
            </a:pPr>
            <a:r>
              <a:rPr dirty="0"/>
              <a:t>Any</a:t>
            </a:r>
            <a:r>
              <a:rPr spc="-110" dirty="0"/>
              <a:t> </a:t>
            </a:r>
            <a:r>
              <a:rPr spc="-10" dirty="0"/>
              <a:t>other methodologies?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32</a:t>
            </a:fld>
            <a:endParaRPr spc="-25" dirty="0"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7F345F9A-462D-FA0B-15F7-579F132C6A56}"/>
              </a:ext>
            </a:extLst>
          </p:cNvPr>
          <p:cNvGrpSpPr/>
          <p:nvPr/>
        </p:nvGrpSpPr>
        <p:grpSpPr>
          <a:xfrm>
            <a:off x="4865628" y="4726940"/>
            <a:ext cx="959485" cy="959485"/>
            <a:chOff x="4866346" y="4786142"/>
            <a:chExt cx="959485" cy="959485"/>
          </a:xfrm>
        </p:grpSpPr>
        <p:sp>
          <p:nvSpPr>
            <p:cNvPr id="16" name="object 4">
              <a:extLst>
                <a:ext uri="{FF2B5EF4-FFF2-40B4-BE49-F238E27FC236}">
                  <a16:creationId xmlns:a16="http://schemas.microsoft.com/office/drawing/2014/main" id="{29CFB591-30D4-E494-1434-A516C936B4C0}"/>
                </a:ext>
              </a:extLst>
            </p:cNvPr>
            <p:cNvSpPr/>
            <p:nvPr/>
          </p:nvSpPr>
          <p:spPr>
            <a:xfrm>
              <a:off x="4866346" y="4786142"/>
              <a:ext cx="959485" cy="959485"/>
            </a:xfrm>
            <a:custGeom>
              <a:avLst/>
              <a:gdLst/>
              <a:ahLst/>
              <a:cxnLst/>
              <a:rect l="l" t="t" r="r" b="b"/>
              <a:pathLst>
                <a:path w="959485" h="959485">
                  <a:moveTo>
                    <a:pt x="479653" y="0"/>
                  </a:moveTo>
                  <a:lnTo>
                    <a:pt x="430611" y="2476"/>
                  </a:lnTo>
                  <a:lnTo>
                    <a:pt x="382985" y="9745"/>
                  </a:lnTo>
                  <a:lnTo>
                    <a:pt x="337017" y="21565"/>
                  </a:lnTo>
                  <a:lnTo>
                    <a:pt x="292949" y="37694"/>
                  </a:lnTo>
                  <a:lnTo>
                    <a:pt x="251020" y="57893"/>
                  </a:lnTo>
                  <a:lnTo>
                    <a:pt x="211472" y="81919"/>
                  </a:lnTo>
                  <a:lnTo>
                    <a:pt x="174547" y="109532"/>
                  </a:lnTo>
                  <a:lnTo>
                    <a:pt x="140485" y="140490"/>
                  </a:lnTo>
                  <a:lnTo>
                    <a:pt x="109528" y="174553"/>
                  </a:lnTo>
                  <a:lnTo>
                    <a:pt x="81916" y="211478"/>
                  </a:lnTo>
                  <a:lnTo>
                    <a:pt x="57890" y="251026"/>
                  </a:lnTo>
                  <a:lnTo>
                    <a:pt x="37693" y="292954"/>
                  </a:lnTo>
                  <a:lnTo>
                    <a:pt x="21563" y="337022"/>
                  </a:lnTo>
                  <a:lnTo>
                    <a:pt x="9744" y="382989"/>
                  </a:lnTo>
                  <a:lnTo>
                    <a:pt x="2476" y="430613"/>
                  </a:lnTo>
                  <a:lnTo>
                    <a:pt x="0" y="479653"/>
                  </a:lnTo>
                  <a:lnTo>
                    <a:pt x="2476" y="528696"/>
                  </a:lnTo>
                  <a:lnTo>
                    <a:pt x="9744" y="576321"/>
                  </a:lnTo>
                  <a:lnTo>
                    <a:pt x="21563" y="622289"/>
                  </a:lnTo>
                  <a:lnTo>
                    <a:pt x="37693" y="666358"/>
                  </a:lnTo>
                  <a:lnTo>
                    <a:pt x="57890" y="708286"/>
                  </a:lnTo>
                  <a:lnTo>
                    <a:pt x="81916" y="747834"/>
                  </a:lnTo>
                  <a:lnTo>
                    <a:pt x="109528" y="784759"/>
                  </a:lnTo>
                  <a:lnTo>
                    <a:pt x="140485" y="818821"/>
                  </a:lnTo>
                  <a:lnTo>
                    <a:pt x="174547" y="849778"/>
                  </a:lnTo>
                  <a:lnTo>
                    <a:pt x="211472" y="877390"/>
                  </a:lnTo>
                  <a:lnTo>
                    <a:pt x="251020" y="901416"/>
                  </a:lnTo>
                  <a:lnTo>
                    <a:pt x="292949" y="921614"/>
                  </a:lnTo>
                  <a:lnTo>
                    <a:pt x="337017" y="937743"/>
                  </a:lnTo>
                  <a:lnTo>
                    <a:pt x="382985" y="949562"/>
                  </a:lnTo>
                  <a:lnTo>
                    <a:pt x="430611" y="956830"/>
                  </a:lnTo>
                  <a:lnTo>
                    <a:pt x="479653" y="959307"/>
                  </a:lnTo>
                  <a:lnTo>
                    <a:pt x="528696" y="956830"/>
                  </a:lnTo>
                  <a:lnTo>
                    <a:pt x="576321" y="949562"/>
                  </a:lnTo>
                  <a:lnTo>
                    <a:pt x="622289" y="937743"/>
                  </a:lnTo>
                  <a:lnTo>
                    <a:pt x="666358" y="921614"/>
                  </a:lnTo>
                  <a:lnTo>
                    <a:pt x="708286" y="901416"/>
                  </a:lnTo>
                  <a:lnTo>
                    <a:pt x="747834" y="877390"/>
                  </a:lnTo>
                  <a:lnTo>
                    <a:pt x="784759" y="849778"/>
                  </a:lnTo>
                  <a:lnTo>
                    <a:pt x="818821" y="818821"/>
                  </a:lnTo>
                  <a:lnTo>
                    <a:pt x="849778" y="784759"/>
                  </a:lnTo>
                  <a:lnTo>
                    <a:pt x="877390" y="747834"/>
                  </a:lnTo>
                  <a:lnTo>
                    <a:pt x="901416" y="708286"/>
                  </a:lnTo>
                  <a:lnTo>
                    <a:pt x="921614" y="666358"/>
                  </a:lnTo>
                  <a:lnTo>
                    <a:pt x="937743" y="622289"/>
                  </a:lnTo>
                  <a:lnTo>
                    <a:pt x="949562" y="576321"/>
                  </a:lnTo>
                  <a:lnTo>
                    <a:pt x="956830" y="528696"/>
                  </a:lnTo>
                  <a:lnTo>
                    <a:pt x="959307" y="479653"/>
                  </a:lnTo>
                  <a:lnTo>
                    <a:pt x="956830" y="430613"/>
                  </a:lnTo>
                  <a:lnTo>
                    <a:pt x="949562" y="382989"/>
                  </a:lnTo>
                  <a:lnTo>
                    <a:pt x="937743" y="337022"/>
                  </a:lnTo>
                  <a:lnTo>
                    <a:pt x="921614" y="292954"/>
                  </a:lnTo>
                  <a:lnTo>
                    <a:pt x="901416" y="251026"/>
                  </a:lnTo>
                  <a:lnTo>
                    <a:pt x="877390" y="211478"/>
                  </a:lnTo>
                  <a:lnTo>
                    <a:pt x="849778" y="174553"/>
                  </a:lnTo>
                  <a:lnTo>
                    <a:pt x="818821" y="140490"/>
                  </a:lnTo>
                  <a:lnTo>
                    <a:pt x="784759" y="109532"/>
                  </a:lnTo>
                  <a:lnTo>
                    <a:pt x="747834" y="81919"/>
                  </a:lnTo>
                  <a:lnTo>
                    <a:pt x="708286" y="57893"/>
                  </a:lnTo>
                  <a:lnTo>
                    <a:pt x="666358" y="37694"/>
                  </a:lnTo>
                  <a:lnTo>
                    <a:pt x="622289" y="21565"/>
                  </a:lnTo>
                  <a:lnTo>
                    <a:pt x="576321" y="9745"/>
                  </a:lnTo>
                  <a:lnTo>
                    <a:pt x="528696" y="2476"/>
                  </a:lnTo>
                  <a:lnTo>
                    <a:pt x="479653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>
              <a:extLst>
                <a:ext uri="{FF2B5EF4-FFF2-40B4-BE49-F238E27FC236}">
                  <a16:creationId xmlns:a16="http://schemas.microsoft.com/office/drawing/2014/main" id="{21AABB06-DC16-97A9-F19E-35024299975C}"/>
                </a:ext>
              </a:extLst>
            </p:cNvPr>
            <p:cNvSpPr/>
            <p:nvPr/>
          </p:nvSpPr>
          <p:spPr>
            <a:xfrm>
              <a:off x="4992350" y="4912154"/>
              <a:ext cx="707390" cy="707390"/>
            </a:xfrm>
            <a:custGeom>
              <a:avLst/>
              <a:gdLst/>
              <a:ahLst/>
              <a:cxnLst/>
              <a:rect l="l" t="t" r="r" b="b"/>
              <a:pathLst>
                <a:path w="707389" h="707389">
                  <a:moveTo>
                    <a:pt x="353644" y="0"/>
                  </a:moveTo>
                  <a:lnTo>
                    <a:pt x="305656" y="3228"/>
                  </a:lnTo>
                  <a:lnTo>
                    <a:pt x="259631" y="12632"/>
                  </a:lnTo>
                  <a:lnTo>
                    <a:pt x="215989" y="27790"/>
                  </a:lnTo>
                  <a:lnTo>
                    <a:pt x="175152" y="48282"/>
                  </a:lnTo>
                  <a:lnTo>
                    <a:pt x="137542" y="73685"/>
                  </a:lnTo>
                  <a:lnTo>
                    <a:pt x="103579" y="103579"/>
                  </a:lnTo>
                  <a:lnTo>
                    <a:pt x="73685" y="137542"/>
                  </a:lnTo>
                  <a:lnTo>
                    <a:pt x="48282" y="175152"/>
                  </a:lnTo>
                  <a:lnTo>
                    <a:pt x="27790" y="215989"/>
                  </a:lnTo>
                  <a:lnTo>
                    <a:pt x="12632" y="259631"/>
                  </a:lnTo>
                  <a:lnTo>
                    <a:pt x="3228" y="305656"/>
                  </a:lnTo>
                  <a:lnTo>
                    <a:pt x="0" y="353644"/>
                  </a:lnTo>
                  <a:lnTo>
                    <a:pt x="3228" y="401631"/>
                  </a:lnTo>
                  <a:lnTo>
                    <a:pt x="12632" y="447657"/>
                  </a:lnTo>
                  <a:lnTo>
                    <a:pt x="27790" y="491298"/>
                  </a:lnTo>
                  <a:lnTo>
                    <a:pt x="48282" y="532135"/>
                  </a:lnTo>
                  <a:lnTo>
                    <a:pt x="73685" y="569746"/>
                  </a:lnTo>
                  <a:lnTo>
                    <a:pt x="103579" y="603708"/>
                  </a:lnTo>
                  <a:lnTo>
                    <a:pt x="137542" y="633602"/>
                  </a:lnTo>
                  <a:lnTo>
                    <a:pt x="175152" y="659005"/>
                  </a:lnTo>
                  <a:lnTo>
                    <a:pt x="215989" y="679497"/>
                  </a:lnTo>
                  <a:lnTo>
                    <a:pt x="259631" y="694655"/>
                  </a:lnTo>
                  <a:lnTo>
                    <a:pt x="305656" y="704060"/>
                  </a:lnTo>
                  <a:lnTo>
                    <a:pt x="353644" y="707288"/>
                  </a:lnTo>
                  <a:lnTo>
                    <a:pt x="401634" y="704060"/>
                  </a:lnTo>
                  <a:lnTo>
                    <a:pt x="447662" y="694655"/>
                  </a:lnTo>
                  <a:lnTo>
                    <a:pt x="491306" y="679497"/>
                  </a:lnTo>
                  <a:lnTo>
                    <a:pt x="532144" y="659005"/>
                  </a:lnTo>
                  <a:lnTo>
                    <a:pt x="569756" y="633602"/>
                  </a:lnTo>
                  <a:lnTo>
                    <a:pt x="603719" y="603708"/>
                  </a:lnTo>
                  <a:lnTo>
                    <a:pt x="633614" y="569746"/>
                  </a:lnTo>
                  <a:lnTo>
                    <a:pt x="659018" y="532135"/>
                  </a:lnTo>
                  <a:lnTo>
                    <a:pt x="679509" y="491298"/>
                  </a:lnTo>
                  <a:lnTo>
                    <a:pt x="694668" y="447657"/>
                  </a:lnTo>
                  <a:lnTo>
                    <a:pt x="704072" y="401631"/>
                  </a:lnTo>
                  <a:lnTo>
                    <a:pt x="707301" y="353644"/>
                  </a:lnTo>
                  <a:lnTo>
                    <a:pt x="704072" y="305656"/>
                  </a:lnTo>
                  <a:lnTo>
                    <a:pt x="694668" y="259631"/>
                  </a:lnTo>
                  <a:lnTo>
                    <a:pt x="679509" y="215989"/>
                  </a:lnTo>
                  <a:lnTo>
                    <a:pt x="659018" y="175152"/>
                  </a:lnTo>
                  <a:lnTo>
                    <a:pt x="633614" y="137542"/>
                  </a:lnTo>
                  <a:lnTo>
                    <a:pt x="603719" y="103579"/>
                  </a:lnTo>
                  <a:lnTo>
                    <a:pt x="569756" y="73685"/>
                  </a:lnTo>
                  <a:lnTo>
                    <a:pt x="532144" y="48282"/>
                  </a:lnTo>
                  <a:lnTo>
                    <a:pt x="491306" y="27790"/>
                  </a:lnTo>
                  <a:lnTo>
                    <a:pt x="447662" y="12632"/>
                  </a:lnTo>
                  <a:lnTo>
                    <a:pt x="401634" y="3228"/>
                  </a:lnTo>
                  <a:lnTo>
                    <a:pt x="353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>
              <a:extLst>
                <a:ext uri="{FF2B5EF4-FFF2-40B4-BE49-F238E27FC236}">
                  <a16:creationId xmlns:a16="http://schemas.microsoft.com/office/drawing/2014/main" id="{D7DC1D5C-680D-5B1E-34C4-5F7F6B6D9914}"/>
                </a:ext>
              </a:extLst>
            </p:cNvPr>
            <p:cNvSpPr/>
            <p:nvPr/>
          </p:nvSpPr>
          <p:spPr>
            <a:xfrm>
              <a:off x="4992350" y="4912154"/>
              <a:ext cx="707390" cy="707390"/>
            </a:xfrm>
            <a:custGeom>
              <a:avLst/>
              <a:gdLst/>
              <a:ahLst/>
              <a:cxnLst/>
              <a:rect l="l" t="t" r="r" b="b"/>
              <a:pathLst>
                <a:path w="707389" h="707389">
                  <a:moveTo>
                    <a:pt x="0" y="353644"/>
                  </a:moveTo>
                  <a:lnTo>
                    <a:pt x="3228" y="305656"/>
                  </a:lnTo>
                  <a:lnTo>
                    <a:pt x="12632" y="259631"/>
                  </a:lnTo>
                  <a:lnTo>
                    <a:pt x="27790" y="215989"/>
                  </a:lnTo>
                  <a:lnTo>
                    <a:pt x="48282" y="175152"/>
                  </a:lnTo>
                  <a:lnTo>
                    <a:pt x="73685" y="137542"/>
                  </a:lnTo>
                  <a:lnTo>
                    <a:pt x="103579" y="103579"/>
                  </a:lnTo>
                  <a:lnTo>
                    <a:pt x="137542" y="73685"/>
                  </a:lnTo>
                  <a:lnTo>
                    <a:pt x="175152" y="48282"/>
                  </a:lnTo>
                  <a:lnTo>
                    <a:pt x="215989" y="27790"/>
                  </a:lnTo>
                  <a:lnTo>
                    <a:pt x="259631" y="12632"/>
                  </a:lnTo>
                  <a:lnTo>
                    <a:pt x="305656" y="3228"/>
                  </a:lnTo>
                  <a:lnTo>
                    <a:pt x="353644" y="0"/>
                  </a:lnTo>
                  <a:lnTo>
                    <a:pt x="401634" y="3228"/>
                  </a:lnTo>
                  <a:lnTo>
                    <a:pt x="447662" y="12632"/>
                  </a:lnTo>
                  <a:lnTo>
                    <a:pt x="491306" y="27790"/>
                  </a:lnTo>
                  <a:lnTo>
                    <a:pt x="532144" y="48282"/>
                  </a:lnTo>
                  <a:lnTo>
                    <a:pt x="569756" y="73685"/>
                  </a:lnTo>
                  <a:lnTo>
                    <a:pt x="603719" y="103579"/>
                  </a:lnTo>
                  <a:lnTo>
                    <a:pt x="633614" y="137542"/>
                  </a:lnTo>
                  <a:lnTo>
                    <a:pt x="659018" y="175152"/>
                  </a:lnTo>
                  <a:lnTo>
                    <a:pt x="679509" y="215989"/>
                  </a:lnTo>
                  <a:lnTo>
                    <a:pt x="694668" y="259631"/>
                  </a:lnTo>
                  <a:lnTo>
                    <a:pt x="704072" y="305656"/>
                  </a:lnTo>
                  <a:lnTo>
                    <a:pt x="707301" y="353644"/>
                  </a:lnTo>
                  <a:lnTo>
                    <a:pt x="704072" y="401631"/>
                  </a:lnTo>
                  <a:lnTo>
                    <a:pt x="694668" y="447657"/>
                  </a:lnTo>
                  <a:lnTo>
                    <a:pt x="679509" y="491298"/>
                  </a:lnTo>
                  <a:lnTo>
                    <a:pt x="659018" y="532135"/>
                  </a:lnTo>
                  <a:lnTo>
                    <a:pt x="633614" y="569746"/>
                  </a:lnTo>
                  <a:lnTo>
                    <a:pt x="603719" y="603708"/>
                  </a:lnTo>
                  <a:lnTo>
                    <a:pt x="569756" y="633602"/>
                  </a:lnTo>
                  <a:lnTo>
                    <a:pt x="532144" y="659005"/>
                  </a:lnTo>
                  <a:lnTo>
                    <a:pt x="491306" y="679497"/>
                  </a:lnTo>
                  <a:lnTo>
                    <a:pt x="447662" y="694655"/>
                  </a:lnTo>
                  <a:lnTo>
                    <a:pt x="401634" y="704060"/>
                  </a:lnTo>
                  <a:lnTo>
                    <a:pt x="353644" y="707288"/>
                  </a:lnTo>
                  <a:lnTo>
                    <a:pt x="305656" y="704060"/>
                  </a:lnTo>
                  <a:lnTo>
                    <a:pt x="259631" y="694655"/>
                  </a:lnTo>
                  <a:lnTo>
                    <a:pt x="215989" y="679497"/>
                  </a:lnTo>
                  <a:lnTo>
                    <a:pt x="175152" y="659005"/>
                  </a:lnTo>
                  <a:lnTo>
                    <a:pt x="137542" y="633602"/>
                  </a:lnTo>
                  <a:lnTo>
                    <a:pt x="103579" y="603708"/>
                  </a:lnTo>
                  <a:lnTo>
                    <a:pt x="73685" y="569746"/>
                  </a:lnTo>
                  <a:lnTo>
                    <a:pt x="48282" y="532135"/>
                  </a:lnTo>
                  <a:lnTo>
                    <a:pt x="27790" y="491298"/>
                  </a:lnTo>
                  <a:lnTo>
                    <a:pt x="12632" y="447657"/>
                  </a:lnTo>
                  <a:lnTo>
                    <a:pt x="3228" y="401631"/>
                  </a:lnTo>
                  <a:lnTo>
                    <a:pt x="0" y="353644"/>
                  </a:lnTo>
                  <a:close/>
                </a:path>
              </a:pathLst>
            </a:custGeom>
            <a:ln w="12699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19" name="Grupo 18">
              <a:extLst>
                <a:ext uri="{FF2B5EF4-FFF2-40B4-BE49-F238E27FC236}">
                  <a16:creationId xmlns:a16="http://schemas.microsoft.com/office/drawing/2014/main" id="{8DB2601B-18CF-2977-4DE0-BFB92D832A5A}"/>
                </a:ext>
              </a:extLst>
            </p:cNvPr>
            <p:cNvGrpSpPr/>
            <p:nvPr/>
          </p:nvGrpSpPr>
          <p:grpSpPr>
            <a:xfrm>
              <a:off x="5087676" y="5123620"/>
              <a:ext cx="516737" cy="301292"/>
              <a:chOff x="5116916" y="4943221"/>
              <a:chExt cx="516737" cy="301292"/>
            </a:xfrm>
          </p:grpSpPr>
          <p:sp>
            <p:nvSpPr>
              <p:cNvPr id="20" name="Forma libre: forma 19">
                <a:extLst>
                  <a:ext uri="{FF2B5EF4-FFF2-40B4-BE49-F238E27FC236}">
                    <a16:creationId xmlns:a16="http://schemas.microsoft.com/office/drawing/2014/main" id="{1267FDB6-5A21-2755-382D-B7B0A6A1466C}"/>
                  </a:ext>
                </a:extLst>
              </p:cNvPr>
              <p:cNvSpPr/>
              <p:nvPr/>
            </p:nvSpPr>
            <p:spPr>
              <a:xfrm>
                <a:off x="5116916" y="4943221"/>
                <a:ext cx="516737" cy="301292"/>
              </a:xfrm>
              <a:custGeom>
                <a:avLst/>
                <a:gdLst>
                  <a:gd name="csX0" fmla="*/ 232134 w 516737"/>
                  <a:gd name="csY0" fmla="*/ 10675 h 301292"/>
                  <a:gd name="csX1" fmla="*/ 10675 w 516737"/>
                  <a:gd name="csY1" fmla="*/ 10675 h 301292"/>
                  <a:gd name="csX2" fmla="*/ 10675 w 516737"/>
                  <a:gd name="csY2" fmla="*/ 82239 h 301292"/>
                  <a:gd name="csX3" fmla="*/ 13832 w 516737"/>
                  <a:gd name="csY3" fmla="*/ 81036 h 301292"/>
                  <a:gd name="csX4" fmla="*/ 26611 w 516737"/>
                  <a:gd name="csY4" fmla="*/ 79082 h 301292"/>
                  <a:gd name="csX5" fmla="*/ 56530 w 516737"/>
                  <a:gd name="csY5" fmla="*/ 91410 h 301292"/>
                  <a:gd name="csX6" fmla="*/ 69009 w 516737"/>
                  <a:gd name="csY6" fmla="*/ 121329 h 301292"/>
                  <a:gd name="csX7" fmla="*/ 56530 w 516737"/>
                  <a:gd name="csY7" fmla="*/ 151248 h 301292"/>
                  <a:gd name="csX8" fmla="*/ 26611 w 516737"/>
                  <a:gd name="csY8" fmla="*/ 163576 h 301292"/>
                  <a:gd name="csX9" fmla="*/ 13832 w 516737"/>
                  <a:gd name="csY9" fmla="*/ 161621 h 301292"/>
                  <a:gd name="csX10" fmla="*/ 10675 w 516737"/>
                  <a:gd name="csY10" fmla="*/ 160419 h 301292"/>
                  <a:gd name="csX11" fmla="*/ 10675 w 516737"/>
                  <a:gd name="csY11" fmla="*/ 232133 h 301292"/>
                  <a:gd name="csX12" fmla="*/ 91560 w 516737"/>
                  <a:gd name="csY12" fmla="*/ 232133 h 301292"/>
                  <a:gd name="csX13" fmla="*/ 94718 w 516737"/>
                  <a:gd name="csY13" fmla="*/ 233186 h 301292"/>
                  <a:gd name="csX14" fmla="*/ 95920 w 516737"/>
                  <a:gd name="csY14" fmla="*/ 240703 h 301292"/>
                  <a:gd name="csX15" fmla="*/ 91410 w 516737"/>
                  <a:gd name="csY15" fmla="*/ 249574 h 301292"/>
                  <a:gd name="csX16" fmla="*/ 89907 w 516737"/>
                  <a:gd name="csY16" fmla="*/ 259346 h 301292"/>
                  <a:gd name="csX17" fmla="*/ 99078 w 516737"/>
                  <a:gd name="csY17" fmla="*/ 281747 h 301292"/>
                  <a:gd name="csX18" fmla="*/ 121479 w 516737"/>
                  <a:gd name="csY18" fmla="*/ 290919 h 301292"/>
                  <a:gd name="csX19" fmla="*/ 143730 w 516737"/>
                  <a:gd name="csY19" fmla="*/ 281747 h 301292"/>
                  <a:gd name="csX20" fmla="*/ 153052 w 516737"/>
                  <a:gd name="csY20" fmla="*/ 259346 h 301292"/>
                  <a:gd name="csX21" fmla="*/ 151548 w 516737"/>
                  <a:gd name="csY21" fmla="*/ 249574 h 301292"/>
                  <a:gd name="csX22" fmla="*/ 147188 w 516737"/>
                  <a:gd name="csY22" fmla="*/ 241004 h 301292"/>
                  <a:gd name="csX23" fmla="*/ 145986 w 516737"/>
                  <a:gd name="csY23" fmla="*/ 237546 h 301292"/>
                  <a:gd name="csX24" fmla="*/ 151248 w 516737"/>
                  <a:gd name="csY24" fmla="*/ 232284 h 301292"/>
                  <a:gd name="csX25" fmla="*/ 232284 w 516737"/>
                  <a:gd name="csY25" fmla="*/ 232284 h 301292"/>
                  <a:gd name="csX26" fmla="*/ 232284 w 516737"/>
                  <a:gd name="csY26" fmla="*/ 160419 h 301292"/>
                  <a:gd name="csX27" fmla="*/ 228826 w 516737"/>
                  <a:gd name="csY27" fmla="*/ 161772 h 301292"/>
                  <a:gd name="csX28" fmla="*/ 215596 w 516737"/>
                  <a:gd name="csY28" fmla="*/ 163877 h 301292"/>
                  <a:gd name="csX29" fmla="*/ 185677 w 516737"/>
                  <a:gd name="csY29" fmla="*/ 151548 h 301292"/>
                  <a:gd name="csX30" fmla="*/ 173348 w 516737"/>
                  <a:gd name="csY30" fmla="*/ 121630 h 301292"/>
                  <a:gd name="csX31" fmla="*/ 185677 w 516737"/>
                  <a:gd name="csY31" fmla="*/ 91711 h 301292"/>
                  <a:gd name="csX32" fmla="*/ 215596 w 516737"/>
                  <a:gd name="csY32" fmla="*/ 79382 h 301292"/>
                  <a:gd name="csX33" fmla="*/ 228826 w 516737"/>
                  <a:gd name="csY33" fmla="*/ 81487 h 301292"/>
                  <a:gd name="csX34" fmla="*/ 232284 w 516737"/>
                  <a:gd name="csY34" fmla="*/ 82690 h 301292"/>
                  <a:gd name="csX35" fmla="*/ 232284 w 516737"/>
                  <a:gd name="csY35" fmla="*/ 10675 h 301292"/>
                  <a:gd name="csX36" fmla="*/ 516738 w 516737"/>
                  <a:gd name="csY36" fmla="*/ 10524 h 301292"/>
                  <a:gd name="csX37" fmla="*/ 516738 w 516737"/>
                  <a:gd name="csY37" fmla="*/ 231983 h 301292"/>
                  <a:gd name="csX38" fmla="*/ 445173 w 516737"/>
                  <a:gd name="csY38" fmla="*/ 231983 h 301292"/>
                  <a:gd name="csX39" fmla="*/ 446376 w 516737"/>
                  <a:gd name="csY39" fmla="*/ 228826 h 301292"/>
                  <a:gd name="csX40" fmla="*/ 448331 w 516737"/>
                  <a:gd name="csY40" fmla="*/ 216046 h 301292"/>
                  <a:gd name="csX41" fmla="*/ 436002 w 516737"/>
                  <a:gd name="csY41" fmla="*/ 186128 h 301292"/>
                  <a:gd name="csX42" fmla="*/ 406083 w 516737"/>
                  <a:gd name="csY42" fmla="*/ 173799 h 301292"/>
                  <a:gd name="csX43" fmla="*/ 376315 w 516737"/>
                  <a:gd name="csY43" fmla="*/ 186128 h 301292"/>
                  <a:gd name="csX44" fmla="*/ 363987 w 516737"/>
                  <a:gd name="csY44" fmla="*/ 216046 h 301292"/>
                  <a:gd name="csX45" fmla="*/ 365941 w 516737"/>
                  <a:gd name="csY45" fmla="*/ 228826 h 301292"/>
                  <a:gd name="csX46" fmla="*/ 367144 w 516737"/>
                  <a:gd name="csY46" fmla="*/ 231983 h 301292"/>
                  <a:gd name="csX47" fmla="*/ 295579 w 516737"/>
                  <a:gd name="csY47" fmla="*/ 231983 h 301292"/>
                  <a:gd name="csX48" fmla="*/ 295579 w 516737"/>
                  <a:gd name="csY48" fmla="*/ 150947 h 301292"/>
                  <a:gd name="csX49" fmla="*/ 294527 w 516737"/>
                  <a:gd name="csY49" fmla="*/ 147790 h 301292"/>
                  <a:gd name="csX50" fmla="*/ 287160 w 516737"/>
                  <a:gd name="csY50" fmla="*/ 146587 h 301292"/>
                  <a:gd name="csX51" fmla="*/ 278290 w 516737"/>
                  <a:gd name="csY51" fmla="*/ 151097 h 301292"/>
                  <a:gd name="csX52" fmla="*/ 268517 w 516737"/>
                  <a:gd name="csY52" fmla="*/ 152601 h 301292"/>
                  <a:gd name="csX53" fmla="*/ 246266 w 516737"/>
                  <a:gd name="csY53" fmla="*/ 143279 h 301292"/>
                  <a:gd name="csX54" fmla="*/ 236945 w 516737"/>
                  <a:gd name="csY54" fmla="*/ 121028 h 301292"/>
                  <a:gd name="csX55" fmla="*/ 246266 w 516737"/>
                  <a:gd name="csY55" fmla="*/ 98777 h 301292"/>
                  <a:gd name="csX56" fmla="*/ 268517 w 516737"/>
                  <a:gd name="csY56" fmla="*/ 89606 h 301292"/>
                  <a:gd name="csX57" fmla="*/ 278290 w 516737"/>
                  <a:gd name="csY57" fmla="*/ 91109 h 301292"/>
                  <a:gd name="csX58" fmla="*/ 286859 w 516737"/>
                  <a:gd name="csY58" fmla="*/ 95469 h 301292"/>
                  <a:gd name="csX59" fmla="*/ 290317 w 516737"/>
                  <a:gd name="csY59" fmla="*/ 96672 h 301292"/>
                  <a:gd name="csX60" fmla="*/ 295579 w 516737"/>
                  <a:gd name="csY60" fmla="*/ 91410 h 301292"/>
                  <a:gd name="csX61" fmla="*/ 295579 w 516737"/>
                  <a:gd name="csY61" fmla="*/ 10524 h 301292"/>
                  <a:gd name="csX62" fmla="*/ 367445 w 516737"/>
                  <a:gd name="csY62" fmla="*/ 10524 h 301292"/>
                  <a:gd name="csX63" fmla="*/ 366092 w 516737"/>
                  <a:gd name="csY63" fmla="*/ 13982 h 301292"/>
                  <a:gd name="csX64" fmla="*/ 363987 w 516737"/>
                  <a:gd name="csY64" fmla="*/ 27213 h 301292"/>
                  <a:gd name="csX65" fmla="*/ 376315 w 516737"/>
                  <a:gd name="csY65" fmla="*/ 57131 h 301292"/>
                  <a:gd name="csX66" fmla="*/ 406083 w 516737"/>
                  <a:gd name="csY66" fmla="*/ 69460 h 301292"/>
                  <a:gd name="csX67" fmla="*/ 436002 w 516737"/>
                  <a:gd name="csY67" fmla="*/ 57131 h 301292"/>
                  <a:gd name="csX68" fmla="*/ 448331 w 516737"/>
                  <a:gd name="csY68" fmla="*/ 27213 h 301292"/>
                  <a:gd name="csX69" fmla="*/ 446226 w 516737"/>
                  <a:gd name="csY69" fmla="*/ 13982 h 301292"/>
                  <a:gd name="csX70" fmla="*/ 444873 w 516737"/>
                  <a:gd name="csY70" fmla="*/ 10524 h 301292"/>
                  <a:gd name="csX71" fmla="*/ 516738 w 516737"/>
                  <a:gd name="csY71" fmla="*/ 10524 h 301292"/>
                  <a:gd name="csX72" fmla="*/ 5412 w 516737"/>
                  <a:gd name="csY72" fmla="*/ 0 h 301292"/>
                  <a:gd name="csX73" fmla="*/ 237546 w 516737"/>
                  <a:gd name="csY73" fmla="*/ 0 h 301292"/>
                  <a:gd name="csX74" fmla="*/ 242808 w 516737"/>
                  <a:gd name="csY74" fmla="*/ 5412 h 301292"/>
                  <a:gd name="csX75" fmla="*/ 242808 w 516737"/>
                  <a:gd name="csY75" fmla="*/ 91861 h 301292"/>
                  <a:gd name="csX76" fmla="*/ 237546 w 516737"/>
                  <a:gd name="csY76" fmla="*/ 97123 h 301292"/>
                  <a:gd name="csX77" fmla="*/ 234088 w 516737"/>
                  <a:gd name="csY77" fmla="*/ 95770 h 301292"/>
                  <a:gd name="csX78" fmla="*/ 225518 w 516737"/>
                  <a:gd name="csY78" fmla="*/ 91410 h 301292"/>
                  <a:gd name="csX79" fmla="*/ 215596 w 516737"/>
                  <a:gd name="csY79" fmla="*/ 89907 h 301292"/>
                  <a:gd name="csX80" fmla="*/ 193344 w 516737"/>
                  <a:gd name="csY80" fmla="*/ 99078 h 301292"/>
                  <a:gd name="csX81" fmla="*/ 184023 w 516737"/>
                  <a:gd name="csY81" fmla="*/ 121479 h 301292"/>
                  <a:gd name="csX82" fmla="*/ 193344 w 516737"/>
                  <a:gd name="csY82" fmla="*/ 143730 h 301292"/>
                  <a:gd name="csX83" fmla="*/ 215596 w 516737"/>
                  <a:gd name="csY83" fmla="*/ 153052 h 301292"/>
                  <a:gd name="csX84" fmla="*/ 225518 w 516737"/>
                  <a:gd name="csY84" fmla="*/ 151398 h 301292"/>
                  <a:gd name="csX85" fmla="*/ 234389 w 516737"/>
                  <a:gd name="csY85" fmla="*/ 146737 h 301292"/>
                  <a:gd name="csX86" fmla="*/ 241906 w 516737"/>
                  <a:gd name="csY86" fmla="*/ 147790 h 301292"/>
                  <a:gd name="csX87" fmla="*/ 242958 w 516737"/>
                  <a:gd name="csY87" fmla="*/ 150947 h 301292"/>
                  <a:gd name="csX88" fmla="*/ 242958 w 516737"/>
                  <a:gd name="csY88" fmla="*/ 150947 h 301292"/>
                  <a:gd name="csX89" fmla="*/ 242958 w 516737"/>
                  <a:gd name="csY89" fmla="*/ 237396 h 301292"/>
                  <a:gd name="csX90" fmla="*/ 237696 w 516737"/>
                  <a:gd name="csY90" fmla="*/ 242658 h 301292"/>
                  <a:gd name="csX91" fmla="*/ 160569 w 516737"/>
                  <a:gd name="csY91" fmla="*/ 242658 h 301292"/>
                  <a:gd name="csX92" fmla="*/ 161772 w 516737"/>
                  <a:gd name="csY92" fmla="*/ 245965 h 301292"/>
                  <a:gd name="csX93" fmla="*/ 163877 w 516737"/>
                  <a:gd name="csY93" fmla="*/ 259045 h 301292"/>
                  <a:gd name="csX94" fmla="*/ 151548 w 516737"/>
                  <a:gd name="csY94" fmla="*/ 288964 h 301292"/>
                  <a:gd name="csX95" fmla="*/ 121630 w 516737"/>
                  <a:gd name="csY95" fmla="*/ 301292 h 301292"/>
                  <a:gd name="csX96" fmla="*/ 91711 w 516737"/>
                  <a:gd name="csY96" fmla="*/ 288964 h 301292"/>
                  <a:gd name="csX97" fmla="*/ 79382 w 516737"/>
                  <a:gd name="csY97" fmla="*/ 259045 h 301292"/>
                  <a:gd name="csX98" fmla="*/ 81487 w 516737"/>
                  <a:gd name="csY98" fmla="*/ 245965 h 301292"/>
                  <a:gd name="csX99" fmla="*/ 82690 w 516737"/>
                  <a:gd name="csY99" fmla="*/ 242658 h 301292"/>
                  <a:gd name="csX100" fmla="*/ 5412 w 516737"/>
                  <a:gd name="csY100" fmla="*/ 242658 h 301292"/>
                  <a:gd name="csX101" fmla="*/ 0 w 516737"/>
                  <a:gd name="csY101" fmla="*/ 237396 h 301292"/>
                  <a:gd name="csX102" fmla="*/ 0 w 516737"/>
                  <a:gd name="csY102" fmla="*/ 151398 h 301292"/>
                  <a:gd name="csX103" fmla="*/ 5412 w 516737"/>
                  <a:gd name="csY103" fmla="*/ 146136 h 301292"/>
                  <a:gd name="csX104" fmla="*/ 8720 w 516737"/>
                  <a:gd name="csY104" fmla="*/ 147339 h 301292"/>
                  <a:gd name="csX105" fmla="*/ 17139 w 516737"/>
                  <a:gd name="csY105" fmla="*/ 151398 h 301292"/>
                  <a:gd name="csX106" fmla="*/ 26762 w 516737"/>
                  <a:gd name="csY106" fmla="*/ 152901 h 301292"/>
                  <a:gd name="csX107" fmla="*/ 49163 w 516737"/>
                  <a:gd name="csY107" fmla="*/ 143580 h 301292"/>
                  <a:gd name="csX108" fmla="*/ 58334 w 516737"/>
                  <a:gd name="csY108" fmla="*/ 121329 h 301292"/>
                  <a:gd name="csX109" fmla="*/ 49163 w 516737"/>
                  <a:gd name="csY109" fmla="*/ 98927 h 301292"/>
                  <a:gd name="csX110" fmla="*/ 26762 w 516737"/>
                  <a:gd name="csY110" fmla="*/ 89756 h 301292"/>
                  <a:gd name="csX111" fmla="*/ 17139 w 516737"/>
                  <a:gd name="csY111" fmla="*/ 91260 h 301292"/>
                  <a:gd name="csX112" fmla="*/ 8419 w 516737"/>
                  <a:gd name="csY112" fmla="*/ 95620 h 301292"/>
                  <a:gd name="csX113" fmla="*/ 1052 w 516737"/>
                  <a:gd name="csY113" fmla="*/ 94417 h 301292"/>
                  <a:gd name="csX114" fmla="*/ 150 w 516737"/>
                  <a:gd name="csY114" fmla="*/ 91410 h 301292"/>
                  <a:gd name="csX115" fmla="*/ 150 w 516737"/>
                  <a:gd name="csY115" fmla="*/ 5412 h 301292"/>
                  <a:gd name="csX116" fmla="*/ 5563 w 516737"/>
                  <a:gd name="csY116" fmla="*/ 0 h 3012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  <a:cxn ang="0">
                    <a:pos x="csX64" y="csY64"/>
                  </a:cxn>
                  <a:cxn ang="0">
                    <a:pos x="csX65" y="csY65"/>
                  </a:cxn>
                  <a:cxn ang="0">
                    <a:pos x="csX66" y="csY66"/>
                  </a:cxn>
                  <a:cxn ang="0">
                    <a:pos x="csX67" y="csY67"/>
                  </a:cxn>
                  <a:cxn ang="0">
                    <a:pos x="csX68" y="csY68"/>
                  </a:cxn>
                  <a:cxn ang="0">
                    <a:pos x="csX69" y="csY69"/>
                  </a:cxn>
                  <a:cxn ang="0">
                    <a:pos x="csX70" y="csY70"/>
                  </a:cxn>
                  <a:cxn ang="0">
                    <a:pos x="csX71" y="csY71"/>
                  </a:cxn>
                  <a:cxn ang="0">
                    <a:pos x="csX72" y="csY72"/>
                  </a:cxn>
                  <a:cxn ang="0">
                    <a:pos x="csX73" y="csY73"/>
                  </a:cxn>
                  <a:cxn ang="0">
                    <a:pos x="csX74" y="csY74"/>
                  </a:cxn>
                  <a:cxn ang="0">
                    <a:pos x="csX75" y="csY75"/>
                  </a:cxn>
                  <a:cxn ang="0">
                    <a:pos x="csX76" y="csY76"/>
                  </a:cxn>
                  <a:cxn ang="0">
                    <a:pos x="csX77" y="csY77"/>
                  </a:cxn>
                  <a:cxn ang="0">
                    <a:pos x="csX78" y="csY78"/>
                  </a:cxn>
                  <a:cxn ang="0">
                    <a:pos x="csX79" y="csY79"/>
                  </a:cxn>
                  <a:cxn ang="0">
                    <a:pos x="csX80" y="csY80"/>
                  </a:cxn>
                  <a:cxn ang="0">
                    <a:pos x="csX81" y="csY81"/>
                  </a:cxn>
                  <a:cxn ang="0">
                    <a:pos x="csX82" y="csY82"/>
                  </a:cxn>
                  <a:cxn ang="0">
                    <a:pos x="csX83" y="csY83"/>
                  </a:cxn>
                  <a:cxn ang="0">
                    <a:pos x="csX84" y="csY84"/>
                  </a:cxn>
                  <a:cxn ang="0">
                    <a:pos x="csX85" y="csY85"/>
                  </a:cxn>
                  <a:cxn ang="0">
                    <a:pos x="csX86" y="csY86"/>
                  </a:cxn>
                  <a:cxn ang="0">
                    <a:pos x="csX87" y="csY87"/>
                  </a:cxn>
                  <a:cxn ang="0">
                    <a:pos x="csX88" y="csY88"/>
                  </a:cxn>
                  <a:cxn ang="0">
                    <a:pos x="csX89" y="csY89"/>
                  </a:cxn>
                  <a:cxn ang="0">
                    <a:pos x="csX90" y="csY90"/>
                  </a:cxn>
                  <a:cxn ang="0">
                    <a:pos x="csX91" y="csY91"/>
                  </a:cxn>
                  <a:cxn ang="0">
                    <a:pos x="csX92" y="csY92"/>
                  </a:cxn>
                  <a:cxn ang="0">
                    <a:pos x="csX93" y="csY93"/>
                  </a:cxn>
                  <a:cxn ang="0">
                    <a:pos x="csX94" y="csY94"/>
                  </a:cxn>
                  <a:cxn ang="0">
                    <a:pos x="csX95" y="csY95"/>
                  </a:cxn>
                  <a:cxn ang="0">
                    <a:pos x="csX96" y="csY96"/>
                  </a:cxn>
                  <a:cxn ang="0">
                    <a:pos x="csX97" y="csY97"/>
                  </a:cxn>
                  <a:cxn ang="0">
                    <a:pos x="csX98" y="csY98"/>
                  </a:cxn>
                  <a:cxn ang="0">
                    <a:pos x="csX99" y="csY99"/>
                  </a:cxn>
                  <a:cxn ang="0">
                    <a:pos x="csX100" y="csY100"/>
                  </a:cxn>
                  <a:cxn ang="0">
                    <a:pos x="csX101" y="csY101"/>
                  </a:cxn>
                  <a:cxn ang="0">
                    <a:pos x="csX102" y="csY102"/>
                  </a:cxn>
                  <a:cxn ang="0">
                    <a:pos x="csX103" y="csY103"/>
                  </a:cxn>
                  <a:cxn ang="0">
                    <a:pos x="csX104" y="csY104"/>
                  </a:cxn>
                  <a:cxn ang="0">
                    <a:pos x="csX105" y="csY105"/>
                  </a:cxn>
                  <a:cxn ang="0">
                    <a:pos x="csX106" y="csY106"/>
                  </a:cxn>
                  <a:cxn ang="0">
                    <a:pos x="csX107" y="csY107"/>
                  </a:cxn>
                  <a:cxn ang="0">
                    <a:pos x="csX108" y="csY108"/>
                  </a:cxn>
                  <a:cxn ang="0">
                    <a:pos x="csX109" y="csY109"/>
                  </a:cxn>
                  <a:cxn ang="0">
                    <a:pos x="csX110" y="csY110"/>
                  </a:cxn>
                  <a:cxn ang="0">
                    <a:pos x="csX111" y="csY111"/>
                  </a:cxn>
                  <a:cxn ang="0">
                    <a:pos x="csX112" y="csY112"/>
                  </a:cxn>
                  <a:cxn ang="0">
                    <a:pos x="csX113" y="csY113"/>
                  </a:cxn>
                  <a:cxn ang="0">
                    <a:pos x="csX114" y="csY114"/>
                  </a:cxn>
                  <a:cxn ang="0">
                    <a:pos x="csX115" y="csY115"/>
                  </a:cxn>
                  <a:cxn ang="0">
                    <a:pos x="csX116" y="csY116"/>
                  </a:cxn>
                </a:cxnLst>
                <a:rect l="l" t="t" r="r" b="b"/>
                <a:pathLst>
                  <a:path w="516737" h="301292">
                    <a:moveTo>
                      <a:pt x="232134" y="10675"/>
                    </a:moveTo>
                    <a:lnTo>
                      <a:pt x="10675" y="10675"/>
                    </a:lnTo>
                    <a:lnTo>
                      <a:pt x="10675" y="82239"/>
                    </a:lnTo>
                    <a:cubicBezTo>
                      <a:pt x="11727" y="81788"/>
                      <a:pt x="12779" y="81337"/>
                      <a:pt x="13832" y="81036"/>
                    </a:cubicBezTo>
                    <a:cubicBezTo>
                      <a:pt x="17891" y="79683"/>
                      <a:pt x="22251" y="79082"/>
                      <a:pt x="26611" y="79082"/>
                    </a:cubicBezTo>
                    <a:cubicBezTo>
                      <a:pt x="38338" y="79082"/>
                      <a:pt x="48862" y="83893"/>
                      <a:pt x="56530" y="91410"/>
                    </a:cubicBezTo>
                    <a:cubicBezTo>
                      <a:pt x="64198" y="99078"/>
                      <a:pt x="69009" y="109602"/>
                      <a:pt x="69009" y="121329"/>
                    </a:cubicBezTo>
                    <a:cubicBezTo>
                      <a:pt x="69009" y="133056"/>
                      <a:pt x="64198" y="143580"/>
                      <a:pt x="56530" y="151248"/>
                    </a:cubicBezTo>
                    <a:cubicBezTo>
                      <a:pt x="48862" y="158915"/>
                      <a:pt x="38338" y="163576"/>
                      <a:pt x="26611" y="163576"/>
                    </a:cubicBezTo>
                    <a:cubicBezTo>
                      <a:pt x="22251" y="163576"/>
                      <a:pt x="17891" y="162824"/>
                      <a:pt x="13832" y="161621"/>
                    </a:cubicBezTo>
                    <a:cubicBezTo>
                      <a:pt x="12779" y="161321"/>
                      <a:pt x="11727" y="160870"/>
                      <a:pt x="10675" y="160419"/>
                    </a:cubicBezTo>
                    <a:lnTo>
                      <a:pt x="10675" y="232133"/>
                    </a:lnTo>
                    <a:lnTo>
                      <a:pt x="91560" y="232133"/>
                    </a:lnTo>
                    <a:cubicBezTo>
                      <a:pt x="92613" y="232133"/>
                      <a:pt x="93816" y="232434"/>
                      <a:pt x="94718" y="233186"/>
                    </a:cubicBezTo>
                    <a:cubicBezTo>
                      <a:pt x="97123" y="234840"/>
                      <a:pt x="97574" y="238298"/>
                      <a:pt x="95920" y="240703"/>
                    </a:cubicBezTo>
                    <a:cubicBezTo>
                      <a:pt x="93966" y="243409"/>
                      <a:pt x="92463" y="246266"/>
                      <a:pt x="91410" y="249574"/>
                    </a:cubicBezTo>
                    <a:cubicBezTo>
                      <a:pt x="90358" y="252580"/>
                      <a:pt x="89907" y="255888"/>
                      <a:pt x="89907" y="259346"/>
                    </a:cubicBezTo>
                    <a:cubicBezTo>
                      <a:pt x="89907" y="268066"/>
                      <a:pt x="93515" y="276034"/>
                      <a:pt x="99078" y="281747"/>
                    </a:cubicBezTo>
                    <a:cubicBezTo>
                      <a:pt x="104791" y="287461"/>
                      <a:pt x="112609" y="290919"/>
                      <a:pt x="121479" y="290919"/>
                    </a:cubicBezTo>
                    <a:cubicBezTo>
                      <a:pt x="130350" y="290919"/>
                      <a:pt x="138017" y="287461"/>
                      <a:pt x="143730" y="281747"/>
                    </a:cubicBezTo>
                    <a:cubicBezTo>
                      <a:pt x="149444" y="276034"/>
                      <a:pt x="153052" y="268216"/>
                      <a:pt x="153052" y="259346"/>
                    </a:cubicBezTo>
                    <a:cubicBezTo>
                      <a:pt x="153052" y="255888"/>
                      <a:pt x="152450" y="252580"/>
                      <a:pt x="151548" y="249574"/>
                    </a:cubicBezTo>
                    <a:cubicBezTo>
                      <a:pt x="150496" y="246567"/>
                      <a:pt x="149143" y="243560"/>
                      <a:pt x="147188" y="241004"/>
                    </a:cubicBezTo>
                    <a:cubicBezTo>
                      <a:pt x="146437" y="240102"/>
                      <a:pt x="145986" y="238899"/>
                      <a:pt x="145986" y="237546"/>
                    </a:cubicBezTo>
                    <a:cubicBezTo>
                      <a:pt x="145986" y="234689"/>
                      <a:pt x="148391" y="232284"/>
                      <a:pt x="151248" y="232284"/>
                    </a:cubicBezTo>
                    <a:lnTo>
                      <a:pt x="232284" y="232284"/>
                    </a:lnTo>
                    <a:lnTo>
                      <a:pt x="232284" y="160419"/>
                    </a:lnTo>
                    <a:cubicBezTo>
                      <a:pt x="231081" y="160870"/>
                      <a:pt x="230029" y="161321"/>
                      <a:pt x="228826" y="161772"/>
                    </a:cubicBezTo>
                    <a:cubicBezTo>
                      <a:pt x="224616" y="163125"/>
                      <a:pt x="220256" y="163877"/>
                      <a:pt x="215596" y="163877"/>
                    </a:cubicBezTo>
                    <a:cubicBezTo>
                      <a:pt x="203869" y="163877"/>
                      <a:pt x="193344" y="159066"/>
                      <a:pt x="185677" y="151548"/>
                    </a:cubicBezTo>
                    <a:cubicBezTo>
                      <a:pt x="178009" y="143881"/>
                      <a:pt x="173348" y="133356"/>
                      <a:pt x="173348" y="121630"/>
                    </a:cubicBezTo>
                    <a:cubicBezTo>
                      <a:pt x="173348" y="109903"/>
                      <a:pt x="178160" y="99378"/>
                      <a:pt x="185677" y="91711"/>
                    </a:cubicBezTo>
                    <a:cubicBezTo>
                      <a:pt x="193344" y="84043"/>
                      <a:pt x="203869" y="79382"/>
                      <a:pt x="215596" y="79382"/>
                    </a:cubicBezTo>
                    <a:cubicBezTo>
                      <a:pt x="220256" y="79382"/>
                      <a:pt x="224767" y="80134"/>
                      <a:pt x="228826" y="81487"/>
                    </a:cubicBezTo>
                    <a:cubicBezTo>
                      <a:pt x="230029" y="81938"/>
                      <a:pt x="231081" y="82389"/>
                      <a:pt x="232284" y="82690"/>
                    </a:cubicBezTo>
                    <a:lnTo>
                      <a:pt x="232284" y="10675"/>
                    </a:lnTo>
                    <a:close/>
                    <a:moveTo>
                      <a:pt x="516738" y="10524"/>
                    </a:moveTo>
                    <a:lnTo>
                      <a:pt x="516738" y="231983"/>
                    </a:lnTo>
                    <a:lnTo>
                      <a:pt x="445173" y="231983"/>
                    </a:lnTo>
                    <a:cubicBezTo>
                      <a:pt x="445624" y="230931"/>
                      <a:pt x="445925" y="229878"/>
                      <a:pt x="446376" y="228826"/>
                    </a:cubicBezTo>
                    <a:cubicBezTo>
                      <a:pt x="447579" y="224767"/>
                      <a:pt x="448331" y="220407"/>
                      <a:pt x="448331" y="216046"/>
                    </a:cubicBezTo>
                    <a:cubicBezTo>
                      <a:pt x="448331" y="204470"/>
                      <a:pt x="443670" y="193795"/>
                      <a:pt x="436002" y="186128"/>
                    </a:cubicBezTo>
                    <a:cubicBezTo>
                      <a:pt x="428335" y="178460"/>
                      <a:pt x="417810" y="173799"/>
                      <a:pt x="406083" y="173799"/>
                    </a:cubicBezTo>
                    <a:cubicBezTo>
                      <a:pt x="394356" y="173799"/>
                      <a:pt x="383832" y="178460"/>
                      <a:pt x="376315" y="186128"/>
                    </a:cubicBezTo>
                    <a:cubicBezTo>
                      <a:pt x="368647" y="193795"/>
                      <a:pt x="363987" y="204320"/>
                      <a:pt x="363987" y="216046"/>
                    </a:cubicBezTo>
                    <a:cubicBezTo>
                      <a:pt x="363987" y="220407"/>
                      <a:pt x="364738" y="224767"/>
                      <a:pt x="365941" y="228826"/>
                    </a:cubicBezTo>
                    <a:cubicBezTo>
                      <a:pt x="366242" y="229878"/>
                      <a:pt x="366693" y="230931"/>
                      <a:pt x="367144" y="231983"/>
                    </a:cubicBezTo>
                    <a:lnTo>
                      <a:pt x="295579" y="231983"/>
                    </a:lnTo>
                    <a:lnTo>
                      <a:pt x="295579" y="150947"/>
                    </a:lnTo>
                    <a:cubicBezTo>
                      <a:pt x="295579" y="149894"/>
                      <a:pt x="295279" y="148692"/>
                      <a:pt x="294527" y="147790"/>
                    </a:cubicBezTo>
                    <a:cubicBezTo>
                      <a:pt x="292873" y="145384"/>
                      <a:pt x="289415" y="144933"/>
                      <a:pt x="287160" y="146587"/>
                    </a:cubicBezTo>
                    <a:cubicBezTo>
                      <a:pt x="284454" y="148541"/>
                      <a:pt x="281597" y="150045"/>
                      <a:pt x="278290" y="151097"/>
                    </a:cubicBezTo>
                    <a:cubicBezTo>
                      <a:pt x="275283" y="151999"/>
                      <a:pt x="271975" y="152601"/>
                      <a:pt x="268517" y="152601"/>
                    </a:cubicBezTo>
                    <a:cubicBezTo>
                      <a:pt x="259797" y="152601"/>
                      <a:pt x="251829" y="149143"/>
                      <a:pt x="246266" y="143279"/>
                    </a:cubicBezTo>
                    <a:cubicBezTo>
                      <a:pt x="240553" y="137566"/>
                      <a:pt x="236945" y="129748"/>
                      <a:pt x="236945" y="121028"/>
                    </a:cubicBezTo>
                    <a:cubicBezTo>
                      <a:pt x="236945" y="112308"/>
                      <a:pt x="240553" y="104340"/>
                      <a:pt x="246266" y="98777"/>
                    </a:cubicBezTo>
                    <a:cubicBezTo>
                      <a:pt x="251979" y="93064"/>
                      <a:pt x="259948" y="89606"/>
                      <a:pt x="268517" y="89606"/>
                    </a:cubicBezTo>
                    <a:cubicBezTo>
                      <a:pt x="271975" y="89606"/>
                      <a:pt x="275283" y="90057"/>
                      <a:pt x="278290" y="91109"/>
                    </a:cubicBezTo>
                    <a:cubicBezTo>
                      <a:pt x="281297" y="92162"/>
                      <a:pt x="284304" y="93665"/>
                      <a:pt x="286859" y="95469"/>
                    </a:cubicBezTo>
                    <a:cubicBezTo>
                      <a:pt x="287761" y="96221"/>
                      <a:pt x="288964" y="96672"/>
                      <a:pt x="290317" y="96672"/>
                    </a:cubicBezTo>
                    <a:cubicBezTo>
                      <a:pt x="293174" y="96672"/>
                      <a:pt x="295579" y="94267"/>
                      <a:pt x="295579" y="91410"/>
                    </a:cubicBezTo>
                    <a:lnTo>
                      <a:pt x="295579" y="10524"/>
                    </a:lnTo>
                    <a:lnTo>
                      <a:pt x="367445" y="10524"/>
                    </a:lnTo>
                    <a:cubicBezTo>
                      <a:pt x="366994" y="11577"/>
                      <a:pt x="366543" y="12779"/>
                      <a:pt x="366092" y="13982"/>
                    </a:cubicBezTo>
                    <a:cubicBezTo>
                      <a:pt x="364738" y="18192"/>
                      <a:pt x="363987" y="22552"/>
                      <a:pt x="363987" y="27213"/>
                    </a:cubicBezTo>
                    <a:cubicBezTo>
                      <a:pt x="363987" y="38939"/>
                      <a:pt x="368647" y="49464"/>
                      <a:pt x="376315" y="57131"/>
                    </a:cubicBezTo>
                    <a:cubicBezTo>
                      <a:pt x="383983" y="64799"/>
                      <a:pt x="394507" y="69460"/>
                      <a:pt x="406083" y="69460"/>
                    </a:cubicBezTo>
                    <a:cubicBezTo>
                      <a:pt x="417660" y="69460"/>
                      <a:pt x="428335" y="64799"/>
                      <a:pt x="436002" y="57131"/>
                    </a:cubicBezTo>
                    <a:cubicBezTo>
                      <a:pt x="443670" y="49464"/>
                      <a:pt x="448331" y="38939"/>
                      <a:pt x="448331" y="27213"/>
                    </a:cubicBezTo>
                    <a:cubicBezTo>
                      <a:pt x="448331" y="22552"/>
                      <a:pt x="447579" y="18192"/>
                      <a:pt x="446226" y="13982"/>
                    </a:cubicBezTo>
                    <a:cubicBezTo>
                      <a:pt x="445775" y="12779"/>
                      <a:pt x="445474" y="11727"/>
                      <a:pt x="444873" y="10524"/>
                    </a:cubicBezTo>
                    <a:lnTo>
                      <a:pt x="516738" y="10524"/>
                    </a:lnTo>
                    <a:close/>
                    <a:moveTo>
                      <a:pt x="5412" y="0"/>
                    </a:moveTo>
                    <a:lnTo>
                      <a:pt x="237546" y="0"/>
                    </a:lnTo>
                    <a:cubicBezTo>
                      <a:pt x="240403" y="0"/>
                      <a:pt x="242808" y="2406"/>
                      <a:pt x="242808" y="5412"/>
                    </a:cubicBezTo>
                    <a:lnTo>
                      <a:pt x="242808" y="91861"/>
                    </a:lnTo>
                    <a:cubicBezTo>
                      <a:pt x="242808" y="94868"/>
                      <a:pt x="240403" y="97123"/>
                      <a:pt x="237546" y="97123"/>
                    </a:cubicBezTo>
                    <a:cubicBezTo>
                      <a:pt x="236193" y="97123"/>
                      <a:pt x="234990" y="96672"/>
                      <a:pt x="234088" y="95770"/>
                    </a:cubicBezTo>
                    <a:cubicBezTo>
                      <a:pt x="231532" y="93966"/>
                      <a:pt x="228525" y="92462"/>
                      <a:pt x="225518" y="91410"/>
                    </a:cubicBezTo>
                    <a:cubicBezTo>
                      <a:pt x="222361" y="90358"/>
                      <a:pt x="219054" y="89907"/>
                      <a:pt x="215596" y="89907"/>
                    </a:cubicBezTo>
                    <a:cubicBezTo>
                      <a:pt x="206876" y="89907"/>
                      <a:pt x="199058" y="93515"/>
                      <a:pt x="193344" y="99078"/>
                    </a:cubicBezTo>
                    <a:cubicBezTo>
                      <a:pt x="187631" y="104791"/>
                      <a:pt x="184023" y="112609"/>
                      <a:pt x="184023" y="121479"/>
                    </a:cubicBezTo>
                    <a:cubicBezTo>
                      <a:pt x="184023" y="130350"/>
                      <a:pt x="187631" y="138017"/>
                      <a:pt x="193344" y="143730"/>
                    </a:cubicBezTo>
                    <a:cubicBezTo>
                      <a:pt x="199058" y="149443"/>
                      <a:pt x="206876" y="153052"/>
                      <a:pt x="215596" y="153052"/>
                    </a:cubicBezTo>
                    <a:cubicBezTo>
                      <a:pt x="219054" y="153052"/>
                      <a:pt x="222361" y="152450"/>
                      <a:pt x="225518" y="151398"/>
                    </a:cubicBezTo>
                    <a:cubicBezTo>
                      <a:pt x="228826" y="150346"/>
                      <a:pt x="231833" y="148692"/>
                      <a:pt x="234389" y="146737"/>
                    </a:cubicBezTo>
                    <a:cubicBezTo>
                      <a:pt x="236794" y="145083"/>
                      <a:pt x="240102" y="145534"/>
                      <a:pt x="241906" y="147790"/>
                    </a:cubicBezTo>
                    <a:cubicBezTo>
                      <a:pt x="242658" y="148692"/>
                      <a:pt x="242958" y="149894"/>
                      <a:pt x="242958" y="150947"/>
                    </a:cubicBezTo>
                    <a:lnTo>
                      <a:pt x="242958" y="150947"/>
                    </a:lnTo>
                    <a:lnTo>
                      <a:pt x="242958" y="237396"/>
                    </a:lnTo>
                    <a:cubicBezTo>
                      <a:pt x="242958" y="240402"/>
                      <a:pt x="240553" y="242658"/>
                      <a:pt x="237696" y="242658"/>
                    </a:cubicBezTo>
                    <a:lnTo>
                      <a:pt x="160569" y="242658"/>
                    </a:lnTo>
                    <a:cubicBezTo>
                      <a:pt x="161020" y="243710"/>
                      <a:pt x="161471" y="244913"/>
                      <a:pt x="161772" y="245965"/>
                    </a:cubicBezTo>
                    <a:cubicBezTo>
                      <a:pt x="163125" y="250175"/>
                      <a:pt x="163877" y="254535"/>
                      <a:pt x="163877" y="259045"/>
                    </a:cubicBezTo>
                    <a:cubicBezTo>
                      <a:pt x="163877" y="270772"/>
                      <a:pt x="159066" y="281296"/>
                      <a:pt x="151548" y="288964"/>
                    </a:cubicBezTo>
                    <a:cubicBezTo>
                      <a:pt x="143881" y="296632"/>
                      <a:pt x="133357" y="301292"/>
                      <a:pt x="121630" y="301292"/>
                    </a:cubicBezTo>
                    <a:cubicBezTo>
                      <a:pt x="109903" y="301292"/>
                      <a:pt x="99378" y="296632"/>
                      <a:pt x="91711" y="288964"/>
                    </a:cubicBezTo>
                    <a:cubicBezTo>
                      <a:pt x="84043" y="281296"/>
                      <a:pt x="79382" y="270772"/>
                      <a:pt x="79382" y="259045"/>
                    </a:cubicBezTo>
                    <a:cubicBezTo>
                      <a:pt x="79382" y="254535"/>
                      <a:pt x="80134" y="250175"/>
                      <a:pt x="81487" y="245965"/>
                    </a:cubicBezTo>
                    <a:cubicBezTo>
                      <a:pt x="81788" y="244762"/>
                      <a:pt x="82239" y="243710"/>
                      <a:pt x="82690" y="242658"/>
                    </a:cubicBezTo>
                    <a:lnTo>
                      <a:pt x="5412" y="242658"/>
                    </a:lnTo>
                    <a:cubicBezTo>
                      <a:pt x="2406" y="242658"/>
                      <a:pt x="0" y="240252"/>
                      <a:pt x="0" y="237396"/>
                    </a:cubicBezTo>
                    <a:lnTo>
                      <a:pt x="0" y="151398"/>
                    </a:lnTo>
                    <a:cubicBezTo>
                      <a:pt x="0" y="148391"/>
                      <a:pt x="2406" y="146136"/>
                      <a:pt x="5412" y="146136"/>
                    </a:cubicBezTo>
                    <a:cubicBezTo>
                      <a:pt x="6615" y="146136"/>
                      <a:pt x="7818" y="146587"/>
                      <a:pt x="8720" y="147339"/>
                    </a:cubicBezTo>
                    <a:cubicBezTo>
                      <a:pt x="11276" y="149143"/>
                      <a:pt x="14132" y="150496"/>
                      <a:pt x="17139" y="151398"/>
                    </a:cubicBezTo>
                    <a:cubicBezTo>
                      <a:pt x="20146" y="152300"/>
                      <a:pt x="23304" y="152901"/>
                      <a:pt x="26762" y="152901"/>
                    </a:cubicBezTo>
                    <a:cubicBezTo>
                      <a:pt x="35482" y="152901"/>
                      <a:pt x="43300" y="149443"/>
                      <a:pt x="49163" y="143580"/>
                    </a:cubicBezTo>
                    <a:cubicBezTo>
                      <a:pt x="54876" y="137867"/>
                      <a:pt x="58334" y="130049"/>
                      <a:pt x="58334" y="121329"/>
                    </a:cubicBezTo>
                    <a:cubicBezTo>
                      <a:pt x="58334" y="112609"/>
                      <a:pt x="54876" y="104640"/>
                      <a:pt x="49163" y="98927"/>
                    </a:cubicBezTo>
                    <a:cubicBezTo>
                      <a:pt x="43450" y="93214"/>
                      <a:pt x="35482" y="89756"/>
                      <a:pt x="26762" y="89756"/>
                    </a:cubicBezTo>
                    <a:cubicBezTo>
                      <a:pt x="23304" y="89756"/>
                      <a:pt x="20146" y="90207"/>
                      <a:pt x="17139" y="91260"/>
                    </a:cubicBezTo>
                    <a:cubicBezTo>
                      <a:pt x="13982" y="92312"/>
                      <a:pt x="11126" y="93665"/>
                      <a:pt x="8419" y="95620"/>
                    </a:cubicBezTo>
                    <a:cubicBezTo>
                      <a:pt x="6014" y="97274"/>
                      <a:pt x="2706" y="96823"/>
                      <a:pt x="1052" y="94417"/>
                    </a:cubicBezTo>
                    <a:cubicBezTo>
                      <a:pt x="451" y="93515"/>
                      <a:pt x="150" y="92462"/>
                      <a:pt x="150" y="91410"/>
                    </a:cubicBezTo>
                    <a:lnTo>
                      <a:pt x="150" y="5412"/>
                    </a:lnTo>
                    <a:cubicBezTo>
                      <a:pt x="150" y="2406"/>
                      <a:pt x="2556" y="0"/>
                      <a:pt x="5563" y="0"/>
                    </a:cubicBezTo>
                  </a:path>
                </a:pathLst>
              </a:custGeom>
              <a:solidFill>
                <a:srgbClr val="009242"/>
              </a:solidFill>
              <a:ln w="14848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21" name="Forma libre: forma 20">
                <a:extLst>
                  <a:ext uri="{FF2B5EF4-FFF2-40B4-BE49-F238E27FC236}">
                    <a16:creationId xmlns:a16="http://schemas.microsoft.com/office/drawing/2014/main" id="{8C4900F7-BF85-51A7-2C25-EC27C967DC2D}"/>
                  </a:ext>
                </a:extLst>
              </p:cNvPr>
              <p:cNvSpPr/>
              <p:nvPr/>
            </p:nvSpPr>
            <p:spPr>
              <a:xfrm>
                <a:off x="5127590" y="4953895"/>
                <a:ext cx="221609" cy="279943"/>
              </a:xfrm>
              <a:custGeom>
                <a:avLst/>
                <a:gdLst>
                  <a:gd name="csX0" fmla="*/ 221459 w 221609"/>
                  <a:gd name="csY0" fmla="*/ 0 h 279943"/>
                  <a:gd name="csX1" fmla="*/ 0 w 221609"/>
                  <a:gd name="csY1" fmla="*/ 0 h 279943"/>
                  <a:gd name="csX2" fmla="*/ 0 w 221609"/>
                  <a:gd name="csY2" fmla="*/ 71715 h 279943"/>
                  <a:gd name="csX3" fmla="*/ 3157 w 221609"/>
                  <a:gd name="csY3" fmla="*/ 70512 h 279943"/>
                  <a:gd name="csX4" fmla="*/ 15937 w 221609"/>
                  <a:gd name="csY4" fmla="*/ 68558 h 279943"/>
                  <a:gd name="csX5" fmla="*/ 45855 w 221609"/>
                  <a:gd name="csY5" fmla="*/ 80886 h 279943"/>
                  <a:gd name="csX6" fmla="*/ 58334 w 221609"/>
                  <a:gd name="csY6" fmla="*/ 110805 h 279943"/>
                  <a:gd name="csX7" fmla="*/ 45855 w 221609"/>
                  <a:gd name="csY7" fmla="*/ 140573 h 279943"/>
                  <a:gd name="csX8" fmla="*/ 15937 w 221609"/>
                  <a:gd name="csY8" fmla="*/ 152901 h 279943"/>
                  <a:gd name="csX9" fmla="*/ 3157 w 221609"/>
                  <a:gd name="csY9" fmla="*/ 150947 h 279943"/>
                  <a:gd name="csX10" fmla="*/ 0 w 221609"/>
                  <a:gd name="csY10" fmla="*/ 149744 h 279943"/>
                  <a:gd name="csX11" fmla="*/ 0 w 221609"/>
                  <a:gd name="csY11" fmla="*/ 221309 h 279943"/>
                  <a:gd name="csX12" fmla="*/ 80886 w 221609"/>
                  <a:gd name="csY12" fmla="*/ 221309 h 279943"/>
                  <a:gd name="csX13" fmla="*/ 84043 w 221609"/>
                  <a:gd name="csY13" fmla="*/ 222361 h 279943"/>
                  <a:gd name="csX14" fmla="*/ 85246 w 221609"/>
                  <a:gd name="csY14" fmla="*/ 229728 h 279943"/>
                  <a:gd name="csX15" fmla="*/ 80736 w 221609"/>
                  <a:gd name="csY15" fmla="*/ 238598 h 279943"/>
                  <a:gd name="csX16" fmla="*/ 79232 w 221609"/>
                  <a:gd name="csY16" fmla="*/ 248371 h 279943"/>
                  <a:gd name="csX17" fmla="*/ 88403 w 221609"/>
                  <a:gd name="csY17" fmla="*/ 270772 h 279943"/>
                  <a:gd name="csX18" fmla="*/ 110805 w 221609"/>
                  <a:gd name="csY18" fmla="*/ 279943 h 279943"/>
                  <a:gd name="csX19" fmla="*/ 133056 w 221609"/>
                  <a:gd name="csY19" fmla="*/ 270772 h 279943"/>
                  <a:gd name="csX20" fmla="*/ 142377 w 221609"/>
                  <a:gd name="csY20" fmla="*/ 248371 h 279943"/>
                  <a:gd name="csX21" fmla="*/ 140874 w 221609"/>
                  <a:gd name="csY21" fmla="*/ 238598 h 279943"/>
                  <a:gd name="csX22" fmla="*/ 136514 w 221609"/>
                  <a:gd name="csY22" fmla="*/ 230029 h 279943"/>
                  <a:gd name="csX23" fmla="*/ 135311 w 221609"/>
                  <a:gd name="csY23" fmla="*/ 226571 h 279943"/>
                  <a:gd name="csX24" fmla="*/ 140573 w 221609"/>
                  <a:gd name="csY24" fmla="*/ 221158 h 279943"/>
                  <a:gd name="csX25" fmla="*/ 221609 w 221609"/>
                  <a:gd name="csY25" fmla="*/ 221158 h 279943"/>
                  <a:gd name="csX26" fmla="*/ 221609 w 221609"/>
                  <a:gd name="csY26" fmla="*/ 149293 h 279943"/>
                  <a:gd name="csX27" fmla="*/ 218151 w 221609"/>
                  <a:gd name="csY27" fmla="*/ 150646 h 279943"/>
                  <a:gd name="csX28" fmla="*/ 204921 w 221609"/>
                  <a:gd name="csY28" fmla="*/ 152751 h 279943"/>
                  <a:gd name="csX29" fmla="*/ 175002 w 221609"/>
                  <a:gd name="csY29" fmla="*/ 140423 h 279943"/>
                  <a:gd name="csX30" fmla="*/ 162674 w 221609"/>
                  <a:gd name="csY30" fmla="*/ 110654 h 279943"/>
                  <a:gd name="csX31" fmla="*/ 175002 w 221609"/>
                  <a:gd name="csY31" fmla="*/ 80736 h 279943"/>
                  <a:gd name="csX32" fmla="*/ 204921 w 221609"/>
                  <a:gd name="csY32" fmla="*/ 68407 h 279943"/>
                  <a:gd name="csX33" fmla="*/ 218151 w 221609"/>
                  <a:gd name="csY33" fmla="*/ 70512 h 279943"/>
                  <a:gd name="csX34" fmla="*/ 221609 w 221609"/>
                  <a:gd name="csY34" fmla="*/ 71715 h 279943"/>
                  <a:gd name="csX35" fmla="*/ 221609 w 221609"/>
                  <a:gd name="csY35" fmla="*/ 0 h 2799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</a:cxnLst>
                <a:rect l="l" t="t" r="r" b="b"/>
                <a:pathLst>
                  <a:path w="221609" h="279943">
                    <a:moveTo>
                      <a:pt x="221459" y="0"/>
                    </a:moveTo>
                    <a:lnTo>
                      <a:pt x="0" y="0"/>
                    </a:lnTo>
                    <a:lnTo>
                      <a:pt x="0" y="71715"/>
                    </a:lnTo>
                    <a:cubicBezTo>
                      <a:pt x="1052" y="71264"/>
                      <a:pt x="2105" y="70813"/>
                      <a:pt x="3157" y="70512"/>
                    </a:cubicBezTo>
                    <a:cubicBezTo>
                      <a:pt x="7217" y="69159"/>
                      <a:pt x="11577" y="68558"/>
                      <a:pt x="15937" y="68558"/>
                    </a:cubicBezTo>
                    <a:cubicBezTo>
                      <a:pt x="27664" y="68558"/>
                      <a:pt x="38188" y="73218"/>
                      <a:pt x="45855" y="80886"/>
                    </a:cubicBezTo>
                    <a:cubicBezTo>
                      <a:pt x="53523" y="88554"/>
                      <a:pt x="58334" y="99078"/>
                      <a:pt x="58334" y="110805"/>
                    </a:cubicBezTo>
                    <a:cubicBezTo>
                      <a:pt x="58334" y="122532"/>
                      <a:pt x="53523" y="133056"/>
                      <a:pt x="45855" y="140573"/>
                    </a:cubicBezTo>
                    <a:cubicBezTo>
                      <a:pt x="38188" y="148241"/>
                      <a:pt x="27664" y="152901"/>
                      <a:pt x="15937" y="152901"/>
                    </a:cubicBezTo>
                    <a:cubicBezTo>
                      <a:pt x="11426" y="152901"/>
                      <a:pt x="7217" y="152150"/>
                      <a:pt x="3157" y="150947"/>
                    </a:cubicBezTo>
                    <a:cubicBezTo>
                      <a:pt x="2105" y="150646"/>
                      <a:pt x="1052" y="150195"/>
                      <a:pt x="0" y="149744"/>
                    </a:cubicBezTo>
                    <a:lnTo>
                      <a:pt x="0" y="221309"/>
                    </a:lnTo>
                    <a:lnTo>
                      <a:pt x="80886" y="221309"/>
                    </a:lnTo>
                    <a:cubicBezTo>
                      <a:pt x="81938" y="221309"/>
                      <a:pt x="83141" y="221760"/>
                      <a:pt x="84043" y="222361"/>
                    </a:cubicBezTo>
                    <a:cubicBezTo>
                      <a:pt x="86449" y="224015"/>
                      <a:pt x="86900" y="227473"/>
                      <a:pt x="85246" y="229728"/>
                    </a:cubicBezTo>
                    <a:cubicBezTo>
                      <a:pt x="83291" y="232434"/>
                      <a:pt x="81788" y="235291"/>
                      <a:pt x="80736" y="238598"/>
                    </a:cubicBezTo>
                    <a:cubicBezTo>
                      <a:pt x="79683" y="241605"/>
                      <a:pt x="79232" y="244913"/>
                      <a:pt x="79232" y="248371"/>
                    </a:cubicBezTo>
                    <a:cubicBezTo>
                      <a:pt x="79232" y="257091"/>
                      <a:pt x="82840" y="265059"/>
                      <a:pt x="88403" y="270772"/>
                    </a:cubicBezTo>
                    <a:cubicBezTo>
                      <a:pt x="94116" y="276485"/>
                      <a:pt x="101934" y="279943"/>
                      <a:pt x="110805" y="279943"/>
                    </a:cubicBezTo>
                    <a:cubicBezTo>
                      <a:pt x="119675" y="279943"/>
                      <a:pt x="127343" y="276485"/>
                      <a:pt x="133056" y="270772"/>
                    </a:cubicBezTo>
                    <a:cubicBezTo>
                      <a:pt x="138769" y="265059"/>
                      <a:pt x="142377" y="257241"/>
                      <a:pt x="142377" y="248371"/>
                    </a:cubicBezTo>
                    <a:cubicBezTo>
                      <a:pt x="142377" y="244913"/>
                      <a:pt x="141776" y="241605"/>
                      <a:pt x="140874" y="238598"/>
                    </a:cubicBezTo>
                    <a:cubicBezTo>
                      <a:pt x="139821" y="235591"/>
                      <a:pt x="138468" y="232585"/>
                      <a:pt x="136514" y="230029"/>
                    </a:cubicBezTo>
                    <a:cubicBezTo>
                      <a:pt x="135762" y="229127"/>
                      <a:pt x="135311" y="227924"/>
                      <a:pt x="135311" y="226571"/>
                    </a:cubicBezTo>
                    <a:cubicBezTo>
                      <a:pt x="135311" y="223714"/>
                      <a:pt x="137717" y="221158"/>
                      <a:pt x="140573" y="221158"/>
                    </a:cubicBezTo>
                    <a:lnTo>
                      <a:pt x="221609" y="221158"/>
                    </a:lnTo>
                    <a:lnTo>
                      <a:pt x="221609" y="149293"/>
                    </a:lnTo>
                    <a:cubicBezTo>
                      <a:pt x="220407" y="149744"/>
                      <a:pt x="219354" y="150195"/>
                      <a:pt x="218151" y="150646"/>
                    </a:cubicBezTo>
                    <a:cubicBezTo>
                      <a:pt x="213942" y="151999"/>
                      <a:pt x="209582" y="152751"/>
                      <a:pt x="204921" y="152751"/>
                    </a:cubicBezTo>
                    <a:cubicBezTo>
                      <a:pt x="193194" y="152751"/>
                      <a:pt x="182670" y="147940"/>
                      <a:pt x="175002" y="140423"/>
                    </a:cubicBezTo>
                    <a:cubicBezTo>
                      <a:pt x="167335" y="132755"/>
                      <a:pt x="162674" y="122231"/>
                      <a:pt x="162674" y="110654"/>
                    </a:cubicBezTo>
                    <a:cubicBezTo>
                      <a:pt x="162674" y="99078"/>
                      <a:pt x="167485" y="88403"/>
                      <a:pt x="175002" y="80736"/>
                    </a:cubicBezTo>
                    <a:cubicBezTo>
                      <a:pt x="182670" y="73068"/>
                      <a:pt x="193194" y="68407"/>
                      <a:pt x="204921" y="68407"/>
                    </a:cubicBezTo>
                    <a:cubicBezTo>
                      <a:pt x="209582" y="68407"/>
                      <a:pt x="214092" y="69159"/>
                      <a:pt x="218151" y="70512"/>
                    </a:cubicBezTo>
                    <a:cubicBezTo>
                      <a:pt x="219354" y="70813"/>
                      <a:pt x="220407" y="71414"/>
                      <a:pt x="221609" y="71715"/>
                    </a:cubicBezTo>
                    <a:lnTo>
                      <a:pt x="221609" y="0"/>
                    </a:lnTo>
                    <a:close/>
                  </a:path>
                </a:pathLst>
              </a:custGeom>
              <a:solidFill>
                <a:srgbClr val="93C9A4"/>
              </a:solidFill>
              <a:ln w="14848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4" name="object 12">
            <a:extLst>
              <a:ext uri="{FF2B5EF4-FFF2-40B4-BE49-F238E27FC236}">
                <a16:creationId xmlns:a16="http://schemas.microsoft.com/office/drawing/2014/main" id="{42AF7A76-7148-8097-8611-CB69BC22A125}"/>
              </a:ext>
            </a:extLst>
          </p:cNvPr>
          <p:cNvSpPr txBox="1"/>
          <p:nvPr/>
        </p:nvSpPr>
        <p:spPr>
          <a:xfrm>
            <a:off x="5119199" y="5806737"/>
            <a:ext cx="466090" cy="203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Adapt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485"/>
            <a:ext cx="10692130" cy="7559675"/>
            <a:chOff x="0" y="485"/>
            <a:chExt cx="10692130" cy="75596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31694" y="7192946"/>
              <a:ext cx="820380" cy="15906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485"/>
              <a:ext cx="10692003" cy="7559037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707299" y="1613924"/>
            <a:ext cx="75320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70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Part</a:t>
            </a:r>
            <a:r>
              <a:rPr sz="1800" b="1" spc="5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800" b="1" spc="-50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3</a:t>
            </a:r>
            <a:endParaRPr sz="1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16001" y="2000655"/>
            <a:ext cx="9651365" cy="5404485"/>
            <a:chOff x="216001" y="2000655"/>
            <a:chExt cx="9651365" cy="5404485"/>
          </a:xfrm>
        </p:grpSpPr>
        <p:sp>
          <p:nvSpPr>
            <p:cNvPr id="8" name="object 8"/>
            <p:cNvSpPr/>
            <p:nvPr/>
          </p:nvSpPr>
          <p:spPr>
            <a:xfrm>
              <a:off x="719999" y="2007005"/>
              <a:ext cx="702310" cy="0"/>
            </a:xfrm>
            <a:custGeom>
              <a:avLst/>
              <a:gdLst/>
              <a:ahLst/>
              <a:cxnLst/>
              <a:rect l="l" t="t" r="r" b="b"/>
              <a:pathLst>
                <a:path w="702310">
                  <a:moveTo>
                    <a:pt x="0" y="0"/>
                  </a:moveTo>
                  <a:lnTo>
                    <a:pt x="702005" y="0"/>
                  </a:lnTo>
                </a:path>
              </a:pathLst>
            </a:custGeom>
            <a:ln w="12700">
              <a:solidFill>
                <a:srgbClr val="FF5A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38279" y="7230055"/>
              <a:ext cx="52705" cy="52705"/>
            </a:xfrm>
            <a:custGeom>
              <a:avLst/>
              <a:gdLst/>
              <a:ahLst/>
              <a:cxnLst/>
              <a:rect l="l" t="t" r="r" b="b"/>
              <a:pathLst>
                <a:path w="52704" h="52704">
                  <a:moveTo>
                    <a:pt x="26123" y="0"/>
                  </a:moveTo>
                  <a:lnTo>
                    <a:pt x="15955" y="2053"/>
                  </a:lnTo>
                  <a:lnTo>
                    <a:pt x="7651" y="7651"/>
                  </a:lnTo>
                  <a:lnTo>
                    <a:pt x="2053" y="15955"/>
                  </a:lnTo>
                  <a:lnTo>
                    <a:pt x="0" y="26123"/>
                  </a:lnTo>
                  <a:lnTo>
                    <a:pt x="2053" y="36290"/>
                  </a:lnTo>
                  <a:lnTo>
                    <a:pt x="7651" y="44589"/>
                  </a:lnTo>
                  <a:lnTo>
                    <a:pt x="15955" y="50184"/>
                  </a:lnTo>
                  <a:lnTo>
                    <a:pt x="26123" y="52235"/>
                  </a:lnTo>
                  <a:lnTo>
                    <a:pt x="36290" y="50184"/>
                  </a:lnTo>
                  <a:lnTo>
                    <a:pt x="44589" y="44589"/>
                  </a:lnTo>
                  <a:lnTo>
                    <a:pt x="50184" y="36290"/>
                  </a:lnTo>
                  <a:lnTo>
                    <a:pt x="52235" y="26123"/>
                  </a:lnTo>
                  <a:lnTo>
                    <a:pt x="50184" y="15955"/>
                  </a:lnTo>
                  <a:lnTo>
                    <a:pt x="44589" y="7651"/>
                  </a:lnTo>
                  <a:lnTo>
                    <a:pt x="36290" y="2053"/>
                  </a:lnTo>
                  <a:lnTo>
                    <a:pt x="26123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21208" y="7112986"/>
              <a:ext cx="286385" cy="286385"/>
            </a:xfrm>
            <a:custGeom>
              <a:avLst/>
              <a:gdLst/>
              <a:ahLst/>
              <a:cxnLst/>
              <a:rect l="l" t="t" r="r" b="b"/>
              <a:pathLst>
                <a:path w="286384" h="286384">
                  <a:moveTo>
                    <a:pt x="0" y="143192"/>
                  </a:moveTo>
                  <a:lnTo>
                    <a:pt x="7300" y="97932"/>
                  </a:lnTo>
                  <a:lnTo>
                    <a:pt x="27627" y="58624"/>
                  </a:lnTo>
                  <a:lnTo>
                    <a:pt x="58624" y="27627"/>
                  </a:lnTo>
                  <a:lnTo>
                    <a:pt x="97932" y="7300"/>
                  </a:lnTo>
                  <a:lnTo>
                    <a:pt x="143192" y="0"/>
                  </a:lnTo>
                  <a:lnTo>
                    <a:pt x="188452" y="7300"/>
                  </a:lnTo>
                  <a:lnTo>
                    <a:pt x="227760" y="27627"/>
                  </a:lnTo>
                  <a:lnTo>
                    <a:pt x="258757" y="58624"/>
                  </a:lnTo>
                  <a:lnTo>
                    <a:pt x="279084" y="97932"/>
                  </a:lnTo>
                  <a:lnTo>
                    <a:pt x="286385" y="143192"/>
                  </a:lnTo>
                  <a:lnTo>
                    <a:pt x="279084" y="188452"/>
                  </a:lnTo>
                  <a:lnTo>
                    <a:pt x="258757" y="227760"/>
                  </a:lnTo>
                  <a:lnTo>
                    <a:pt x="227760" y="258757"/>
                  </a:lnTo>
                  <a:lnTo>
                    <a:pt x="188452" y="279084"/>
                  </a:lnTo>
                  <a:lnTo>
                    <a:pt x="143192" y="286385"/>
                  </a:lnTo>
                  <a:lnTo>
                    <a:pt x="97932" y="279084"/>
                  </a:lnTo>
                  <a:lnTo>
                    <a:pt x="58624" y="258757"/>
                  </a:lnTo>
                  <a:lnTo>
                    <a:pt x="27627" y="227760"/>
                  </a:lnTo>
                  <a:lnTo>
                    <a:pt x="7300" y="188452"/>
                  </a:lnTo>
                  <a:lnTo>
                    <a:pt x="0" y="143192"/>
                  </a:lnTo>
                  <a:close/>
                </a:path>
              </a:pathLst>
            </a:custGeom>
            <a:ln w="10414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8897" y="7160662"/>
              <a:ext cx="191007" cy="19102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 descr="$PPTXTitle"/>
          <p:cNvSpPr txBox="1">
            <a:spLocks noGrp="1"/>
          </p:cNvSpPr>
          <p:nvPr>
            <p:ph type="title"/>
          </p:nvPr>
        </p:nvSpPr>
        <p:spPr>
          <a:xfrm>
            <a:off x="707299" y="2237355"/>
            <a:ext cx="4090670" cy="1579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/>
              <a:t>Practical</a:t>
            </a:r>
            <a:r>
              <a:rPr sz="3400" spc="-114" dirty="0"/>
              <a:t> </a:t>
            </a:r>
            <a:r>
              <a:rPr sz="3400" spc="-10" dirty="0"/>
              <a:t>application:</a:t>
            </a:r>
            <a:endParaRPr sz="3400"/>
          </a:p>
          <a:p>
            <a:pPr marL="12700" marR="1513840">
              <a:lnSpc>
                <a:spcPct val="100000"/>
              </a:lnSpc>
            </a:pPr>
            <a:r>
              <a:rPr sz="3400" spc="-55" dirty="0"/>
              <a:t>Let’s</a:t>
            </a:r>
            <a:r>
              <a:rPr sz="3400" spc="-140" dirty="0"/>
              <a:t> </a:t>
            </a:r>
            <a:r>
              <a:rPr sz="3400" spc="-10" dirty="0"/>
              <a:t>conduct </a:t>
            </a:r>
            <a:r>
              <a:rPr sz="3400" dirty="0"/>
              <a:t>an</a:t>
            </a:r>
            <a:r>
              <a:rPr sz="3400" spc="-5" dirty="0"/>
              <a:t> </a:t>
            </a:r>
            <a:r>
              <a:rPr sz="3400" spc="-10" dirty="0"/>
              <a:t>analysis!</a:t>
            </a:r>
            <a:endParaRPr sz="3400"/>
          </a:p>
        </p:txBody>
      </p:sp>
      <p:sp>
        <p:nvSpPr>
          <p:cNvPr id="16" name="object 16"/>
          <p:cNvSpPr txBox="1"/>
          <p:nvPr/>
        </p:nvSpPr>
        <p:spPr>
          <a:xfrm>
            <a:off x="721785" y="7184175"/>
            <a:ext cx="9548495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15"/>
              </a:lnSpc>
              <a:tabLst>
                <a:tab pos="702310" algn="l"/>
                <a:tab pos="9414510" algn="l"/>
              </a:tabLst>
            </a:pPr>
            <a:r>
              <a:rPr sz="800" b="0" dirty="0">
                <a:solidFill>
                  <a:srgbClr val="009343"/>
                </a:solidFill>
                <a:latin typeface="Roboto Medium"/>
                <a:cs typeface="Roboto Medium"/>
              </a:rPr>
              <a:t>MODULE</a:t>
            </a:r>
            <a:r>
              <a:rPr sz="800" b="0" spc="19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800" b="0" spc="-50" dirty="0">
                <a:solidFill>
                  <a:srgbClr val="009343"/>
                </a:solidFill>
                <a:latin typeface="Roboto Medium"/>
                <a:cs typeface="Roboto Medium"/>
              </a:rPr>
              <a:t>1</a:t>
            </a:r>
            <a:r>
              <a:rPr sz="800" b="0" dirty="0">
                <a:solidFill>
                  <a:srgbClr val="009343"/>
                </a:solidFill>
                <a:latin typeface="Roboto Medium"/>
                <a:cs typeface="Roboto Medium"/>
              </a:rPr>
              <a:t>	</a:t>
            </a:r>
            <a:r>
              <a:rPr sz="800" b="0" dirty="0">
                <a:latin typeface="Roboto Light"/>
                <a:cs typeface="Roboto Light"/>
              </a:rPr>
              <a:t>The</a:t>
            </a:r>
            <a:r>
              <a:rPr sz="800" b="0" spc="25" dirty="0">
                <a:latin typeface="Roboto Light"/>
                <a:cs typeface="Roboto Light"/>
              </a:rPr>
              <a:t> </a:t>
            </a:r>
            <a:r>
              <a:rPr sz="800" b="0" dirty="0">
                <a:latin typeface="Roboto Light"/>
                <a:cs typeface="Roboto Light"/>
              </a:rPr>
              <a:t>Protection</a:t>
            </a:r>
            <a:r>
              <a:rPr sz="800" b="0" spc="25" dirty="0">
                <a:latin typeface="Roboto Light"/>
                <a:cs typeface="Roboto Light"/>
              </a:rPr>
              <a:t> </a:t>
            </a:r>
            <a:r>
              <a:rPr sz="800" b="0" dirty="0">
                <a:latin typeface="Roboto Light"/>
                <a:cs typeface="Roboto Light"/>
              </a:rPr>
              <a:t>Risk</a:t>
            </a:r>
            <a:r>
              <a:rPr sz="800" b="0" spc="25" dirty="0">
                <a:latin typeface="Roboto Light"/>
                <a:cs typeface="Roboto Light"/>
              </a:rPr>
              <a:t> </a:t>
            </a:r>
            <a:r>
              <a:rPr sz="800" b="0" dirty="0">
                <a:latin typeface="Roboto Light"/>
                <a:cs typeface="Roboto Light"/>
              </a:rPr>
              <a:t>Equation</a:t>
            </a:r>
            <a:r>
              <a:rPr sz="800" b="0" spc="25" dirty="0">
                <a:latin typeface="Roboto Light"/>
                <a:cs typeface="Roboto Light"/>
              </a:rPr>
              <a:t> </a:t>
            </a:r>
            <a:r>
              <a:rPr sz="800" b="0" dirty="0">
                <a:latin typeface="Roboto Light"/>
                <a:cs typeface="Roboto Light"/>
              </a:rPr>
              <a:t>and</a:t>
            </a:r>
            <a:r>
              <a:rPr sz="800" b="0" spc="25" dirty="0">
                <a:latin typeface="Roboto Light"/>
                <a:cs typeface="Roboto Light"/>
              </a:rPr>
              <a:t> </a:t>
            </a:r>
            <a:r>
              <a:rPr sz="800" b="0" dirty="0">
                <a:latin typeface="Roboto Light"/>
                <a:cs typeface="Roboto Light"/>
              </a:rPr>
              <a:t>conducting</a:t>
            </a:r>
            <a:r>
              <a:rPr sz="800" b="0" spc="30" dirty="0">
                <a:latin typeface="Roboto Light"/>
                <a:cs typeface="Roboto Light"/>
              </a:rPr>
              <a:t> </a:t>
            </a:r>
            <a:r>
              <a:rPr sz="800" b="0" dirty="0">
                <a:latin typeface="Roboto Light"/>
                <a:cs typeface="Roboto Light"/>
              </a:rPr>
              <a:t>a</a:t>
            </a:r>
            <a:r>
              <a:rPr sz="800" b="0" spc="25" dirty="0">
                <a:latin typeface="Roboto Light"/>
                <a:cs typeface="Roboto Light"/>
              </a:rPr>
              <a:t> </a:t>
            </a:r>
            <a:r>
              <a:rPr sz="800" b="0" dirty="0">
                <a:latin typeface="Roboto Light"/>
                <a:cs typeface="Roboto Light"/>
              </a:rPr>
              <a:t>Protection</a:t>
            </a:r>
            <a:r>
              <a:rPr sz="800" b="0" spc="25" dirty="0">
                <a:latin typeface="Roboto Light"/>
                <a:cs typeface="Roboto Light"/>
              </a:rPr>
              <a:t> </a:t>
            </a:r>
            <a:r>
              <a:rPr sz="800" b="0" dirty="0">
                <a:latin typeface="Roboto Light"/>
                <a:cs typeface="Roboto Light"/>
              </a:rPr>
              <a:t>Risk</a:t>
            </a:r>
            <a:r>
              <a:rPr sz="800" b="0" spc="25" dirty="0">
                <a:latin typeface="Roboto Light"/>
                <a:cs typeface="Roboto Light"/>
              </a:rPr>
              <a:t> </a:t>
            </a:r>
            <a:r>
              <a:rPr sz="800" b="0" spc="-10" dirty="0">
                <a:latin typeface="Roboto Light"/>
                <a:cs typeface="Roboto Light"/>
              </a:rPr>
              <a:t>Analysis</a:t>
            </a:r>
            <a:r>
              <a:rPr sz="800" b="0" dirty="0">
                <a:latin typeface="Roboto Light"/>
                <a:cs typeface="Roboto Light"/>
              </a:rPr>
              <a:t>	</a:t>
            </a:r>
            <a:r>
              <a:rPr sz="900" b="1" spc="-25" dirty="0">
                <a:latin typeface="Roboto"/>
                <a:cs typeface="Roboto"/>
              </a:rPr>
              <a:t>33</a:t>
            </a:r>
            <a:endParaRPr sz="900">
              <a:latin typeface="Roboto"/>
              <a:cs typeface="Roboto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33</a:t>
            </a:fld>
            <a:endParaRPr spc="-25" dirty="0"/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9" name="object 1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0001" y="792010"/>
            <a:ext cx="9252585" cy="5688330"/>
          </a:xfrm>
          <a:custGeom>
            <a:avLst/>
            <a:gdLst/>
            <a:ahLst/>
            <a:cxnLst/>
            <a:rect l="l" t="t" r="r" b="b"/>
            <a:pathLst>
              <a:path w="9252585" h="5688330">
                <a:moveTo>
                  <a:pt x="9252000" y="0"/>
                </a:moveTo>
                <a:lnTo>
                  <a:pt x="0" y="0"/>
                </a:lnTo>
                <a:lnTo>
                  <a:pt x="0" y="5687999"/>
                </a:lnTo>
                <a:lnTo>
                  <a:pt x="9252000" y="5687999"/>
                </a:lnTo>
                <a:lnTo>
                  <a:pt x="9252000" y="0"/>
                </a:lnTo>
                <a:close/>
              </a:path>
            </a:pathLst>
          </a:cu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21325" y="3048200"/>
            <a:ext cx="4171950" cy="1651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9715" marR="252729" indent="635" algn="ctr">
              <a:lnSpc>
                <a:spcPct val="109300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remaining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part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Module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1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involves participants </a:t>
            </a:r>
            <a:r>
              <a:rPr sz="1600" b="0" dirty="0">
                <a:latin typeface="Roboto Light"/>
                <a:cs typeface="Roboto Light"/>
              </a:rPr>
              <a:t>conducting</a:t>
            </a:r>
            <a:r>
              <a:rPr sz="1600" b="0" spc="-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Protection</a:t>
            </a:r>
            <a:r>
              <a:rPr sz="1600" b="0" spc="-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Risk </a:t>
            </a:r>
            <a:r>
              <a:rPr sz="1600" b="0" spc="-10" dirty="0">
                <a:latin typeface="Roboto Light"/>
                <a:cs typeface="Roboto Light"/>
              </a:rPr>
              <a:t>Analysis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their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context.</a:t>
            </a:r>
            <a:endParaRPr sz="1600">
              <a:latin typeface="Roboto Light"/>
              <a:cs typeface="Roboto Light"/>
            </a:endParaRPr>
          </a:p>
          <a:p>
            <a:pPr>
              <a:lnSpc>
                <a:spcPct val="100000"/>
              </a:lnSpc>
              <a:spcBef>
                <a:spcPts val="360"/>
              </a:spcBef>
            </a:pPr>
            <a:endParaRPr sz="1600">
              <a:latin typeface="Roboto Light"/>
              <a:cs typeface="Roboto Light"/>
            </a:endParaRPr>
          </a:p>
          <a:p>
            <a:pPr algn="ctr">
              <a:lnSpc>
                <a:spcPct val="100000"/>
              </a:lnSpc>
            </a:pPr>
            <a:r>
              <a:rPr sz="1600" b="0" dirty="0">
                <a:latin typeface="Roboto Light"/>
                <a:cs typeface="Roboto Light"/>
              </a:rPr>
              <a:t>We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will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going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through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each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steps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50" dirty="0">
                <a:latin typeface="Roboto Light"/>
                <a:cs typeface="Roboto Light"/>
              </a:rPr>
              <a:t>a</a:t>
            </a:r>
            <a:endParaRPr sz="1600">
              <a:latin typeface="Roboto Light"/>
              <a:cs typeface="Roboto Light"/>
            </a:endParaRPr>
          </a:p>
          <a:p>
            <a:pPr algn="ctr">
              <a:lnSpc>
                <a:spcPct val="100000"/>
              </a:lnSpc>
              <a:spcBef>
                <a:spcPts val="380"/>
              </a:spcBef>
            </a:pPr>
            <a:r>
              <a:rPr sz="1600" b="0" spc="-10" dirty="0">
                <a:latin typeface="Roboto Light"/>
                <a:cs typeface="Roboto Light"/>
              </a:rPr>
              <a:t>Protection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Risk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Analysis.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275995" y="2729986"/>
            <a:ext cx="4262120" cy="0"/>
          </a:xfrm>
          <a:custGeom>
            <a:avLst/>
            <a:gdLst/>
            <a:ahLst/>
            <a:cxnLst/>
            <a:rect l="l" t="t" r="r" b="b"/>
            <a:pathLst>
              <a:path w="4262120">
                <a:moveTo>
                  <a:pt x="426212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3313196" y="1868880"/>
            <a:ext cx="424561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Overview</a:t>
            </a:r>
            <a:r>
              <a:rPr spc="-20" dirty="0"/>
              <a:t> </a:t>
            </a:r>
            <a:r>
              <a:rPr dirty="0"/>
              <a:t>for</a:t>
            </a:r>
            <a:r>
              <a:rPr spc="-15" dirty="0"/>
              <a:t> </a:t>
            </a:r>
            <a:r>
              <a:rPr dirty="0"/>
              <a:t>this</a:t>
            </a:r>
            <a:r>
              <a:rPr spc="-20" dirty="0"/>
              <a:t> </a:t>
            </a:r>
            <a:r>
              <a:rPr spc="-10" dirty="0"/>
              <a:t>section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34</a:t>
            </a:fld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Overview:</a:t>
            </a:r>
          </a:p>
          <a:p>
            <a:pPr marL="12700">
              <a:lnSpc>
                <a:spcPct val="100000"/>
              </a:lnSpc>
            </a:pPr>
            <a:r>
              <a:rPr dirty="0"/>
              <a:t>Core</a:t>
            </a:r>
            <a:r>
              <a:rPr spc="-55" dirty="0"/>
              <a:t> </a:t>
            </a:r>
            <a:r>
              <a:rPr dirty="0"/>
              <a:t>questions</a:t>
            </a:r>
            <a:r>
              <a:rPr spc="-55" dirty="0"/>
              <a:t> </a:t>
            </a:r>
            <a:r>
              <a:rPr dirty="0"/>
              <a:t>in</a:t>
            </a:r>
            <a:r>
              <a:rPr spc="-55" dirty="0"/>
              <a:t> </a:t>
            </a:r>
            <a:r>
              <a:rPr dirty="0"/>
              <a:t>a</a:t>
            </a:r>
            <a:r>
              <a:rPr spc="-55" dirty="0"/>
              <a:t> </a:t>
            </a:r>
            <a:r>
              <a:rPr dirty="0"/>
              <a:t>protection</a:t>
            </a:r>
            <a:r>
              <a:rPr spc="-55" dirty="0"/>
              <a:t> </a:t>
            </a:r>
            <a:r>
              <a:rPr dirty="0"/>
              <a:t>risk</a:t>
            </a:r>
            <a:r>
              <a:rPr spc="-5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743998" y="2439263"/>
            <a:ext cx="2844165" cy="635000"/>
          </a:xfrm>
          <a:prstGeom prst="rect">
            <a:avLst/>
          </a:prstGeom>
          <a:solidFill>
            <a:srgbClr val="009343"/>
          </a:solidFill>
        </p:spPr>
        <p:txBody>
          <a:bodyPr vert="horz" wrap="square" lIns="0" tIns="182880" rIns="0" bIns="0" rtlCol="0">
            <a:spAutoFit/>
          </a:bodyPr>
          <a:lstStyle/>
          <a:p>
            <a:pPr marL="208915">
              <a:lnSpc>
                <a:spcPct val="100000"/>
              </a:lnSpc>
              <a:spcBef>
                <a:spcPts val="1440"/>
              </a:spcBef>
            </a:pPr>
            <a:r>
              <a:rPr sz="1600" b="0" dirty="0">
                <a:solidFill>
                  <a:srgbClr val="FFFFFF"/>
                </a:solidFill>
                <a:latin typeface="Roboto Medium"/>
                <a:cs typeface="Roboto Medium"/>
              </a:rPr>
              <a:t>What</a:t>
            </a:r>
            <a:r>
              <a:rPr sz="1600" b="0" spc="-30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FFFFFF"/>
                </a:solidFill>
                <a:latin typeface="Roboto Medium"/>
                <a:cs typeface="Roboto Medium"/>
              </a:rPr>
              <a:t>is</a:t>
            </a:r>
            <a:r>
              <a:rPr sz="1600" b="0" spc="-25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FFFFFF"/>
                </a:solidFill>
                <a:latin typeface="Roboto Medium"/>
                <a:cs typeface="Roboto Medium"/>
              </a:rPr>
              <a:t>the</a:t>
            </a:r>
            <a:r>
              <a:rPr sz="1600" b="0" spc="-25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FFFFFF"/>
                </a:solidFill>
                <a:latin typeface="Roboto Medium"/>
                <a:cs typeface="Roboto Medium"/>
              </a:rPr>
              <a:t>protection</a:t>
            </a:r>
            <a:r>
              <a:rPr sz="1600" b="0" spc="-25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FFFFFF"/>
                </a:solidFill>
                <a:latin typeface="Roboto Medium"/>
                <a:cs typeface="Roboto Medium"/>
              </a:rPr>
              <a:t>risk?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43998" y="3127667"/>
            <a:ext cx="2844165" cy="949960"/>
          </a:xfrm>
          <a:prstGeom prst="rect">
            <a:avLst/>
          </a:prstGeom>
          <a:solidFill>
            <a:srgbClr val="E6F2EA"/>
          </a:solidFill>
        </p:spPr>
        <p:txBody>
          <a:bodyPr vert="horz" wrap="square" lIns="0" tIns="165100" rIns="0" bIns="0" rtlCol="0">
            <a:spAutoFit/>
          </a:bodyPr>
          <a:lstStyle/>
          <a:p>
            <a:pPr marL="452120" marR="365760" indent="-42545">
              <a:lnSpc>
                <a:spcPct val="109300"/>
              </a:lnSpc>
              <a:spcBef>
                <a:spcPts val="1300"/>
              </a:spcBef>
            </a:pPr>
            <a:r>
              <a:rPr sz="1600" b="0" dirty="0">
                <a:latin typeface="Roboto Medium"/>
                <a:cs typeface="Roboto Medium"/>
              </a:rPr>
              <a:t>Violence,</a:t>
            </a:r>
            <a:r>
              <a:rPr sz="1600" b="0" spc="-8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coercion</a:t>
            </a:r>
            <a:r>
              <a:rPr sz="1600" b="0" spc="-80" dirty="0">
                <a:latin typeface="Roboto Medium"/>
                <a:cs typeface="Roboto Medium"/>
              </a:rPr>
              <a:t> </a:t>
            </a:r>
            <a:r>
              <a:rPr sz="1600" b="0" spc="-25" dirty="0">
                <a:latin typeface="Roboto Medium"/>
                <a:cs typeface="Roboto Medium"/>
              </a:rPr>
              <a:t>and </a:t>
            </a:r>
            <a:r>
              <a:rPr sz="1600" b="0" dirty="0">
                <a:latin typeface="Roboto Medium"/>
                <a:cs typeface="Roboto Medium"/>
              </a:rPr>
              <a:t>deliberate</a:t>
            </a:r>
            <a:r>
              <a:rPr sz="1600" b="0" spc="-10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deprivation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20001" y="2445600"/>
            <a:ext cx="2352040" cy="1094105"/>
          </a:xfrm>
          <a:prstGeom prst="rect">
            <a:avLst/>
          </a:prstGeom>
          <a:ln w="12700">
            <a:solidFill>
              <a:srgbClr val="009343"/>
            </a:solidFill>
          </a:ln>
        </p:spPr>
        <p:txBody>
          <a:bodyPr vert="horz" wrap="square" lIns="0" tIns="197485" rIns="0" bIns="0" rtlCol="0">
            <a:spAutoFit/>
          </a:bodyPr>
          <a:lstStyle/>
          <a:p>
            <a:pPr marL="319405" marR="334645" indent="-635" algn="ctr">
              <a:lnSpc>
                <a:spcPct val="100000"/>
              </a:lnSpc>
              <a:spcBef>
                <a:spcPts val="1555"/>
              </a:spcBef>
            </a:pPr>
            <a:r>
              <a:rPr sz="1500" b="0" dirty="0">
                <a:latin typeface="Roboto Light"/>
                <a:cs typeface="Roboto Light"/>
              </a:rPr>
              <a:t>What</a:t>
            </a:r>
            <a:r>
              <a:rPr sz="1500" b="0" spc="-7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helps</a:t>
            </a:r>
            <a:r>
              <a:rPr sz="1500" b="0" spc="-5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people </a:t>
            </a:r>
            <a:r>
              <a:rPr sz="1500" b="0" dirty="0">
                <a:latin typeface="Roboto Light"/>
                <a:cs typeface="Roboto Light"/>
              </a:rPr>
              <a:t>cope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with/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minimize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problem?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26351" y="4745202"/>
            <a:ext cx="2352040" cy="1094105"/>
          </a:xfrm>
          <a:prstGeom prst="rect">
            <a:avLst/>
          </a:prstGeom>
          <a:ln w="12700">
            <a:solidFill>
              <a:srgbClr val="009343"/>
            </a:solidFill>
          </a:ln>
        </p:spPr>
        <p:txBody>
          <a:bodyPr vert="horz" wrap="square" lIns="0" tIns="179705" rIns="0" bIns="0" rtlCol="0">
            <a:spAutoFit/>
          </a:bodyPr>
          <a:lstStyle/>
          <a:p>
            <a:pPr marL="491490" marR="544830" algn="ctr">
              <a:lnSpc>
                <a:spcPct val="100000"/>
              </a:lnSpc>
              <a:spcBef>
                <a:spcPts val="1415"/>
              </a:spcBef>
            </a:pPr>
            <a:r>
              <a:rPr sz="1500" b="0" dirty="0">
                <a:latin typeface="Roboto Light"/>
                <a:cs typeface="Roboto Light"/>
              </a:rPr>
              <a:t>What</a:t>
            </a:r>
            <a:r>
              <a:rPr sz="1500" b="0" spc="-5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strategies </a:t>
            </a:r>
            <a:r>
              <a:rPr sz="1500" b="0" dirty="0">
                <a:latin typeface="Roboto Light"/>
                <a:cs typeface="Roboto Light"/>
              </a:rPr>
              <a:t>can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help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solve </a:t>
            </a:r>
            <a:r>
              <a:rPr sz="1500" b="0" dirty="0">
                <a:latin typeface="Roboto Light"/>
                <a:cs typeface="Roboto Light"/>
              </a:rPr>
              <a:t>this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problem?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253999" y="2445600"/>
            <a:ext cx="2352040" cy="1094105"/>
          </a:xfrm>
          <a:prstGeom prst="rect">
            <a:avLst/>
          </a:prstGeom>
          <a:ln w="12700">
            <a:solidFill>
              <a:srgbClr val="009343"/>
            </a:solidFill>
          </a:ln>
        </p:spPr>
        <p:txBody>
          <a:bodyPr vert="horz" wrap="square" lIns="0" tIns="952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750"/>
              </a:spcBef>
            </a:pPr>
            <a:endParaRPr sz="1500">
              <a:latin typeface="Times New Roman"/>
              <a:cs typeface="Times New Roman"/>
            </a:endParaRPr>
          </a:p>
          <a:p>
            <a:pPr marL="831850" marR="468630" indent="-259079">
              <a:lnSpc>
                <a:spcPct val="100000"/>
              </a:lnSpc>
            </a:pPr>
            <a:r>
              <a:rPr sz="1500" b="0" dirty="0">
                <a:latin typeface="Roboto Light"/>
                <a:cs typeface="Roboto Light"/>
              </a:rPr>
              <a:t>Who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is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affected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20" dirty="0">
                <a:latin typeface="Roboto Light"/>
                <a:cs typeface="Roboto Light"/>
              </a:rPr>
              <a:t>why?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50348" y="4745202"/>
            <a:ext cx="2831465" cy="1094105"/>
          </a:xfrm>
          <a:prstGeom prst="rect">
            <a:avLst/>
          </a:prstGeom>
          <a:ln w="12700">
            <a:solidFill>
              <a:srgbClr val="009343"/>
            </a:solidFill>
          </a:ln>
        </p:spPr>
        <p:txBody>
          <a:bodyPr vert="horz" wrap="square" lIns="0" tIns="1809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425"/>
              </a:spcBef>
            </a:pPr>
            <a:endParaRPr sz="1500">
              <a:latin typeface="Times New Roman"/>
              <a:cs typeface="Times New Roman"/>
            </a:endParaRPr>
          </a:p>
          <a:p>
            <a:pPr marL="319405">
              <a:lnSpc>
                <a:spcPct val="100000"/>
              </a:lnSpc>
            </a:pPr>
            <a:r>
              <a:rPr sz="1500" b="0" dirty="0">
                <a:latin typeface="Roboto Light"/>
                <a:cs typeface="Roboto Light"/>
              </a:rPr>
              <a:t>Who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has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influence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over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spc="-25" dirty="0">
                <a:latin typeface="Roboto Light"/>
                <a:cs typeface="Roboto Light"/>
              </a:rPr>
              <a:t>it?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253999" y="4745202"/>
            <a:ext cx="2352040" cy="1094105"/>
          </a:xfrm>
          <a:prstGeom prst="rect">
            <a:avLst/>
          </a:prstGeom>
          <a:ln w="12700">
            <a:solidFill>
              <a:srgbClr val="009343"/>
            </a:solidFill>
          </a:ln>
        </p:spPr>
        <p:txBody>
          <a:bodyPr vert="horz" wrap="square" lIns="0" tIns="1765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90"/>
              </a:spcBef>
            </a:pPr>
            <a:endParaRPr sz="1500">
              <a:latin typeface="Times New Roman"/>
              <a:cs typeface="Times New Roman"/>
            </a:endParaRPr>
          </a:p>
          <a:p>
            <a:pPr marL="398145">
              <a:lnSpc>
                <a:spcPct val="100000"/>
              </a:lnSpc>
            </a:pPr>
            <a:r>
              <a:rPr sz="1500" b="0" dirty="0">
                <a:latin typeface="Roboto Light"/>
                <a:cs typeface="Roboto Light"/>
              </a:rPr>
              <a:t>What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is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causing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25" dirty="0">
                <a:latin typeface="Roboto Light"/>
                <a:cs typeface="Roboto Light"/>
              </a:rPr>
              <a:t>it?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660000" y="2852992"/>
            <a:ext cx="588010" cy="0"/>
          </a:xfrm>
          <a:custGeom>
            <a:avLst/>
            <a:gdLst/>
            <a:ahLst/>
            <a:cxnLst/>
            <a:rect l="l" t="t" r="r" b="b"/>
            <a:pathLst>
              <a:path w="588009">
                <a:moveTo>
                  <a:pt x="0" y="0"/>
                </a:moveTo>
                <a:lnTo>
                  <a:pt x="587654" y="0"/>
                </a:lnTo>
              </a:path>
            </a:pathLst>
          </a:custGeom>
          <a:ln w="9525">
            <a:solidFill>
              <a:srgbClr val="009343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077999" y="2850090"/>
            <a:ext cx="666115" cy="0"/>
          </a:xfrm>
          <a:custGeom>
            <a:avLst/>
            <a:gdLst/>
            <a:ahLst/>
            <a:cxnLst/>
            <a:rect l="l" t="t" r="r" b="b"/>
            <a:pathLst>
              <a:path w="666114">
                <a:moveTo>
                  <a:pt x="0" y="0"/>
                </a:moveTo>
                <a:lnTo>
                  <a:pt x="666000" y="0"/>
                </a:lnTo>
              </a:path>
            </a:pathLst>
          </a:custGeom>
          <a:ln w="9525">
            <a:solidFill>
              <a:srgbClr val="009343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591375" y="4080602"/>
            <a:ext cx="651510" cy="651510"/>
          </a:xfrm>
          <a:custGeom>
            <a:avLst/>
            <a:gdLst/>
            <a:ahLst/>
            <a:cxnLst/>
            <a:rect l="l" t="t" r="r" b="b"/>
            <a:pathLst>
              <a:path w="651509" h="651510">
                <a:moveTo>
                  <a:pt x="0" y="0"/>
                </a:moveTo>
                <a:lnTo>
                  <a:pt x="651446" y="651446"/>
                </a:lnTo>
              </a:path>
            </a:pathLst>
          </a:custGeom>
          <a:ln w="9525">
            <a:solidFill>
              <a:srgbClr val="009343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161259" y="4122257"/>
            <a:ext cx="0" cy="612140"/>
          </a:xfrm>
          <a:custGeom>
            <a:avLst/>
            <a:gdLst/>
            <a:ahLst/>
            <a:cxnLst/>
            <a:rect l="l" t="t" r="r" b="b"/>
            <a:pathLst>
              <a:path h="612139">
                <a:moveTo>
                  <a:pt x="0" y="0"/>
                </a:moveTo>
                <a:lnTo>
                  <a:pt x="0" y="612000"/>
                </a:lnTo>
              </a:path>
            </a:pathLst>
          </a:custGeom>
          <a:ln w="9525">
            <a:solidFill>
              <a:srgbClr val="009343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089200" y="4088439"/>
            <a:ext cx="651510" cy="651510"/>
          </a:xfrm>
          <a:custGeom>
            <a:avLst/>
            <a:gdLst/>
            <a:ahLst/>
            <a:cxnLst/>
            <a:rect l="l" t="t" r="r" b="b"/>
            <a:pathLst>
              <a:path w="651510" h="651510">
                <a:moveTo>
                  <a:pt x="651446" y="0"/>
                </a:moveTo>
                <a:lnTo>
                  <a:pt x="0" y="651446"/>
                </a:lnTo>
              </a:path>
            </a:pathLst>
          </a:custGeom>
          <a:ln w="9525">
            <a:solidFill>
              <a:srgbClr val="009343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35</a:t>
            </a:fld>
            <a:endParaRPr spc="-25" dirty="0"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0001" y="792010"/>
            <a:ext cx="9252585" cy="5688330"/>
          </a:xfrm>
          <a:custGeom>
            <a:avLst/>
            <a:gdLst/>
            <a:ahLst/>
            <a:cxnLst/>
            <a:rect l="l" t="t" r="r" b="b"/>
            <a:pathLst>
              <a:path w="9252585" h="5688330">
                <a:moveTo>
                  <a:pt x="9252000" y="0"/>
                </a:moveTo>
                <a:lnTo>
                  <a:pt x="0" y="0"/>
                </a:lnTo>
                <a:lnTo>
                  <a:pt x="0" y="5687999"/>
                </a:lnTo>
                <a:lnTo>
                  <a:pt x="9252000" y="5687999"/>
                </a:lnTo>
                <a:lnTo>
                  <a:pt x="9252000" y="0"/>
                </a:lnTo>
                <a:close/>
              </a:path>
            </a:pathLst>
          </a:cu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71935" y="3070959"/>
            <a:ext cx="4746625" cy="1094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Why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conducting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this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Protection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Risk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Analysis?</a:t>
            </a:r>
            <a:endParaRPr sz="1600">
              <a:latin typeface="Roboto Light"/>
              <a:cs typeface="Roboto Light"/>
            </a:endParaRPr>
          </a:p>
          <a:p>
            <a:pPr marL="985519" marR="976630" indent="635" algn="ctr">
              <a:lnSpc>
                <a:spcPct val="119800"/>
              </a:lnSpc>
              <a:spcBef>
                <a:spcPts val="1900"/>
              </a:spcBef>
            </a:pPr>
            <a:r>
              <a:rPr sz="1600" b="0" spc="-10" dirty="0">
                <a:latin typeface="Roboto Light"/>
                <a:cs typeface="Roboto Light"/>
              </a:rPr>
              <a:t>What’s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intended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purpose </a:t>
            </a:r>
            <a:r>
              <a:rPr sz="1600" b="0" dirty="0">
                <a:latin typeface="Roboto Light"/>
                <a:cs typeface="Roboto Light"/>
              </a:rPr>
              <a:t>(beyond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learning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practice)?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885475" y="2729986"/>
            <a:ext cx="5119370" cy="0"/>
          </a:xfrm>
          <a:custGeom>
            <a:avLst/>
            <a:gdLst/>
            <a:ahLst/>
            <a:cxnLst/>
            <a:rect l="l" t="t" r="r" b="b"/>
            <a:pathLst>
              <a:path w="5119370">
                <a:moveTo>
                  <a:pt x="5119052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2872385" y="1868880"/>
            <a:ext cx="51308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First</a:t>
            </a:r>
            <a:r>
              <a:rPr spc="-60" dirty="0"/>
              <a:t> </a:t>
            </a:r>
            <a:r>
              <a:rPr dirty="0"/>
              <a:t>question,</a:t>
            </a:r>
            <a:r>
              <a:rPr spc="-55" dirty="0"/>
              <a:t> </a:t>
            </a:r>
            <a:r>
              <a:rPr dirty="0"/>
              <a:t>before</a:t>
            </a:r>
            <a:r>
              <a:rPr spc="-60" dirty="0"/>
              <a:t> </a:t>
            </a:r>
            <a:r>
              <a:rPr dirty="0"/>
              <a:t>we</a:t>
            </a:r>
            <a:r>
              <a:rPr spc="-55" dirty="0"/>
              <a:t> </a:t>
            </a:r>
            <a:r>
              <a:rPr spc="-10" dirty="0"/>
              <a:t>start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36</a:t>
            </a:fld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07299" y="1269216"/>
            <a:ext cx="263652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9343"/>
                </a:solidFill>
              </a:rPr>
              <a:t>Step</a:t>
            </a:r>
            <a:r>
              <a:rPr spc="-35" dirty="0">
                <a:solidFill>
                  <a:srgbClr val="009343"/>
                </a:solidFill>
              </a:rPr>
              <a:t> </a:t>
            </a:r>
            <a:r>
              <a:rPr dirty="0">
                <a:solidFill>
                  <a:srgbClr val="009343"/>
                </a:solidFill>
              </a:rPr>
              <a:t>1:</a:t>
            </a:r>
            <a:r>
              <a:rPr spc="-35" dirty="0">
                <a:solidFill>
                  <a:srgbClr val="009343"/>
                </a:solidFill>
              </a:rPr>
              <a:t> </a:t>
            </a:r>
            <a:r>
              <a:rPr spc="-10" dirty="0"/>
              <a:t>Context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2089254"/>
            <a:ext cx="458216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0" spc="-20" dirty="0">
                <a:latin typeface="Roboto Medium"/>
                <a:cs typeface="Roboto Medium"/>
              </a:rPr>
              <a:t>Sub-</a:t>
            </a:r>
            <a:r>
              <a:rPr sz="1600" b="0" dirty="0">
                <a:latin typeface="Roboto Medium"/>
                <a:cs typeface="Roboto Medium"/>
              </a:rPr>
              <a:t>pillars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of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Protection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Analytical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Framework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0001" y="2659608"/>
            <a:ext cx="9252585" cy="414020"/>
          </a:xfrm>
          <a:prstGeom prst="rect">
            <a:avLst/>
          </a:prstGeom>
          <a:solidFill>
            <a:srgbClr val="009343"/>
          </a:solidFill>
        </p:spPr>
        <p:txBody>
          <a:bodyPr vert="horz" wrap="square" lIns="0" tIns="83820" rIns="0" bIns="0" rtlCol="0">
            <a:spAutoFit/>
          </a:bodyPr>
          <a:lstStyle/>
          <a:p>
            <a:pPr marL="14604" algn="ctr">
              <a:lnSpc>
                <a:spcPct val="100000"/>
              </a:lnSpc>
              <a:spcBef>
                <a:spcPts val="660"/>
              </a:spcBef>
            </a:pPr>
            <a:r>
              <a:rPr sz="1600" b="0" spc="-10" dirty="0">
                <a:solidFill>
                  <a:srgbClr val="FFFFFF"/>
                </a:solidFill>
                <a:latin typeface="Roboto Medium"/>
                <a:cs typeface="Roboto Medium"/>
              </a:rPr>
              <a:t>CONTEXT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10996" y="3179305"/>
            <a:ext cx="2979420" cy="2743200"/>
          </a:xfrm>
          <a:custGeom>
            <a:avLst/>
            <a:gdLst/>
            <a:ahLst/>
            <a:cxnLst/>
            <a:rect l="l" t="t" r="r" b="b"/>
            <a:pathLst>
              <a:path w="2979420" h="2743200">
                <a:moveTo>
                  <a:pt x="2979000" y="0"/>
                </a:moveTo>
                <a:lnTo>
                  <a:pt x="0" y="0"/>
                </a:lnTo>
                <a:lnTo>
                  <a:pt x="0" y="2742704"/>
                </a:lnTo>
                <a:lnTo>
                  <a:pt x="2979000" y="2742704"/>
                </a:lnTo>
                <a:lnTo>
                  <a:pt x="2979000" y="0"/>
                </a:lnTo>
                <a:close/>
              </a:path>
            </a:pathLst>
          </a:custGeom>
          <a:solidFill>
            <a:srgbClr val="E6F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10996" y="3179305"/>
            <a:ext cx="2979420" cy="274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450"/>
              </a:spcBef>
            </a:pPr>
            <a:endParaRPr sz="1600">
              <a:latin typeface="Times New Roman"/>
              <a:cs typeface="Times New Roman"/>
            </a:endParaRPr>
          </a:p>
          <a:p>
            <a:pPr marL="748030">
              <a:lnSpc>
                <a:spcPct val="100000"/>
              </a:lnSpc>
            </a:pPr>
            <a:r>
              <a:rPr sz="1600" b="0" dirty="0">
                <a:latin typeface="Roboto Light"/>
                <a:cs typeface="Roboto Light"/>
              </a:rPr>
              <a:t>Conflict</a:t>
            </a:r>
            <a:r>
              <a:rPr sz="1600" b="0" spc="-9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and/or</a:t>
            </a:r>
            <a:endParaRPr sz="1600">
              <a:latin typeface="Roboto Light"/>
              <a:cs typeface="Roboto Light"/>
            </a:endParaRPr>
          </a:p>
          <a:p>
            <a:pPr marL="782320">
              <a:lnSpc>
                <a:spcPct val="100000"/>
              </a:lnSpc>
              <a:spcBef>
                <a:spcPts val="180"/>
              </a:spcBef>
            </a:pPr>
            <a:r>
              <a:rPr sz="1600" b="0" dirty="0">
                <a:latin typeface="Roboto Light"/>
                <a:cs typeface="Roboto Light"/>
              </a:rPr>
              <a:t>hazard</a:t>
            </a:r>
            <a:r>
              <a:rPr sz="1600" b="0" spc="-8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history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847503" y="3179305"/>
            <a:ext cx="2979420" cy="2743200"/>
          </a:xfrm>
          <a:custGeom>
            <a:avLst/>
            <a:gdLst/>
            <a:ahLst/>
            <a:cxnLst/>
            <a:rect l="l" t="t" r="r" b="b"/>
            <a:pathLst>
              <a:path w="2979420" h="2743200">
                <a:moveTo>
                  <a:pt x="2979000" y="0"/>
                </a:moveTo>
                <a:lnTo>
                  <a:pt x="0" y="0"/>
                </a:lnTo>
                <a:lnTo>
                  <a:pt x="0" y="2742704"/>
                </a:lnTo>
                <a:lnTo>
                  <a:pt x="2979000" y="2742704"/>
                </a:lnTo>
                <a:lnTo>
                  <a:pt x="2979000" y="0"/>
                </a:lnTo>
                <a:close/>
              </a:path>
            </a:pathLst>
          </a:custGeom>
          <a:solidFill>
            <a:srgbClr val="E6F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847503" y="3179305"/>
            <a:ext cx="2979420" cy="274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270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L="780415" marR="772795" algn="ctr">
              <a:lnSpc>
                <a:spcPct val="109300"/>
              </a:lnSpc>
            </a:pPr>
            <a:r>
              <a:rPr sz="1600" b="0" spc="-10" dirty="0">
                <a:latin typeface="Roboto Light"/>
                <a:cs typeface="Roboto Light"/>
              </a:rPr>
              <a:t>Political</a:t>
            </a:r>
            <a:r>
              <a:rPr sz="1600" b="0" spc="-25" dirty="0">
                <a:latin typeface="Roboto Light"/>
                <a:cs typeface="Roboto Light"/>
              </a:rPr>
              <a:t> and </a:t>
            </a:r>
            <a:r>
              <a:rPr sz="1600" b="0" spc="-20" dirty="0">
                <a:latin typeface="Roboto Light"/>
                <a:cs typeface="Roboto Light"/>
              </a:rPr>
              <a:t>socio-</a:t>
            </a:r>
            <a:r>
              <a:rPr sz="1600" b="0" spc="-10" dirty="0">
                <a:latin typeface="Roboto Light"/>
                <a:cs typeface="Roboto Light"/>
              </a:rPr>
              <a:t>economic landscape</a:t>
            </a:r>
            <a:endParaRPr sz="1600" dirty="0">
              <a:latin typeface="Roboto Light"/>
              <a:cs typeface="Roboto Ligh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983996" y="3179305"/>
            <a:ext cx="2979420" cy="2743200"/>
          </a:xfrm>
          <a:custGeom>
            <a:avLst/>
            <a:gdLst/>
            <a:ahLst/>
            <a:cxnLst/>
            <a:rect l="l" t="t" r="r" b="b"/>
            <a:pathLst>
              <a:path w="2979420" h="2743200">
                <a:moveTo>
                  <a:pt x="2979000" y="0"/>
                </a:moveTo>
                <a:lnTo>
                  <a:pt x="0" y="0"/>
                </a:lnTo>
                <a:lnTo>
                  <a:pt x="0" y="2742704"/>
                </a:lnTo>
                <a:lnTo>
                  <a:pt x="2979000" y="2742704"/>
                </a:lnTo>
                <a:lnTo>
                  <a:pt x="2979000" y="0"/>
                </a:lnTo>
                <a:close/>
              </a:path>
            </a:pathLst>
          </a:custGeom>
          <a:solidFill>
            <a:srgbClr val="E6F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983996" y="4729994"/>
            <a:ext cx="2979420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6260" marR="519430" indent="-39370">
              <a:lnSpc>
                <a:spcPct val="109300"/>
              </a:lnSpc>
              <a:spcBef>
                <a:spcPts val="100"/>
              </a:spcBef>
            </a:pPr>
            <a:r>
              <a:rPr sz="1600" b="0" spc="-10" dirty="0">
                <a:latin typeface="Roboto Light"/>
                <a:cs typeface="Roboto Light"/>
              </a:rPr>
              <a:t>Institutional,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legal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and </a:t>
            </a:r>
            <a:r>
              <a:rPr sz="1600" b="0" dirty="0">
                <a:latin typeface="Roboto Light"/>
                <a:cs typeface="Roboto Light"/>
              </a:rPr>
              <a:t>normative</a:t>
            </a:r>
            <a:r>
              <a:rPr sz="1600" b="0" spc="-7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landscape</a:t>
            </a:r>
            <a:endParaRPr sz="1600">
              <a:latin typeface="Roboto Light"/>
              <a:cs typeface="Roboto Light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613701" y="3531957"/>
            <a:ext cx="1021080" cy="1021080"/>
            <a:chOff x="1613701" y="3531957"/>
            <a:chExt cx="1021080" cy="1021080"/>
          </a:xfrm>
        </p:grpSpPr>
        <p:sp>
          <p:nvSpPr>
            <p:cNvPr id="12" name="object 12"/>
            <p:cNvSpPr/>
            <p:nvPr/>
          </p:nvSpPr>
          <p:spPr>
            <a:xfrm>
              <a:off x="1613701" y="3531957"/>
              <a:ext cx="1021080" cy="1021080"/>
            </a:xfrm>
            <a:custGeom>
              <a:avLst/>
              <a:gdLst/>
              <a:ahLst/>
              <a:cxnLst/>
              <a:rect l="l" t="t" r="r" b="b"/>
              <a:pathLst>
                <a:path w="1021080" h="1021079">
                  <a:moveTo>
                    <a:pt x="510298" y="0"/>
                  </a:moveTo>
                  <a:lnTo>
                    <a:pt x="461154" y="2335"/>
                  </a:lnTo>
                  <a:lnTo>
                    <a:pt x="413331" y="9201"/>
                  </a:lnTo>
                  <a:lnTo>
                    <a:pt x="367043" y="20381"/>
                  </a:lnTo>
                  <a:lnTo>
                    <a:pt x="322505" y="35664"/>
                  </a:lnTo>
                  <a:lnTo>
                    <a:pt x="279930" y="54834"/>
                  </a:lnTo>
                  <a:lnTo>
                    <a:pt x="239532" y="77678"/>
                  </a:lnTo>
                  <a:lnTo>
                    <a:pt x="201524" y="103983"/>
                  </a:lnTo>
                  <a:lnTo>
                    <a:pt x="166122" y="133533"/>
                  </a:lnTo>
                  <a:lnTo>
                    <a:pt x="133538" y="166117"/>
                  </a:lnTo>
                  <a:lnTo>
                    <a:pt x="103986" y="201519"/>
                  </a:lnTo>
                  <a:lnTo>
                    <a:pt x="77681" y="239526"/>
                  </a:lnTo>
                  <a:lnTo>
                    <a:pt x="54836" y="279924"/>
                  </a:lnTo>
                  <a:lnTo>
                    <a:pt x="35665" y="322500"/>
                  </a:lnTo>
                  <a:lnTo>
                    <a:pt x="20382" y="367039"/>
                  </a:lnTo>
                  <a:lnTo>
                    <a:pt x="9201" y="413327"/>
                  </a:lnTo>
                  <a:lnTo>
                    <a:pt x="2336" y="461152"/>
                  </a:lnTo>
                  <a:lnTo>
                    <a:pt x="0" y="510298"/>
                  </a:lnTo>
                  <a:lnTo>
                    <a:pt x="2336" y="559443"/>
                  </a:lnTo>
                  <a:lnTo>
                    <a:pt x="9201" y="607266"/>
                  </a:lnTo>
                  <a:lnTo>
                    <a:pt x="20382" y="653553"/>
                  </a:lnTo>
                  <a:lnTo>
                    <a:pt x="35665" y="698091"/>
                  </a:lnTo>
                  <a:lnTo>
                    <a:pt x="54836" y="740667"/>
                  </a:lnTo>
                  <a:lnTo>
                    <a:pt x="77681" y="781065"/>
                  </a:lnTo>
                  <a:lnTo>
                    <a:pt x="103986" y="819072"/>
                  </a:lnTo>
                  <a:lnTo>
                    <a:pt x="133538" y="854475"/>
                  </a:lnTo>
                  <a:lnTo>
                    <a:pt x="166122" y="887058"/>
                  </a:lnTo>
                  <a:lnTo>
                    <a:pt x="201524" y="916610"/>
                  </a:lnTo>
                  <a:lnTo>
                    <a:pt x="239532" y="942915"/>
                  </a:lnTo>
                  <a:lnTo>
                    <a:pt x="279930" y="965760"/>
                  </a:lnTo>
                  <a:lnTo>
                    <a:pt x="322505" y="984931"/>
                  </a:lnTo>
                  <a:lnTo>
                    <a:pt x="367043" y="1000214"/>
                  </a:lnTo>
                  <a:lnTo>
                    <a:pt x="413331" y="1011395"/>
                  </a:lnTo>
                  <a:lnTo>
                    <a:pt x="461154" y="1018261"/>
                  </a:lnTo>
                  <a:lnTo>
                    <a:pt x="510298" y="1020597"/>
                  </a:lnTo>
                  <a:lnTo>
                    <a:pt x="559443" y="1018261"/>
                  </a:lnTo>
                  <a:lnTo>
                    <a:pt x="607266" y="1011395"/>
                  </a:lnTo>
                  <a:lnTo>
                    <a:pt x="653553" y="1000214"/>
                  </a:lnTo>
                  <a:lnTo>
                    <a:pt x="698091" y="984931"/>
                  </a:lnTo>
                  <a:lnTo>
                    <a:pt x="740667" y="965760"/>
                  </a:lnTo>
                  <a:lnTo>
                    <a:pt x="781065" y="942915"/>
                  </a:lnTo>
                  <a:lnTo>
                    <a:pt x="819072" y="916610"/>
                  </a:lnTo>
                  <a:lnTo>
                    <a:pt x="854475" y="887058"/>
                  </a:lnTo>
                  <a:lnTo>
                    <a:pt x="887058" y="854475"/>
                  </a:lnTo>
                  <a:lnTo>
                    <a:pt x="916610" y="819072"/>
                  </a:lnTo>
                  <a:lnTo>
                    <a:pt x="942915" y="781065"/>
                  </a:lnTo>
                  <a:lnTo>
                    <a:pt x="965760" y="740667"/>
                  </a:lnTo>
                  <a:lnTo>
                    <a:pt x="984931" y="698091"/>
                  </a:lnTo>
                  <a:lnTo>
                    <a:pt x="1000214" y="653553"/>
                  </a:lnTo>
                  <a:lnTo>
                    <a:pt x="1011395" y="607266"/>
                  </a:lnTo>
                  <a:lnTo>
                    <a:pt x="1018261" y="559443"/>
                  </a:lnTo>
                  <a:lnTo>
                    <a:pt x="1020597" y="510298"/>
                  </a:lnTo>
                  <a:lnTo>
                    <a:pt x="1018261" y="461152"/>
                  </a:lnTo>
                  <a:lnTo>
                    <a:pt x="1011395" y="413327"/>
                  </a:lnTo>
                  <a:lnTo>
                    <a:pt x="1000214" y="367039"/>
                  </a:lnTo>
                  <a:lnTo>
                    <a:pt x="984931" y="322500"/>
                  </a:lnTo>
                  <a:lnTo>
                    <a:pt x="965760" y="279924"/>
                  </a:lnTo>
                  <a:lnTo>
                    <a:pt x="942915" y="239526"/>
                  </a:lnTo>
                  <a:lnTo>
                    <a:pt x="916610" y="201519"/>
                  </a:lnTo>
                  <a:lnTo>
                    <a:pt x="887058" y="166117"/>
                  </a:lnTo>
                  <a:lnTo>
                    <a:pt x="854475" y="133533"/>
                  </a:lnTo>
                  <a:lnTo>
                    <a:pt x="819072" y="103983"/>
                  </a:lnTo>
                  <a:lnTo>
                    <a:pt x="781065" y="77678"/>
                  </a:lnTo>
                  <a:lnTo>
                    <a:pt x="740667" y="54834"/>
                  </a:lnTo>
                  <a:lnTo>
                    <a:pt x="698091" y="35664"/>
                  </a:lnTo>
                  <a:lnTo>
                    <a:pt x="653553" y="20381"/>
                  </a:lnTo>
                  <a:lnTo>
                    <a:pt x="607266" y="9201"/>
                  </a:lnTo>
                  <a:lnTo>
                    <a:pt x="559443" y="2335"/>
                  </a:lnTo>
                  <a:lnTo>
                    <a:pt x="5102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613701" y="3531957"/>
              <a:ext cx="1021080" cy="1021080"/>
            </a:xfrm>
            <a:custGeom>
              <a:avLst/>
              <a:gdLst/>
              <a:ahLst/>
              <a:cxnLst/>
              <a:rect l="l" t="t" r="r" b="b"/>
              <a:pathLst>
                <a:path w="1021080" h="1021079">
                  <a:moveTo>
                    <a:pt x="510298" y="1020597"/>
                  </a:moveTo>
                  <a:lnTo>
                    <a:pt x="559443" y="1018261"/>
                  </a:lnTo>
                  <a:lnTo>
                    <a:pt x="607266" y="1011395"/>
                  </a:lnTo>
                  <a:lnTo>
                    <a:pt x="653553" y="1000214"/>
                  </a:lnTo>
                  <a:lnTo>
                    <a:pt x="698091" y="984931"/>
                  </a:lnTo>
                  <a:lnTo>
                    <a:pt x="740667" y="965760"/>
                  </a:lnTo>
                  <a:lnTo>
                    <a:pt x="781065" y="942915"/>
                  </a:lnTo>
                  <a:lnTo>
                    <a:pt x="819072" y="916610"/>
                  </a:lnTo>
                  <a:lnTo>
                    <a:pt x="854475" y="887058"/>
                  </a:lnTo>
                  <a:lnTo>
                    <a:pt x="887058" y="854475"/>
                  </a:lnTo>
                  <a:lnTo>
                    <a:pt x="916610" y="819072"/>
                  </a:lnTo>
                  <a:lnTo>
                    <a:pt x="942915" y="781065"/>
                  </a:lnTo>
                  <a:lnTo>
                    <a:pt x="965760" y="740667"/>
                  </a:lnTo>
                  <a:lnTo>
                    <a:pt x="984931" y="698091"/>
                  </a:lnTo>
                  <a:lnTo>
                    <a:pt x="1000214" y="653553"/>
                  </a:lnTo>
                  <a:lnTo>
                    <a:pt x="1011395" y="607266"/>
                  </a:lnTo>
                  <a:lnTo>
                    <a:pt x="1018261" y="559443"/>
                  </a:lnTo>
                  <a:lnTo>
                    <a:pt x="1020597" y="510298"/>
                  </a:lnTo>
                  <a:lnTo>
                    <a:pt x="1018261" y="461152"/>
                  </a:lnTo>
                  <a:lnTo>
                    <a:pt x="1011395" y="413327"/>
                  </a:lnTo>
                  <a:lnTo>
                    <a:pt x="1000214" y="367039"/>
                  </a:lnTo>
                  <a:lnTo>
                    <a:pt x="984931" y="322500"/>
                  </a:lnTo>
                  <a:lnTo>
                    <a:pt x="965760" y="279924"/>
                  </a:lnTo>
                  <a:lnTo>
                    <a:pt x="942915" y="239526"/>
                  </a:lnTo>
                  <a:lnTo>
                    <a:pt x="916610" y="201519"/>
                  </a:lnTo>
                  <a:lnTo>
                    <a:pt x="887058" y="166117"/>
                  </a:lnTo>
                  <a:lnTo>
                    <a:pt x="854475" y="133533"/>
                  </a:lnTo>
                  <a:lnTo>
                    <a:pt x="819072" y="103983"/>
                  </a:lnTo>
                  <a:lnTo>
                    <a:pt x="781065" y="77678"/>
                  </a:lnTo>
                  <a:lnTo>
                    <a:pt x="740667" y="54834"/>
                  </a:lnTo>
                  <a:lnTo>
                    <a:pt x="698091" y="35664"/>
                  </a:lnTo>
                  <a:lnTo>
                    <a:pt x="653553" y="20381"/>
                  </a:lnTo>
                  <a:lnTo>
                    <a:pt x="607266" y="9201"/>
                  </a:lnTo>
                  <a:lnTo>
                    <a:pt x="559443" y="2335"/>
                  </a:lnTo>
                  <a:lnTo>
                    <a:pt x="510298" y="0"/>
                  </a:lnTo>
                  <a:lnTo>
                    <a:pt x="461154" y="2335"/>
                  </a:lnTo>
                  <a:lnTo>
                    <a:pt x="413331" y="9201"/>
                  </a:lnTo>
                  <a:lnTo>
                    <a:pt x="367043" y="20381"/>
                  </a:lnTo>
                  <a:lnTo>
                    <a:pt x="322505" y="35664"/>
                  </a:lnTo>
                  <a:lnTo>
                    <a:pt x="279930" y="54834"/>
                  </a:lnTo>
                  <a:lnTo>
                    <a:pt x="239532" y="77678"/>
                  </a:lnTo>
                  <a:lnTo>
                    <a:pt x="201524" y="103983"/>
                  </a:lnTo>
                  <a:lnTo>
                    <a:pt x="166122" y="133533"/>
                  </a:lnTo>
                  <a:lnTo>
                    <a:pt x="133538" y="166117"/>
                  </a:lnTo>
                  <a:lnTo>
                    <a:pt x="103986" y="201519"/>
                  </a:lnTo>
                  <a:lnTo>
                    <a:pt x="77681" y="239526"/>
                  </a:lnTo>
                  <a:lnTo>
                    <a:pt x="54836" y="279924"/>
                  </a:lnTo>
                  <a:lnTo>
                    <a:pt x="35665" y="322500"/>
                  </a:lnTo>
                  <a:lnTo>
                    <a:pt x="20382" y="367039"/>
                  </a:lnTo>
                  <a:lnTo>
                    <a:pt x="9201" y="413327"/>
                  </a:lnTo>
                  <a:lnTo>
                    <a:pt x="2336" y="461152"/>
                  </a:lnTo>
                  <a:lnTo>
                    <a:pt x="0" y="510298"/>
                  </a:lnTo>
                  <a:lnTo>
                    <a:pt x="2336" y="559443"/>
                  </a:lnTo>
                  <a:lnTo>
                    <a:pt x="9201" y="607266"/>
                  </a:lnTo>
                  <a:lnTo>
                    <a:pt x="20382" y="653553"/>
                  </a:lnTo>
                  <a:lnTo>
                    <a:pt x="35665" y="698091"/>
                  </a:lnTo>
                  <a:lnTo>
                    <a:pt x="54836" y="740667"/>
                  </a:lnTo>
                  <a:lnTo>
                    <a:pt x="77681" y="781065"/>
                  </a:lnTo>
                  <a:lnTo>
                    <a:pt x="103986" y="819072"/>
                  </a:lnTo>
                  <a:lnTo>
                    <a:pt x="133538" y="854475"/>
                  </a:lnTo>
                  <a:lnTo>
                    <a:pt x="166122" y="887058"/>
                  </a:lnTo>
                  <a:lnTo>
                    <a:pt x="201524" y="916610"/>
                  </a:lnTo>
                  <a:lnTo>
                    <a:pt x="239532" y="942915"/>
                  </a:lnTo>
                  <a:lnTo>
                    <a:pt x="279930" y="965760"/>
                  </a:lnTo>
                  <a:lnTo>
                    <a:pt x="322505" y="984931"/>
                  </a:lnTo>
                  <a:lnTo>
                    <a:pt x="367043" y="1000214"/>
                  </a:lnTo>
                  <a:lnTo>
                    <a:pt x="413331" y="1011395"/>
                  </a:lnTo>
                  <a:lnTo>
                    <a:pt x="461154" y="1018261"/>
                  </a:lnTo>
                  <a:lnTo>
                    <a:pt x="510298" y="1020597"/>
                  </a:lnTo>
                  <a:close/>
                </a:path>
              </a:pathLst>
            </a:custGeom>
            <a:ln w="25400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661643" y="3579888"/>
              <a:ext cx="925194" cy="925194"/>
            </a:xfrm>
            <a:custGeom>
              <a:avLst/>
              <a:gdLst/>
              <a:ahLst/>
              <a:cxnLst/>
              <a:rect l="l" t="t" r="r" b="b"/>
              <a:pathLst>
                <a:path w="925194" h="925195">
                  <a:moveTo>
                    <a:pt x="462356" y="0"/>
                  </a:moveTo>
                  <a:lnTo>
                    <a:pt x="415081" y="2387"/>
                  </a:lnTo>
                  <a:lnTo>
                    <a:pt x="369173" y="9393"/>
                  </a:lnTo>
                  <a:lnTo>
                    <a:pt x="324863" y="20787"/>
                  </a:lnTo>
                  <a:lnTo>
                    <a:pt x="282383" y="36335"/>
                  </a:lnTo>
                  <a:lnTo>
                    <a:pt x="241966" y="55805"/>
                  </a:lnTo>
                  <a:lnTo>
                    <a:pt x="203845" y="78965"/>
                  </a:lnTo>
                  <a:lnTo>
                    <a:pt x="168251" y="105582"/>
                  </a:lnTo>
                  <a:lnTo>
                    <a:pt x="135418" y="135424"/>
                  </a:lnTo>
                  <a:lnTo>
                    <a:pt x="105577" y="168259"/>
                  </a:lnTo>
                  <a:lnTo>
                    <a:pt x="78961" y="203854"/>
                  </a:lnTo>
                  <a:lnTo>
                    <a:pt x="55802" y="241976"/>
                  </a:lnTo>
                  <a:lnTo>
                    <a:pt x="36333" y="282394"/>
                  </a:lnTo>
                  <a:lnTo>
                    <a:pt x="20786" y="324874"/>
                  </a:lnTo>
                  <a:lnTo>
                    <a:pt x="9393" y="369185"/>
                  </a:lnTo>
                  <a:lnTo>
                    <a:pt x="2387" y="415094"/>
                  </a:lnTo>
                  <a:lnTo>
                    <a:pt x="0" y="462368"/>
                  </a:lnTo>
                  <a:lnTo>
                    <a:pt x="2387" y="509641"/>
                  </a:lnTo>
                  <a:lnTo>
                    <a:pt x="9393" y="555548"/>
                  </a:lnTo>
                  <a:lnTo>
                    <a:pt x="20786" y="599857"/>
                  </a:lnTo>
                  <a:lnTo>
                    <a:pt x="36333" y="642336"/>
                  </a:lnTo>
                  <a:lnTo>
                    <a:pt x="55802" y="682752"/>
                  </a:lnTo>
                  <a:lnTo>
                    <a:pt x="78961" y="720873"/>
                  </a:lnTo>
                  <a:lnTo>
                    <a:pt x="105577" y="756467"/>
                  </a:lnTo>
                  <a:lnTo>
                    <a:pt x="135418" y="789301"/>
                  </a:lnTo>
                  <a:lnTo>
                    <a:pt x="168251" y="819143"/>
                  </a:lnTo>
                  <a:lnTo>
                    <a:pt x="203845" y="845760"/>
                  </a:lnTo>
                  <a:lnTo>
                    <a:pt x="241966" y="868919"/>
                  </a:lnTo>
                  <a:lnTo>
                    <a:pt x="282383" y="888390"/>
                  </a:lnTo>
                  <a:lnTo>
                    <a:pt x="324863" y="903937"/>
                  </a:lnTo>
                  <a:lnTo>
                    <a:pt x="369173" y="915331"/>
                  </a:lnTo>
                  <a:lnTo>
                    <a:pt x="415081" y="922337"/>
                  </a:lnTo>
                  <a:lnTo>
                    <a:pt x="462356" y="924725"/>
                  </a:lnTo>
                  <a:lnTo>
                    <a:pt x="509630" y="922337"/>
                  </a:lnTo>
                  <a:lnTo>
                    <a:pt x="555539" y="915331"/>
                  </a:lnTo>
                  <a:lnTo>
                    <a:pt x="599849" y="903937"/>
                  </a:lnTo>
                  <a:lnTo>
                    <a:pt x="642328" y="888390"/>
                  </a:lnTo>
                  <a:lnTo>
                    <a:pt x="682745" y="868919"/>
                  </a:lnTo>
                  <a:lnTo>
                    <a:pt x="720866" y="845760"/>
                  </a:lnTo>
                  <a:lnTo>
                    <a:pt x="756460" y="819143"/>
                  </a:lnTo>
                  <a:lnTo>
                    <a:pt x="789293" y="789301"/>
                  </a:lnTo>
                  <a:lnTo>
                    <a:pt x="819134" y="756467"/>
                  </a:lnTo>
                  <a:lnTo>
                    <a:pt x="845750" y="720873"/>
                  </a:lnTo>
                  <a:lnTo>
                    <a:pt x="868909" y="682752"/>
                  </a:lnTo>
                  <a:lnTo>
                    <a:pt x="888379" y="642336"/>
                  </a:lnTo>
                  <a:lnTo>
                    <a:pt x="903926" y="599857"/>
                  </a:lnTo>
                  <a:lnTo>
                    <a:pt x="915319" y="555548"/>
                  </a:lnTo>
                  <a:lnTo>
                    <a:pt x="922325" y="509641"/>
                  </a:lnTo>
                  <a:lnTo>
                    <a:pt x="924712" y="462368"/>
                  </a:lnTo>
                  <a:lnTo>
                    <a:pt x="922325" y="415094"/>
                  </a:lnTo>
                  <a:lnTo>
                    <a:pt x="915319" y="369185"/>
                  </a:lnTo>
                  <a:lnTo>
                    <a:pt x="903926" y="324874"/>
                  </a:lnTo>
                  <a:lnTo>
                    <a:pt x="888379" y="282394"/>
                  </a:lnTo>
                  <a:lnTo>
                    <a:pt x="868909" y="241976"/>
                  </a:lnTo>
                  <a:lnTo>
                    <a:pt x="845750" y="203854"/>
                  </a:lnTo>
                  <a:lnTo>
                    <a:pt x="819134" y="168259"/>
                  </a:lnTo>
                  <a:lnTo>
                    <a:pt x="789293" y="135424"/>
                  </a:lnTo>
                  <a:lnTo>
                    <a:pt x="756460" y="105582"/>
                  </a:lnTo>
                  <a:lnTo>
                    <a:pt x="720866" y="78965"/>
                  </a:lnTo>
                  <a:lnTo>
                    <a:pt x="682745" y="55805"/>
                  </a:lnTo>
                  <a:lnTo>
                    <a:pt x="642328" y="36335"/>
                  </a:lnTo>
                  <a:lnTo>
                    <a:pt x="599849" y="20787"/>
                  </a:lnTo>
                  <a:lnTo>
                    <a:pt x="555539" y="9393"/>
                  </a:lnTo>
                  <a:lnTo>
                    <a:pt x="509630" y="2387"/>
                  </a:lnTo>
                  <a:lnTo>
                    <a:pt x="462356" y="0"/>
                  </a:lnTo>
                  <a:close/>
                </a:path>
              </a:pathLst>
            </a:custGeom>
            <a:solidFill>
              <a:srgbClr val="EEF7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4826701" y="3531957"/>
            <a:ext cx="1021080" cy="1021080"/>
            <a:chOff x="4826701" y="3531957"/>
            <a:chExt cx="1021080" cy="1021080"/>
          </a:xfrm>
        </p:grpSpPr>
        <p:sp>
          <p:nvSpPr>
            <p:cNvPr id="23" name="object 23"/>
            <p:cNvSpPr/>
            <p:nvPr/>
          </p:nvSpPr>
          <p:spPr>
            <a:xfrm>
              <a:off x="4826701" y="3531957"/>
              <a:ext cx="1021080" cy="1021080"/>
            </a:xfrm>
            <a:custGeom>
              <a:avLst/>
              <a:gdLst/>
              <a:ahLst/>
              <a:cxnLst/>
              <a:rect l="l" t="t" r="r" b="b"/>
              <a:pathLst>
                <a:path w="1021079" h="1021079">
                  <a:moveTo>
                    <a:pt x="510298" y="0"/>
                  </a:moveTo>
                  <a:lnTo>
                    <a:pt x="461154" y="2335"/>
                  </a:lnTo>
                  <a:lnTo>
                    <a:pt x="413331" y="9201"/>
                  </a:lnTo>
                  <a:lnTo>
                    <a:pt x="367043" y="20381"/>
                  </a:lnTo>
                  <a:lnTo>
                    <a:pt x="322505" y="35664"/>
                  </a:lnTo>
                  <a:lnTo>
                    <a:pt x="279930" y="54834"/>
                  </a:lnTo>
                  <a:lnTo>
                    <a:pt x="239532" y="77678"/>
                  </a:lnTo>
                  <a:lnTo>
                    <a:pt x="201524" y="103983"/>
                  </a:lnTo>
                  <a:lnTo>
                    <a:pt x="166122" y="133533"/>
                  </a:lnTo>
                  <a:lnTo>
                    <a:pt x="133538" y="166117"/>
                  </a:lnTo>
                  <a:lnTo>
                    <a:pt x="103986" y="201519"/>
                  </a:lnTo>
                  <a:lnTo>
                    <a:pt x="77681" y="239526"/>
                  </a:lnTo>
                  <a:lnTo>
                    <a:pt x="54836" y="279924"/>
                  </a:lnTo>
                  <a:lnTo>
                    <a:pt x="35665" y="322500"/>
                  </a:lnTo>
                  <a:lnTo>
                    <a:pt x="20382" y="367039"/>
                  </a:lnTo>
                  <a:lnTo>
                    <a:pt x="9201" y="413327"/>
                  </a:lnTo>
                  <a:lnTo>
                    <a:pt x="2336" y="461152"/>
                  </a:lnTo>
                  <a:lnTo>
                    <a:pt x="0" y="510298"/>
                  </a:lnTo>
                  <a:lnTo>
                    <a:pt x="2336" y="559443"/>
                  </a:lnTo>
                  <a:lnTo>
                    <a:pt x="9201" y="607266"/>
                  </a:lnTo>
                  <a:lnTo>
                    <a:pt x="20382" y="653553"/>
                  </a:lnTo>
                  <a:lnTo>
                    <a:pt x="35665" y="698091"/>
                  </a:lnTo>
                  <a:lnTo>
                    <a:pt x="54836" y="740667"/>
                  </a:lnTo>
                  <a:lnTo>
                    <a:pt x="77681" y="781065"/>
                  </a:lnTo>
                  <a:lnTo>
                    <a:pt x="103986" y="819072"/>
                  </a:lnTo>
                  <a:lnTo>
                    <a:pt x="133538" y="854475"/>
                  </a:lnTo>
                  <a:lnTo>
                    <a:pt x="166122" y="887058"/>
                  </a:lnTo>
                  <a:lnTo>
                    <a:pt x="201524" y="916610"/>
                  </a:lnTo>
                  <a:lnTo>
                    <a:pt x="239532" y="942915"/>
                  </a:lnTo>
                  <a:lnTo>
                    <a:pt x="279930" y="965760"/>
                  </a:lnTo>
                  <a:lnTo>
                    <a:pt x="322505" y="984931"/>
                  </a:lnTo>
                  <a:lnTo>
                    <a:pt x="367043" y="1000214"/>
                  </a:lnTo>
                  <a:lnTo>
                    <a:pt x="413331" y="1011395"/>
                  </a:lnTo>
                  <a:lnTo>
                    <a:pt x="461154" y="1018261"/>
                  </a:lnTo>
                  <a:lnTo>
                    <a:pt x="510298" y="1020597"/>
                  </a:lnTo>
                  <a:lnTo>
                    <a:pt x="559443" y="1018261"/>
                  </a:lnTo>
                  <a:lnTo>
                    <a:pt x="607266" y="1011395"/>
                  </a:lnTo>
                  <a:lnTo>
                    <a:pt x="653553" y="1000214"/>
                  </a:lnTo>
                  <a:lnTo>
                    <a:pt x="698091" y="984931"/>
                  </a:lnTo>
                  <a:lnTo>
                    <a:pt x="740667" y="965760"/>
                  </a:lnTo>
                  <a:lnTo>
                    <a:pt x="781065" y="942915"/>
                  </a:lnTo>
                  <a:lnTo>
                    <a:pt x="819072" y="916610"/>
                  </a:lnTo>
                  <a:lnTo>
                    <a:pt x="854475" y="887058"/>
                  </a:lnTo>
                  <a:lnTo>
                    <a:pt x="887058" y="854475"/>
                  </a:lnTo>
                  <a:lnTo>
                    <a:pt x="916610" y="819072"/>
                  </a:lnTo>
                  <a:lnTo>
                    <a:pt x="942915" y="781065"/>
                  </a:lnTo>
                  <a:lnTo>
                    <a:pt x="965760" y="740667"/>
                  </a:lnTo>
                  <a:lnTo>
                    <a:pt x="984931" y="698091"/>
                  </a:lnTo>
                  <a:lnTo>
                    <a:pt x="1000214" y="653553"/>
                  </a:lnTo>
                  <a:lnTo>
                    <a:pt x="1011395" y="607266"/>
                  </a:lnTo>
                  <a:lnTo>
                    <a:pt x="1018261" y="559443"/>
                  </a:lnTo>
                  <a:lnTo>
                    <a:pt x="1020597" y="510298"/>
                  </a:lnTo>
                  <a:lnTo>
                    <a:pt x="1018261" y="461152"/>
                  </a:lnTo>
                  <a:lnTo>
                    <a:pt x="1011395" y="413327"/>
                  </a:lnTo>
                  <a:lnTo>
                    <a:pt x="1000214" y="367039"/>
                  </a:lnTo>
                  <a:lnTo>
                    <a:pt x="984931" y="322500"/>
                  </a:lnTo>
                  <a:lnTo>
                    <a:pt x="965760" y="279924"/>
                  </a:lnTo>
                  <a:lnTo>
                    <a:pt x="942915" y="239526"/>
                  </a:lnTo>
                  <a:lnTo>
                    <a:pt x="916610" y="201519"/>
                  </a:lnTo>
                  <a:lnTo>
                    <a:pt x="887058" y="166117"/>
                  </a:lnTo>
                  <a:lnTo>
                    <a:pt x="854475" y="133533"/>
                  </a:lnTo>
                  <a:lnTo>
                    <a:pt x="819072" y="103983"/>
                  </a:lnTo>
                  <a:lnTo>
                    <a:pt x="781065" y="77678"/>
                  </a:lnTo>
                  <a:lnTo>
                    <a:pt x="740667" y="54834"/>
                  </a:lnTo>
                  <a:lnTo>
                    <a:pt x="698091" y="35664"/>
                  </a:lnTo>
                  <a:lnTo>
                    <a:pt x="653553" y="20381"/>
                  </a:lnTo>
                  <a:lnTo>
                    <a:pt x="607266" y="9201"/>
                  </a:lnTo>
                  <a:lnTo>
                    <a:pt x="559443" y="2335"/>
                  </a:lnTo>
                  <a:lnTo>
                    <a:pt x="5102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826701" y="3531957"/>
              <a:ext cx="1021080" cy="1021080"/>
            </a:xfrm>
            <a:custGeom>
              <a:avLst/>
              <a:gdLst/>
              <a:ahLst/>
              <a:cxnLst/>
              <a:rect l="l" t="t" r="r" b="b"/>
              <a:pathLst>
                <a:path w="1021079" h="1021079">
                  <a:moveTo>
                    <a:pt x="510298" y="1020597"/>
                  </a:moveTo>
                  <a:lnTo>
                    <a:pt x="559443" y="1018261"/>
                  </a:lnTo>
                  <a:lnTo>
                    <a:pt x="607266" y="1011395"/>
                  </a:lnTo>
                  <a:lnTo>
                    <a:pt x="653553" y="1000214"/>
                  </a:lnTo>
                  <a:lnTo>
                    <a:pt x="698091" y="984931"/>
                  </a:lnTo>
                  <a:lnTo>
                    <a:pt x="740667" y="965760"/>
                  </a:lnTo>
                  <a:lnTo>
                    <a:pt x="781065" y="942915"/>
                  </a:lnTo>
                  <a:lnTo>
                    <a:pt x="819072" y="916610"/>
                  </a:lnTo>
                  <a:lnTo>
                    <a:pt x="854475" y="887058"/>
                  </a:lnTo>
                  <a:lnTo>
                    <a:pt x="887058" y="854475"/>
                  </a:lnTo>
                  <a:lnTo>
                    <a:pt x="916610" y="819072"/>
                  </a:lnTo>
                  <a:lnTo>
                    <a:pt x="942915" y="781065"/>
                  </a:lnTo>
                  <a:lnTo>
                    <a:pt x="965760" y="740667"/>
                  </a:lnTo>
                  <a:lnTo>
                    <a:pt x="984931" y="698091"/>
                  </a:lnTo>
                  <a:lnTo>
                    <a:pt x="1000214" y="653553"/>
                  </a:lnTo>
                  <a:lnTo>
                    <a:pt x="1011395" y="607266"/>
                  </a:lnTo>
                  <a:lnTo>
                    <a:pt x="1018261" y="559443"/>
                  </a:lnTo>
                  <a:lnTo>
                    <a:pt x="1020597" y="510298"/>
                  </a:lnTo>
                  <a:lnTo>
                    <a:pt x="1018261" y="461152"/>
                  </a:lnTo>
                  <a:lnTo>
                    <a:pt x="1011395" y="413327"/>
                  </a:lnTo>
                  <a:lnTo>
                    <a:pt x="1000214" y="367039"/>
                  </a:lnTo>
                  <a:lnTo>
                    <a:pt x="984931" y="322500"/>
                  </a:lnTo>
                  <a:lnTo>
                    <a:pt x="965760" y="279924"/>
                  </a:lnTo>
                  <a:lnTo>
                    <a:pt x="942915" y="239526"/>
                  </a:lnTo>
                  <a:lnTo>
                    <a:pt x="916610" y="201519"/>
                  </a:lnTo>
                  <a:lnTo>
                    <a:pt x="887058" y="166117"/>
                  </a:lnTo>
                  <a:lnTo>
                    <a:pt x="854475" y="133533"/>
                  </a:lnTo>
                  <a:lnTo>
                    <a:pt x="819072" y="103983"/>
                  </a:lnTo>
                  <a:lnTo>
                    <a:pt x="781065" y="77678"/>
                  </a:lnTo>
                  <a:lnTo>
                    <a:pt x="740667" y="54834"/>
                  </a:lnTo>
                  <a:lnTo>
                    <a:pt x="698091" y="35664"/>
                  </a:lnTo>
                  <a:lnTo>
                    <a:pt x="653553" y="20381"/>
                  </a:lnTo>
                  <a:lnTo>
                    <a:pt x="607266" y="9201"/>
                  </a:lnTo>
                  <a:lnTo>
                    <a:pt x="559443" y="2335"/>
                  </a:lnTo>
                  <a:lnTo>
                    <a:pt x="510298" y="0"/>
                  </a:lnTo>
                  <a:lnTo>
                    <a:pt x="461154" y="2335"/>
                  </a:lnTo>
                  <a:lnTo>
                    <a:pt x="413331" y="9201"/>
                  </a:lnTo>
                  <a:lnTo>
                    <a:pt x="367043" y="20381"/>
                  </a:lnTo>
                  <a:lnTo>
                    <a:pt x="322505" y="35664"/>
                  </a:lnTo>
                  <a:lnTo>
                    <a:pt x="279930" y="54834"/>
                  </a:lnTo>
                  <a:lnTo>
                    <a:pt x="239532" y="77678"/>
                  </a:lnTo>
                  <a:lnTo>
                    <a:pt x="201524" y="103983"/>
                  </a:lnTo>
                  <a:lnTo>
                    <a:pt x="166122" y="133533"/>
                  </a:lnTo>
                  <a:lnTo>
                    <a:pt x="133538" y="166117"/>
                  </a:lnTo>
                  <a:lnTo>
                    <a:pt x="103986" y="201519"/>
                  </a:lnTo>
                  <a:lnTo>
                    <a:pt x="77681" y="239526"/>
                  </a:lnTo>
                  <a:lnTo>
                    <a:pt x="54836" y="279924"/>
                  </a:lnTo>
                  <a:lnTo>
                    <a:pt x="35665" y="322500"/>
                  </a:lnTo>
                  <a:lnTo>
                    <a:pt x="20382" y="367039"/>
                  </a:lnTo>
                  <a:lnTo>
                    <a:pt x="9201" y="413327"/>
                  </a:lnTo>
                  <a:lnTo>
                    <a:pt x="2336" y="461152"/>
                  </a:lnTo>
                  <a:lnTo>
                    <a:pt x="0" y="510298"/>
                  </a:lnTo>
                  <a:lnTo>
                    <a:pt x="2336" y="559443"/>
                  </a:lnTo>
                  <a:lnTo>
                    <a:pt x="9201" y="607266"/>
                  </a:lnTo>
                  <a:lnTo>
                    <a:pt x="20382" y="653553"/>
                  </a:lnTo>
                  <a:lnTo>
                    <a:pt x="35665" y="698091"/>
                  </a:lnTo>
                  <a:lnTo>
                    <a:pt x="54836" y="740667"/>
                  </a:lnTo>
                  <a:lnTo>
                    <a:pt x="77681" y="781065"/>
                  </a:lnTo>
                  <a:lnTo>
                    <a:pt x="103986" y="819072"/>
                  </a:lnTo>
                  <a:lnTo>
                    <a:pt x="133538" y="854475"/>
                  </a:lnTo>
                  <a:lnTo>
                    <a:pt x="166122" y="887058"/>
                  </a:lnTo>
                  <a:lnTo>
                    <a:pt x="201524" y="916610"/>
                  </a:lnTo>
                  <a:lnTo>
                    <a:pt x="239532" y="942915"/>
                  </a:lnTo>
                  <a:lnTo>
                    <a:pt x="279930" y="965760"/>
                  </a:lnTo>
                  <a:lnTo>
                    <a:pt x="322505" y="984931"/>
                  </a:lnTo>
                  <a:lnTo>
                    <a:pt x="367043" y="1000214"/>
                  </a:lnTo>
                  <a:lnTo>
                    <a:pt x="413331" y="1011395"/>
                  </a:lnTo>
                  <a:lnTo>
                    <a:pt x="461154" y="1018261"/>
                  </a:lnTo>
                  <a:lnTo>
                    <a:pt x="510298" y="1020597"/>
                  </a:lnTo>
                  <a:close/>
                </a:path>
              </a:pathLst>
            </a:custGeom>
            <a:ln w="25400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874643" y="3579888"/>
              <a:ext cx="925194" cy="925194"/>
            </a:xfrm>
            <a:custGeom>
              <a:avLst/>
              <a:gdLst/>
              <a:ahLst/>
              <a:cxnLst/>
              <a:rect l="l" t="t" r="r" b="b"/>
              <a:pathLst>
                <a:path w="925195" h="925195">
                  <a:moveTo>
                    <a:pt x="462356" y="0"/>
                  </a:moveTo>
                  <a:lnTo>
                    <a:pt x="415081" y="2387"/>
                  </a:lnTo>
                  <a:lnTo>
                    <a:pt x="369173" y="9393"/>
                  </a:lnTo>
                  <a:lnTo>
                    <a:pt x="324863" y="20787"/>
                  </a:lnTo>
                  <a:lnTo>
                    <a:pt x="282383" y="36335"/>
                  </a:lnTo>
                  <a:lnTo>
                    <a:pt x="241966" y="55805"/>
                  </a:lnTo>
                  <a:lnTo>
                    <a:pt x="203845" y="78965"/>
                  </a:lnTo>
                  <a:lnTo>
                    <a:pt x="168251" y="105582"/>
                  </a:lnTo>
                  <a:lnTo>
                    <a:pt x="135418" y="135424"/>
                  </a:lnTo>
                  <a:lnTo>
                    <a:pt x="105577" y="168259"/>
                  </a:lnTo>
                  <a:lnTo>
                    <a:pt x="78961" y="203854"/>
                  </a:lnTo>
                  <a:lnTo>
                    <a:pt x="55802" y="241976"/>
                  </a:lnTo>
                  <a:lnTo>
                    <a:pt x="36333" y="282394"/>
                  </a:lnTo>
                  <a:lnTo>
                    <a:pt x="20786" y="324874"/>
                  </a:lnTo>
                  <a:lnTo>
                    <a:pt x="9393" y="369185"/>
                  </a:lnTo>
                  <a:lnTo>
                    <a:pt x="2387" y="415094"/>
                  </a:lnTo>
                  <a:lnTo>
                    <a:pt x="0" y="462368"/>
                  </a:lnTo>
                  <a:lnTo>
                    <a:pt x="2387" y="509641"/>
                  </a:lnTo>
                  <a:lnTo>
                    <a:pt x="9393" y="555548"/>
                  </a:lnTo>
                  <a:lnTo>
                    <a:pt x="20786" y="599857"/>
                  </a:lnTo>
                  <a:lnTo>
                    <a:pt x="36333" y="642336"/>
                  </a:lnTo>
                  <a:lnTo>
                    <a:pt x="55802" y="682752"/>
                  </a:lnTo>
                  <a:lnTo>
                    <a:pt x="78961" y="720873"/>
                  </a:lnTo>
                  <a:lnTo>
                    <a:pt x="105577" y="756467"/>
                  </a:lnTo>
                  <a:lnTo>
                    <a:pt x="135418" y="789301"/>
                  </a:lnTo>
                  <a:lnTo>
                    <a:pt x="168251" y="819143"/>
                  </a:lnTo>
                  <a:lnTo>
                    <a:pt x="203845" y="845760"/>
                  </a:lnTo>
                  <a:lnTo>
                    <a:pt x="241966" y="868919"/>
                  </a:lnTo>
                  <a:lnTo>
                    <a:pt x="282383" y="888390"/>
                  </a:lnTo>
                  <a:lnTo>
                    <a:pt x="324863" y="903937"/>
                  </a:lnTo>
                  <a:lnTo>
                    <a:pt x="369173" y="915331"/>
                  </a:lnTo>
                  <a:lnTo>
                    <a:pt x="415081" y="922337"/>
                  </a:lnTo>
                  <a:lnTo>
                    <a:pt x="462356" y="924725"/>
                  </a:lnTo>
                  <a:lnTo>
                    <a:pt x="509630" y="922337"/>
                  </a:lnTo>
                  <a:lnTo>
                    <a:pt x="555539" y="915331"/>
                  </a:lnTo>
                  <a:lnTo>
                    <a:pt x="599849" y="903937"/>
                  </a:lnTo>
                  <a:lnTo>
                    <a:pt x="642328" y="888390"/>
                  </a:lnTo>
                  <a:lnTo>
                    <a:pt x="682745" y="868919"/>
                  </a:lnTo>
                  <a:lnTo>
                    <a:pt x="720866" y="845760"/>
                  </a:lnTo>
                  <a:lnTo>
                    <a:pt x="756460" y="819143"/>
                  </a:lnTo>
                  <a:lnTo>
                    <a:pt x="789293" y="789301"/>
                  </a:lnTo>
                  <a:lnTo>
                    <a:pt x="819134" y="756467"/>
                  </a:lnTo>
                  <a:lnTo>
                    <a:pt x="845750" y="720873"/>
                  </a:lnTo>
                  <a:lnTo>
                    <a:pt x="868909" y="682752"/>
                  </a:lnTo>
                  <a:lnTo>
                    <a:pt x="888379" y="642336"/>
                  </a:lnTo>
                  <a:lnTo>
                    <a:pt x="903926" y="599857"/>
                  </a:lnTo>
                  <a:lnTo>
                    <a:pt x="915319" y="555548"/>
                  </a:lnTo>
                  <a:lnTo>
                    <a:pt x="922325" y="509641"/>
                  </a:lnTo>
                  <a:lnTo>
                    <a:pt x="924712" y="462368"/>
                  </a:lnTo>
                  <a:lnTo>
                    <a:pt x="922325" y="415094"/>
                  </a:lnTo>
                  <a:lnTo>
                    <a:pt x="915319" y="369185"/>
                  </a:lnTo>
                  <a:lnTo>
                    <a:pt x="903926" y="324874"/>
                  </a:lnTo>
                  <a:lnTo>
                    <a:pt x="888379" y="282394"/>
                  </a:lnTo>
                  <a:lnTo>
                    <a:pt x="868909" y="241976"/>
                  </a:lnTo>
                  <a:lnTo>
                    <a:pt x="845750" y="203854"/>
                  </a:lnTo>
                  <a:lnTo>
                    <a:pt x="819134" y="168259"/>
                  </a:lnTo>
                  <a:lnTo>
                    <a:pt x="789293" y="135424"/>
                  </a:lnTo>
                  <a:lnTo>
                    <a:pt x="756460" y="105582"/>
                  </a:lnTo>
                  <a:lnTo>
                    <a:pt x="720866" y="78965"/>
                  </a:lnTo>
                  <a:lnTo>
                    <a:pt x="682745" y="55805"/>
                  </a:lnTo>
                  <a:lnTo>
                    <a:pt x="642328" y="36335"/>
                  </a:lnTo>
                  <a:lnTo>
                    <a:pt x="599849" y="20787"/>
                  </a:lnTo>
                  <a:lnTo>
                    <a:pt x="555539" y="9393"/>
                  </a:lnTo>
                  <a:lnTo>
                    <a:pt x="509630" y="2387"/>
                  </a:lnTo>
                  <a:lnTo>
                    <a:pt x="462356" y="0"/>
                  </a:lnTo>
                  <a:close/>
                </a:path>
              </a:pathLst>
            </a:custGeom>
            <a:solidFill>
              <a:srgbClr val="EEF7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5" name="object 35"/>
          <p:cNvGrpSpPr/>
          <p:nvPr/>
        </p:nvGrpSpPr>
        <p:grpSpPr>
          <a:xfrm>
            <a:off x="7848001" y="3519257"/>
            <a:ext cx="1046480" cy="1046480"/>
            <a:chOff x="7848001" y="3519257"/>
            <a:chExt cx="1046480" cy="1046480"/>
          </a:xfrm>
        </p:grpSpPr>
        <p:sp>
          <p:nvSpPr>
            <p:cNvPr id="36" name="object 36"/>
            <p:cNvSpPr/>
            <p:nvPr/>
          </p:nvSpPr>
          <p:spPr>
            <a:xfrm>
              <a:off x="7860701" y="3531957"/>
              <a:ext cx="1021080" cy="1021080"/>
            </a:xfrm>
            <a:custGeom>
              <a:avLst/>
              <a:gdLst/>
              <a:ahLst/>
              <a:cxnLst/>
              <a:rect l="l" t="t" r="r" b="b"/>
              <a:pathLst>
                <a:path w="1021079" h="1021079">
                  <a:moveTo>
                    <a:pt x="510298" y="0"/>
                  </a:moveTo>
                  <a:lnTo>
                    <a:pt x="461154" y="2335"/>
                  </a:lnTo>
                  <a:lnTo>
                    <a:pt x="413331" y="9201"/>
                  </a:lnTo>
                  <a:lnTo>
                    <a:pt x="367043" y="20381"/>
                  </a:lnTo>
                  <a:lnTo>
                    <a:pt x="322505" y="35664"/>
                  </a:lnTo>
                  <a:lnTo>
                    <a:pt x="279930" y="54834"/>
                  </a:lnTo>
                  <a:lnTo>
                    <a:pt x="239532" y="77678"/>
                  </a:lnTo>
                  <a:lnTo>
                    <a:pt x="201524" y="103983"/>
                  </a:lnTo>
                  <a:lnTo>
                    <a:pt x="166122" y="133533"/>
                  </a:lnTo>
                  <a:lnTo>
                    <a:pt x="133538" y="166117"/>
                  </a:lnTo>
                  <a:lnTo>
                    <a:pt x="103986" y="201519"/>
                  </a:lnTo>
                  <a:lnTo>
                    <a:pt x="77681" y="239526"/>
                  </a:lnTo>
                  <a:lnTo>
                    <a:pt x="54836" y="279924"/>
                  </a:lnTo>
                  <a:lnTo>
                    <a:pt x="35665" y="322500"/>
                  </a:lnTo>
                  <a:lnTo>
                    <a:pt x="20382" y="367039"/>
                  </a:lnTo>
                  <a:lnTo>
                    <a:pt x="9201" y="413327"/>
                  </a:lnTo>
                  <a:lnTo>
                    <a:pt x="2336" y="461152"/>
                  </a:lnTo>
                  <a:lnTo>
                    <a:pt x="0" y="510298"/>
                  </a:lnTo>
                  <a:lnTo>
                    <a:pt x="2336" y="559443"/>
                  </a:lnTo>
                  <a:lnTo>
                    <a:pt x="9201" y="607266"/>
                  </a:lnTo>
                  <a:lnTo>
                    <a:pt x="20382" y="653553"/>
                  </a:lnTo>
                  <a:lnTo>
                    <a:pt x="35665" y="698091"/>
                  </a:lnTo>
                  <a:lnTo>
                    <a:pt x="54836" y="740667"/>
                  </a:lnTo>
                  <a:lnTo>
                    <a:pt x="77681" y="781065"/>
                  </a:lnTo>
                  <a:lnTo>
                    <a:pt x="103986" y="819072"/>
                  </a:lnTo>
                  <a:lnTo>
                    <a:pt x="133538" y="854475"/>
                  </a:lnTo>
                  <a:lnTo>
                    <a:pt x="166122" y="887058"/>
                  </a:lnTo>
                  <a:lnTo>
                    <a:pt x="201524" y="916610"/>
                  </a:lnTo>
                  <a:lnTo>
                    <a:pt x="239532" y="942915"/>
                  </a:lnTo>
                  <a:lnTo>
                    <a:pt x="279930" y="965760"/>
                  </a:lnTo>
                  <a:lnTo>
                    <a:pt x="322505" y="984931"/>
                  </a:lnTo>
                  <a:lnTo>
                    <a:pt x="367043" y="1000214"/>
                  </a:lnTo>
                  <a:lnTo>
                    <a:pt x="413331" y="1011395"/>
                  </a:lnTo>
                  <a:lnTo>
                    <a:pt x="461154" y="1018261"/>
                  </a:lnTo>
                  <a:lnTo>
                    <a:pt x="510298" y="1020597"/>
                  </a:lnTo>
                  <a:lnTo>
                    <a:pt x="559443" y="1018261"/>
                  </a:lnTo>
                  <a:lnTo>
                    <a:pt x="607266" y="1011395"/>
                  </a:lnTo>
                  <a:lnTo>
                    <a:pt x="653553" y="1000214"/>
                  </a:lnTo>
                  <a:lnTo>
                    <a:pt x="698091" y="984931"/>
                  </a:lnTo>
                  <a:lnTo>
                    <a:pt x="740667" y="965760"/>
                  </a:lnTo>
                  <a:lnTo>
                    <a:pt x="781065" y="942915"/>
                  </a:lnTo>
                  <a:lnTo>
                    <a:pt x="819072" y="916610"/>
                  </a:lnTo>
                  <a:lnTo>
                    <a:pt x="854475" y="887058"/>
                  </a:lnTo>
                  <a:lnTo>
                    <a:pt x="887058" y="854475"/>
                  </a:lnTo>
                  <a:lnTo>
                    <a:pt x="916610" y="819072"/>
                  </a:lnTo>
                  <a:lnTo>
                    <a:pt x="942915" y="781065"/>
                  </a:lnTo>
                  <a:lnTo>
                    <a:pt x="965760" y="740667"/>
                  </a:lnTo>
                  <a:lnTo>
                    <a:pt x="984931" y="698091"/>
                  </a:lnTo>
                  <a:lnTo>
                    <a:pt x="1000214" y="653553"/>
                  </a:lnTo>
                  <a:lnTo>
                    <a:pt x="1011395" y="607266"/>
                  </a:lnTo>
                  <a:lnTo>
                    <a:pt x="1018261" y="559443"/>
                  </a:lnTo>
                  <a:lnTo>
                    <a:pt x="1020597" y="510298"/>
                  </a:lnTo>
                  <a:lnTo>
                    <a:pt x="1018261" y="461152"/>
                  </a:lnTo>
                  <a:lnTo>
                    <a:pt x="1011395" y="413327"/>
                  </a:lnTo>
                  <a:lnTo>
                    <a:pt x="1000214" y="367039"/>
                  </a:lnTo>
                  <a:lnTo>
                    <a:pt x="984931" y="322500"/>
                  </a:lnTo>
                  <a:lnTo>
                    <a:pt x="965760" y="279924"/>
                  </a:lnTo>
                  <a:lnTo>
                    <a:pt x="942915" y="239526"/>
                  </a:lnTo>
                  <a:lnTo>
                    <a:pt x="916610" y="201519"/>
                  </a:lnTo>
                  <a:lnTo>
                    <a:pt x="887058" y="166117"/>
                  </a:lnTo>
                  <a:lnTo>
                    <a:pt x="854475" y="133533"/>
                  </a:lnTo>
                  <a:lnTo>
                    <a:pt x="819072" y="103983"/>
                  </a:lnTo>
                  <a:lnTo>
                    <a:pt x="781065" y="77678"/>
                  </a:lnTo>
                  <a:lnTo>
                    <a:pt x="740667" y="54834"/>
                  </a:lnTo>
                  <a:lnTo>
                    <a:pt x="698091" y="35664"/>
                  </a:lnTo>
                  <a:lnTo>
                    <a:pt x="653553" y="20381"/>
                  </a:lnTo>
                  <a:lnTo>
                    <a:pt x="607266" y="9201"/>
                  </a:lnTo>
                  <a:lnTo>
                    <a:pt x="559443" y="2335"/>
                  </a:lnTo>
                  <a:lnTo>
                    <a:pt x="5102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860701" y="3531957"/>
              <a:ext cx="1021080" cy="1021080"/>
            </a:xfrm>
            <a:custGeom>
              <a:avLst/>
              <a:gdLst/>
              <a:ahLst/>
              <a:cxnLst/>
              <a:rect l="l" t="t" r="r" b="b"/>
              <a:pathLst>
                <a:path w="1021079" h="1021079">
                  <a:moveTo>
                    <a:pt x="510298" y="1020597"/>
                  </a:moveTo>
                  <a:lnTo>
                    <a:pt x="559443" y="1018261"/>
                  </a:lnTo>
                  <a:lnTo>
                    <a:pt x="607266" y="1011395"/>
                  </a:lnTo>
                  <a:lnTo>
                    <a:pt x="653553" y="1000214"/>
                  </a:lnTo>
                  <a:lnTo>
                    <a:pt x="698091" y="984931"/>
                  </a:lnTo>
                  <a:lnTo>
                    <a:pt x="740667" y="965760"/>
                  </a:lnTo>
                  <a:lnTo>
                    <a:pt x="781065" y="942915"/>
                  </a:lnTo>
                  <a:lnTo>
                    <a:pt x="819072" y="916610"/>
                  </a:lnTo>
                  <a:lnTo>
                    <a:pt x="854475" y="887058"/>
                  </a:lnTo>
                  <a:lnTo>
                    <a:pt x="887058" y="854475"/>
                  </a:lnTo>
                  <a:lnTo>
                    <a:pt x="916610" y="819072"/>
                  </a:lnTo>
                  <a:lnTo>
                    <a:pt x="942915" y="781065"/>
                  </a:lnTo>
                  <a:lnTo>
                    <a:pt x="965760" y="740667"/>
                  </a:lnTo>
                  <a:lnTo>
                    <a:pt x="984931" y="698091"/>
                  </a:lnTo>
                  <a:lnTo>
                    <a:pt x="1000214" y="653553"/>
                  </a:lnTo>
                  <a:lnTo>
                    <a:pt x="1011395" y="607266"/>
                  </a:lnTo>
                  <a:lnTo>
                    <a:pt x="1018261" y="559443"/>
                  </a:lnTo>
                  <a:lnTo>
                    <a:pt x="1020597" y="510298"/>
                  </a:lnTo>
                  <a:lnTo>
                    <a:pt x="1018261" y="461152"/>
                  </a:lnTo>
                  <a:lnTo>
                    <a:pt x="1011395" y="413327"/>
                  </a:lnTo>
                  <a:lnTo>
                    <a:pt x="1000214" y="367039"/>
                  </a:lnTo>
                  <a:lnTo>
                    <a:pt x="984931" y="322500"/>
                  </a:lnTo>
                  <a:lnTo>
                    <a:pt x="965760" y="279924"/>
                  </a:lnTo>
                  <a:lnTo>
                    <a:pt x="942915" y="239526"/>
                  </a:lnTo>
                  <a:lnTo>
                    <a:pt x="916610" y="201519"/>
                  </a:lnTo>
                  <a:lnTo>
                    <a:pt x="887058" y="166117"/>
                  </a:lnTo>
                  <a:lnTo>
                    <a:pt x="854475" y="133533"/>
                  </a:lnTo>
                  <a:lnTo>
                    <a:pt x="819072" y="103983"/>
                  </a:lnTo>
                  <a:lnTo>
                    <a:pt x="781065" y="77678"/>
                  </a:lnTo>
                  <a:lnTo>
                    <a:pt x="740667" y="54834"/>
                  </a:lnTo>
                  <a:lnTo>
                    <a:pt x="698091" y="35664"/>
                  </a:lnTo>
                  <a:lnTo>
                    <a:pt x="653553" y="20381"/>
                  </a:lnTo>
                  <a:lnTo>
                    <a:pt x="607266" y="9201"/>
                  </a:lnTo>
                  <a:lnTo>
                    <a:pt x="559443" y="2335"/>
                  </a:lnTo>
                  <a:lnTo>
                    <a:pt x="510298" y="0"/>
                  </a:lnTo>
                  <a:lnTo>
                    <a:pt x="461154" y="2335"/>
                  </a:lnTo>
                  <a:lnTo>
                    <a:pt x="413331" y="9201"/>
                  </a:lnTo>
                  <a:lnTo>
                    <a:pt x="367043" y="20381"/>
                  </a:lnTo>
                  <a:lnTo>
                    <a:pt x="322505" y="35664"/>
                  </a:lnTo>
                  <a:lnTo>
                    <a:pt x="279930" y="54834"/>
                  </a:lnTo>
                  <a:lnTo>
                    <a:pt x="239532" y="77678"/>
                  </a:lnTo>
                  <a:lnTo>
                    <a:pt x="201524" y="103983"/>
                  </a:lnTo>
                  <a:lnTo>
                    <a:pt x="166122" y="133533"/>
                  </a:lnTo>
                  <a:lnTo>
                    <a:pt x="133538" y="166117"/>
                  </a:lnTo>
                  <a:lnTo>
                    <a:pt x="103986" y="201519"/>
                  </a:lnTo>
                  <a:lnTo>
                    <a:pt x="77681" y="239526"/>
                  </a:lnTo>
                  <a:lnTo>
                    <a:pt x="54836" y="279924"/>
                  </a:lnTo>
                  <a:lnTo>
                    <a:pt x="35665" y="322500"/>
                  </a:lnTo>
                  <a:lnTo>
                    <a:pt x="20382" y="367039"/>
                  </a:lnTo>
                  <a:lnTo>
                    <a:pt x="9201" y="413327"/>
                  </a:lnTo>
                  <a:lnTo>
                    <a:pt x="2336" y="461152"/>
                  </a:lnTo>
                  <a:lnTo>
                    <a:pt x="0" y="510298"/>
                  </a:lnTo>
                  <a:lnTo>
                    <a:pt x="2336" y="559443"/>
                  </a:lnTo>
                  <a:lnTo>
                    <a:pt x="9201" y="607266"/>
                  </a:lnTo>
                  <a:lnTo>
                    <a:pt x="20382" y="653553"/>
                  </a:lnTo>
                  <a:lnTo>
                    <a:pt x="35665" y="698091"/>
                  </a:lnTo>
                  <a:lnTo>
                    <a:pt x="54836" y="740667"/>
                  </a:lnTo>
                  <a:lnTo>
                    <a:pt x="77681" y="781065"/>
                  </a:lnTo>
                  <a:lnTo>
                    <a:pt x="103986" y="819072"/>
                  </a:lnTo>
                  <a:lnTo>
                    <a:pt x="133538" y="854475"/>
                  </a:lnTo>
                  <a:lnTo>
                    <a:pt x="166122" y="887058"/>
                  </a:lnTo>
                  <a:lnTo>
                    <a:pt x="201524" y="916610"/>
                  </a:lnTo>
                  <a:lnTo>
                    <a:pt x="239532" y="942915"/>
                  </a:lnTo>
                  <a:lnTo>
                    <a:pt x="279930" y="965760"/>
                  </a:lnTo>
                  <a:lnTo>
                    <a:pt x="322505" y="984931"/>
                  </a:lnTo>
                  <a:lnTo>
                    <a:pt x="367043" y="1000214"/>
                  </a:lnTo>
                  <a:lnTo>
                    <a:pt x="413331" y="1011395"/>
                  </a:lnTo>
                  <a:lnTo>
                    <a:pt x="461154" y="1018261"/>
                  </a:lnTo>
                  <a:lnTo>
                    <a:pt x="510298" y="1020597"/>
                  </a:lnTo>
                  <a:close/>
                </a:path>
              </a:pathLst>
            </a:custGeom>
            <a:ln w="25400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908644" y="3579888"/>
              <a:ext cx="925194" cy="925194"/>
            </a:xfrm>
            <a:custGeom>
              <a:avLst/>
              <a:gdLst/>
              <a:ahLst/>
              <a:cxnLst/>
              <a:rect l="l" t="t" r="r" b="b"/>
              <a:pathLst>
                <a:path w="925195" h="925195">
                  <a:moveTo>
                    <a:pt x="462356" y="0"/>
                  </a:moveTo>
                  <a:lnTo>
                    <a:pt x="415081" y="2387"/>
                  </a:lnTo>
                  <a:lnTo>
                    <a:pt x="369173" y="9393"/>
                  </a:lnTo>
                  <a:lnTo>
                    <a:pt x="324863" y="20787"/>
                  </a:lnTo>
                  <a:lnTo>
                    <a:pt x="282383" y="36335"/>
                  </a:lnTo>
                  <a:lnTo>
                    <a:pt x="241966" y="55805"/>
                  </a:lnTo>
                  <a:lnTo>
                    <a:pt x="203845" y="78965"/>
                  </a:lnTo>
                  <a:lnTo>
                    <a:pt x="168251" y="105582"/>
                  </a:lnTo>
                  <a:lnTo>
                    <a:pt x="135418" y="135424"/>
                  </a:lnTo>
                  <a:lnTo>
                    <a:pt x="105577" y="168259"/>
                  </a:lnTo>
                  <a:lnTo>
                    <a:pt x="78961" y="203854"/>
                  </a:lnTo>
                  <a:lnTo>
                    <a:pt x="55802" y="241976"/>
                  </a:lnTo>
                  <a:lnTo>
                    <a:pt x="36333" y="282394"/>
                  </a:lnTo>
                  <a:lnTo>
                    <a:pt x="20786" y="324874"/>
                  </a:lnTo>
                  <a:lnTo>
                    <a:pt x="9393" y="369185"/>
                  </a:lnTo>
                  <a:lnTo>
                    <a:pt x="2387" y="415094"/>
                  </a:lnTo>
                  <a:lnTo>
                    <a:pt x="0" y="462368"/>
                  </a:lnTo>
                  <a:lnTo>
                    <a:pt x="2387" y="509641"/>
                  </a:lnTo>
                  <a:lnTo>
                    <a:pt x="9393" y="555548"/>
                  </a:lnTo>
                  <a:lnTo>
                    <a:pt x="20786" y="599857"/>
                  </a:lnTo>
                  <a:lnTo>
                    <a:pt x="36333" y="642336"/>
                  </a:lnTo>
                  <a:lnTo>
                    <a:pt x="55802" y="682752"/>
                  </a:lnTo>
                  <a:lnTo>
                    <a:pt x="78961" y="720873"/>
                  </a:lnTo>
                  <a:lnTo>
                    <a:pt x="105577" y="756467"/>
                  </a:lnTo>
                  <a:lnTo>
                    <a:pt x="135418" y="789301"/>
                  </a:lnTo>
                  <a:lnTo>
                    <a:pt x="168251" y="819143"/>
                  </a:lnTo>
                  <a:lnTo>
                    <a:pt x="203845" y="845760"/>
                  </a:lnTo>
                  <a:lnTo>
                    <a:pt x="241966" y="868919"/>
                  </a:lnTo>
                  <a:lnTo>
                    <a:pt x="282383" y="888390"/>
                  </a:lnTo>
                  <a:lnTo>
                    <a:pt x="324863" y="903937"/>
                  </a:lnTo>
                  <a:lnTo>
                    <a:pt x="369173" y="915331"/>
                  </a:lnTo>
                  <a:lnTo>
                    <a:pt x="415081" y="922337"/>
                  </a:lnTo>
                  <a:lnTo>
                    <a:pt x="462356" y="924725"/>
                  </a:lnTo>
                  <a:lnTo>
                    <a:pt x="509630" y="922337"/>
                  </a:lnTo>
                  <a:lnTo>
                    <a:pt x="555539" y="915331"/>
                  </a:lnTo>
                  <a:lnTo>
                    <a:pt x="599849" y="903937"/>
                  </a:lnTo>
                  <a:lnTo>
                    <a:pt x="642328" y="888390"/>
                  </a:lnTo>
                  <a:lnTo>
                    <a:pt x="682745" y="868919"/>
                  </a:lnTo>
                  <a:lnTo>
                    <a:pt x="720866" y="845760"/>
                  </a:lnTo>
                  <a:lnTo>
                    <a:pt x="756460" y="819143"/>
                  </a:lnTo>
                  <a:lnTo>
                    <a:pt x="789293" y="789301"/>
                  </a:lnTo>
                  <a:lnTo>
                    <a:pt x="819134" y="756467"/>
                  </a:lnTo>
                  <a:lnTo>
                    <a:pt x="845750" y="720873"/>
                  </a:lnTo>
                  <a:lnTo>
                    <a:pt x="868909" y="682752"/>
                  </a:lnTo>
                  <a:lnTo>
                    <a:pt x="888379" y="642336"/>
                  </a:lnTo>
                  <a:lnTo>
                    <a:pt x="903926" y="599857"/>
                  </a:lnTo>
                  <a:lnTo>
                    <a:pt x="915319" y="555548"/>
                  </a:lnTo>
                  <a:lnTo>
                    <a:pt x="922325" y="509641"/>
                  </a:lnTo>
                  <a:lnTo>
                    <a:pt x="924712" y="462368"/>
                  </a:lnTo>
                  <a:lnTo>
                    <a:pt x="922325" y="415094"/>
                  </a:lnTo>
                  <a:lnTo>
                    <a:pt x="915319" y="369185"/>
                  </a:lnTo>
                  <a:lnTo>
                    <a:pt x="903926" y="324874"/>
                  </a:lnTo>
                  <a:lnTo>
                    <a:pt x="888379" y="282394"/>
                  </a:lnTo>
                  <a:lnTo>
                    <a:pt x="868909" y="241976"/>
                  </a:lnTo>
                  <a:lnTo>
                    <a:pt x="845750" y="203854"/>
                  </a:lnTo>
                  <a:lnTo>
                    <a:pt x="819134" y="168259"/>
                  </a:lnTo>
                  <a:lnTo>
                    <a:pt x="789293" y="135424"/>
                  </a:lnTo>
                  <a:lnTo>
                    <a:pt x="756460" y="105582"/>
                  </a:lnTo>
                  <a:lnTo>
                    <a:pt x="720866" y="78965"/>
                  </a:lnTo>
                  <a:lnTo>
                    <a:pt x="682745" y="55805"/>
                  </a:lnTo>
                  <a:lnTo>
                    <a:pt x="642328" y="36335"/>
                  </a:lnTo>
                  <a:lnTo>
                    <a:pt x="599849" y="20787"/>
                  </a:lnTo>
                  <a:lnTo>
                    <a:pt x="555539" y="9393"/>
                  </a:lnTo>
                  <a:lnTo>
                    <a:pt x="509630" y="2387"/>
                  </a:lnTo>
                  <a:lnTo>
                    <a:pt x="462356" y="0"/>
                  </a:lnTo>
                  <a:close/>
                </a:path>
              </a:pathLst>
            </a:custGeom>
            <a:solidFill>
              <a:srgbClr val="EEF7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8257743" y="3801503"/>
              <a:ext cx="227329" cy="465455"/>
            </a:xfrm>
            <a:custGeom>
              <a:avLst/>
              <a:gdLst/>
              <a:ahLst/>
              <a:cxnLst/>
              <a:rect l="l" t="t" r="r" b="b"/>
              <a:pathLst>
                <a:path w="227329" h="465454">
                  <a:moveTo>
                    <a:pt x="186004" y="0"/>
                  </a:moveTo>
                  <a:lnTo>
                    <a:pt x="113258" y="0"/>
                  </a:lnTo>
                  <a:lnTo>
                    <a:pt x="113258" y="41338"/>
                  </a:lnTo>
                  <a:lnTo>
                    <a:pt x="186004" y="41338"/>
                  </a:lnTo>
                  <a:lnTo>
                    <a:pt x="186004" y="0"/>
                  </a:lnTo>
                  <a:close/>
                </a:path>
                <a:path w="227329" h="465454">
                  <a:moveTo>
                    <a:pt x="227317" y="217411"/>
                  </a:moveTo>
                  <a:lnTo>
                    <a:pt x="0" y="217411"/>
                  </a:lnTo>
                  <a:lnTo>
                    <a:pt x="0" y="362191"/>
                  </a:lnTo>
                  <a:lnTo>
                    <a:pt x="0" y="465061"/>
                  </a:lnTo>
                  <a:lnTo>
                    <a:pt x="71920" y="465061"/>
                  </a:lnTo>
                  <a:lnTo>
                    <a:pt x="71920" y="362191"/>
                  </a:lnTo>
                  <a:lnTo>
                    <a:pt x="154584" y="362191"/>
                  </a:lnTo>
                  <a:lnTo>
                    <a:pt x="154584" y="465061"/>
                  </a:lnTo>
                  <a:lnTo>
                    <a:pt x="227317" y="465061"/>
                  </a:lnTo>
                  <a:lnTo>
                    <a:pt x="227317" y="362191"/>
                  </a:lnTo>
                  <a:lnTo>
                    <a:pt x="227317" y="217411"/>
                  </a:lnTo>
                  <a:close/>
                </a:path>
              </a:pathLst>
            </a:custGeom>
            <a:solidFill>
              <a:srgbClr val="C0DF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8329676" y="4021010"/>
              <a:ext cx="291465" cy="246379"/>
            </a:xfrm>
            <a:custGeom>
              <a:avLst/>
              <a:gdLst/>
              <a:ahLst/>
              <a:cxnLst/>
              <a:rect l="l" t="t" r="r" b="b"/>
              <a:pathLst>
                <a:path w="291465" h="246379">
                  <a:moveTo>
                    <a:pt x="82664" y="142557"/>
                  </a:moveTo>
                  <a:lnTo>
                    <a:pt x="0" y="142557"/>
                  </a:lnTo>
                  <a:lnTo>
                    <a:pt x="0" y="245897"/>
                  </a:lnTo>
                  <a:lnTo>
                    <a:pt x="82664" y="245897"/>
                  </a:lnTo>
                  <a:lnTo>
                    <a:pt x="82664" y="142557"/>
                  </a:lnTo>
                  <a:close/>
                </a:path>
                <a:path w="291465" h="246379">
                  <a:moveTo>
                    <a:pt x="267677" y="183565"/>
                  </a:moveTo>
                  <a:lnTo>
                    <a:pt x="157340" y="183565"/>
                  </a:lnTo>
                  <a:lnTo>
                    <a:pt x="157340" y="244094"/>
                  </a:lnTo>
                  <a:lnTo>
                    <a:pt x="267677" y="244094"/>
                  </a:lnTo>
                  <a:lnTo>
                    <a:pt x="267677" y="183565"/>
                  </a:lnTo>
                  <a:close/>
                </a:path>
                <a:path w="291465" h="246379">
                  <a:moveTo>
                    <a:pt x="291109" y="0"/>
                  </a:moveTo>
                  <a:lnTo>
                    <a:pt x="157340" y="0"/>
                  </a:lnTo>
                  <a:lnTo>
                    <a:pt x="157340" y="48818"/>
                  </a:lnTo>
                  <a:lnTo>
                    <a:pt x="291109" y="48818"/>
                  </a:lnTo>
                  <a:lnTo>
                    <a:pt x="291109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8487016" y="4069816"/>
              <a:ext cx="110489" cy="135255"/>
            </a:xfrm>
            <a:custGeom>
              <a:avLst/>
              <a:gdLst/>
              <a:ahLst/>
              <a:cxnLst/>
              <a:rect l="l" t="t" r="r" b="b"/>
              <a:pathLst>
                <a:path w="110490" h="135254">
                  <a:moveTo>
                    <a:pt x="110337" y="0"/>
                  </a:moveTo>
                  <a:lnTo>
                    <a:pt x="0" y="0"/>
                  </a:lnTo>
                  <a:lnTo>
                    <a:pt x="0" y="134747"/>
                  </a:lnTo>
                  <a:lnTo>
                    <a:pt x="110337" y="134747"/>
                  </a:lnTo>
                  <a:lnTo>
                    <a:pt x="110337" y="0"/>
                  </a:lnTo>
                  <a:close/>
                </a:path>
              </a:pathLst>
            </a:custGeom>
            <a:solidFill>
              <a:srgbClr val="C0DF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8145475" y="3874249"/>
              <a:ext cx="370205" cy="391160"/>
            </a:xfrm>
            <a:custGeom>
              <a:avLst/>
              <a:gdLst/>
              <a:ahLst/>
              <a:cxnLst/>
              <a:rect l="l" t="t" r="r" b="b"/>
              <a:pathLst>
                <a:path w="370204" h="391160">
                  <a:moveTo>
                    <a:pt x="110324" y="330327"/>
                  </a:moveTo>
                  <a:lnTo>
                    <a:pt x="0" y="330327"/>
                  </a:lnTo>
                  <a:lnTo>
                    <a:pt x="0" y="390855"/>
                  </a:lnTo>
                  <a:lnTo>
                    <a:pt x="110324" y="390855"/>
                  </a:lnTo>
                  <a:lnTo>
                    <a:pt x="110324" y="330327"/>
                  </a:lnTo>
                  <a:close/>
                </a:path>
                <a:path w="370204" h="391160">
                  <a:moveTo>
                    <a:pt x="370179" y="103327"/>
                  </a:moveTo>
                  <a:lnTo>
                    <a:pt x="225513" y="0"/>
                  </a:lnTo>
                  <a:lnTo>
                    <a:pt x="80860" y="103327"/>
                  </a:lnTo>
                  <a:lnTo>
                    <a:pt x="80860" y="144665"/>
                  </a:lnTo>
                  <a:lnTo>
                    <a:pt x="370179" y="144665"/>
                  </a:lnTo>
                  <a:lnTo>
                    <a:pt x="370179" y="103327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8145474" y="4069816"/>
              <a:ext cx="110489" cy="135255"/>
            </a:xfrm>
            <a:custGeom>
              <a:avLst/>
              <a:gdLst/>
              <a:ahLst/>
              <a:cxnLst/>
              <a:rect l="l" t="t" r="r" b="b"/>
              <a:pathLst>
                <a:path w="110490" h="135254">
                  <a:moveTo>
                    <a:pt x="110324" y="0"/>
                  </a:moveTo>
                  <a:lnTo>
                    <a:pt x="0" y="0"/>
                  </a:lnTo>
                  <a:lnTo>
                    <a:pt x="0" y="134747"/>
                  </a:lnTo>
                  <a:lnTo>
                    <a:pt x="110324" y="134747"/>
                  </a:lnTo>
                  <a:lnTo>
                    <a:pt x="110324" y="0"/>
                  </a:lnTo>
                  <a:close/>
                </a:path>
              </a:pathLst>
            </a:custGeom>
            <a:solidFill>
              <a:srgbClr val="C0DF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107527" y="3862679"/>
              <a:ext cx="527050" cy="414655"/>
            </a:xfrm>
            <a:custGeom>
              <a:avLst/>
              <a:gdLst/>
              <a:ahLst/>
              <a:cxnLst/>
              <a:rect l="l" t="t" r="r" b="b"/>
              <a:pathLst>
                <a:path w="527050" h="414654">
                  <a:moveTo>
                    <a:pt x="526923" y="150507"/>
                  </a:moveTo>
                  <a:lnTo>
                    <a:pt x="521055" y="144653"/>
                  </a:lnTo>
                  <a:lnTo>
                    <a:pt x="501535" y="144653"/>
                  </a:lnTo>
                  <a:lnTo>
                    <a:pt x="501535" y="170040"/>
                  </a:lnTo>
                  <a:lnTo>
                    <a:pt x="501535" y="194449"/>
                  </a:lnTo>
                  <a:lnTo>
                    <a:pt x="496646" y="194449"/>
                  </a:lnTo>
                  <a:lnTo>
                    <a:pt x="495681" y="193484"/>
                  </a:lnTo>
                  <a:lnTo>
                    <a:pt x="482015" y="193484"/>
                  </a:lnTo>
                  <a:lnTo>
                    <a:pt x="481037" y="194449"/>
                  </a:lnTo>
                  <a:lnTo>
                    <a:pt x="476148" y="194449"/>
                  </a:lnTo>
                  <a:lnTo>
                    <a:pt x="476148" y="218859"/>
                  </a:lnTo>
                  <a:lnTo>
                    <a:pt x="476148" y="328218"/>
                  </a:lnTo>
                  <a:lnTo>
                    <a:pt x="476148" y="353606"/>
                  </a:lnTo>
                  <a:lnTo>
                    <a:pt x="476148" y="392645"/>
                  </a:lnTo>
                  <a:lnTo>
                    <a:pt x="388289" y="392645"/>
                  </a:lnTo>
                  <a:lnTo>
                    <a:pt x="388289" y="353606"/>
                  </a:lnTo>
                  <a:lnTo>
                    <a:pt x="476148" y="353606"/>
                  </a:lnTo>
                  <a:lnTo>
                    <a:pt x="476148" y="328218"/>
                  </a:lnTo>
                  <a:lnTo>
                    <a:pt x="388289" y="328218"/>
                  </a:lnTo>
                  <a:lnTo>
                    <a:pt x="388289" y="218859"/>
                  </a:lnTo>
                  <a:lnTo>
                    <a:pt x="476148" y="218859"/>
                  </a:lnTo>
                  <a:lnTo>
                    <a:pt x="476148" y="194449"/>
                  </a:lnTo>
                  <a:lnTo>
                    <a:pt x="391198" y="194449"/>
                  </a:lnTo>
                  <a:lnTo>
                    <a:pt x="391198" y="170040"/>
                  </a:lnTo>
                  <a:lnTo>
                    <a:pt x="501535" y="170040"/>
                  </a:lnTo>
                  <a:lnTo>
                    <a:pt x="501535" y="144653"/>
                  </a:lnTo>
                  <a:lnTo>
                    <a:pt x="419696" y="144653"/>
                  </a:lnTo>
                  <a:lnTo>
                    <a:pt x="419696" y="114896"/>
                  </a:lnTo>
                  <a:lnTo>
                    <a:pt x="419696" y="110756"/>
                  </a:lnTo>
                  <a:lnTo>
                    <a:pt x="419696" y="108280"/>
                  </a:lnTo>
                  <a:lnTo>
                    <a:pt x="414743" y="103327"/>
                  </a:lnTo>
                  <a:lnTo>
                    <a:pt x="411264" y="103327"/>
                  </a:lnTo>
                  <a:lnTo>
                    <a:pt x="398208" y="94005"/>
                  </a:lnTo>
                  <a:lnTo>
                    <a:pt x="398208" y="124815"/>
                  </a:lnTo>
                  <a:lnTo>
                    <a:pt x="398208" y="144653"/>
                  </a:lnTo>
                  <a:lnTo>
                    <a:pt x="383324" y="144653"/>
                  </a:lnTo>
                  <a:lnTo>
                    <a:pt x="372656" y="144653"/>
                  </a:lnTo>
                  <a:lnTo>
                    <a:pt x="371754" y="144653"/>
                  </a:lnTo>
                  <a:lnTo>
                    <a:pt x="370916" y="145491"/>
                  </a:lnTo>
                  <a:lnTo>
                    <a:pt x="366801" y="145491"/>
                  </a:lnTo>
                  <a:lnTo>
                    <a:pt x="366801" y="166154"/>
                  </a:lnTo>
                  <a:lnTo>
                    <a:pt x="366801" y="176530"/>
                  </a:lnTo>
                  <a:lnTo>
                    <a:pt x="366801" y="392645"/>
                  </a:lnTo>
                  <a:lnTo>
                    <a:pt x="315544" y="392645"/>
                  </a:lnTo>
                  <a:lnTo>
                    <a:pt x="315544" y="310819"/>
                  </a:lnTo>
                  <a:lnTo>
                    <a:pt x="315544" y="295109"/>
                  </a:lnTo>
                  <a:lnTo>
                    <a:pt x="310578" y="290156"/>
                  </a:lnTo>
                  <a:lnTo>
                    <a:pt x="294881" y="290156"/>
                  </a:lnTo>
                  <a:lnTo>
                    <a:pt x="294881" y="310819"/>
                  </a:lnTo>
                  <a:lnTo>
                    <a:pt x="294881" y="393484"/>
                  </a:lnTo>
                  <a:lnTo>
                    <a:pt x="232879" y="393484"/>
                  </a:lnTo>
                  <a:lnTo>
                    <a:pt x="232879" y="310819"/>
                  </a:lnTo>
                  <a:lnTo>
                    <a:pt x="294881" y="310819"/>
                  </a:lnTo>
                  <a:lnTo>
                    <a:pt x="294881" y="290156"/>
                  </a:lnTo>
                  <a:lnTo>
                    <a:pt x="216344" y="290156"/>
                  </a:lnTo>
                  <a:lnTo>
                    <a:pt x="211378" y="295109"/>
                  </a:lnTo>
                  <a:lnTo>
                    <a:pt x="211378" y="392645"/>
                  </a:lnTo>
                  <a:lnTo>
                    <a:pt x="160972" y="392645"/>
                  </a:lnTo>
                  <a:lnTo>
                    <a:pt x="160972" y="166154"/>
                  </a:lnTo>
                  <a:lnTo>
                    <a:pt x="366801" y="166154"/>
                  </a:lnTo>
                  <a:lnTo>
                    <a:pt x="366801" y="145491"/>
                  </a:lnTo>
                  <a:lnTo>
                    <a:pt x="156832" y="145491"/>
                  </a:lnTo>
                  <a:lnTo>
                    <a:pt x="156006" y="144653"/>
                  </a:lnTo>
                  <a:lnTo>
                    <a:pt x="155105" y="144653"/>
                  </a:lnTo>
                  <a:lnTo>
                    <a:pt x="144424" y="144653"/>
                  </a:lnTo>
                  <a:lnTo>
                    <a:pt x="135572" y="144653"/>
                  </a:lnTo>
                  <a:lnTo>
                    <a:pt x="135572" y="218859"/>
                  </a:lnTo>
                  <a:lnTo>
                    <a:pt x="135572" y="328218"/>
                  </a:lnTo>
                  <a:lnTo>
                    <a:pt x="135572" y="353606"/>
                  </a:lnTo>
                  <a:lnTo>
                    <a:pt x="135572" y="392645"/>
                  </a:lnTo>
                  <a:lnTo>
                    <a:pt x="50634" y="392645"/>
                  </a:lnTo>
                  <a:lnTo>
                    <a:pt x="50634" y="353606"/>
                  </a:lnTo>
                  <a:lnTo>
                    <a:pt x="135572" y="353606"/>
                  </a:lnTo>
                  <a:lnTo>
                    <a:pt x="135572" y="328218"/>
                  </a:lnTo>
                  <a:lnTo>
                    <a:pt x="50634" y="328218"/>
                  </a:lnTo>
                  <a:lnTo>
                    <a:pt x="50634" y="218859"/>
                  </a:lnTo>
                  <a:lnTo>
                    <a:pt x="135572" y="218859"/>
                  </a:lnTo>
                  <a:lnTo>
                    <a:pt x="135572" y="144653"/>
                  </a:lnTo>
                  <a:lnTo>
                    <a:pt x="129552" y="144653"/>
                  </a:lnTo>
                  <a:lnTo>
                    <a:pt x="129552" y="124815"/>
                  </a:lnTo>
                  <a:lnTo>
                    <a:pt x="398208" y="124815"/>
                  </a:lnTo>
                  <a:lnTo>
                    <a:pt x="398208" y="94005"/>
                  </a:lnTo>
                  <a:lnTo>
                    <a:pt x="375881" y="78054"/>
                  </a:lnTo>
                  <a:lnTo>
                    <a:pt x="375881" y="104152"/>
                  </a:lnTo>
                  <a:lnTo>
                    <a:pt x="151053" y="104152"/>
                  </a:lnTo>
                  <a:lnTo>
                    <a:pt x="263461" y="23964"/>
                  </a:lnTo>
                  <a:lnTo>
                    <a:pt x="375881" y="104152"/>
                  </a:lnTo>
                  <a:lnTo>
                    <a:pt x="375881" y="78054"/>
                  </a:lnTo>
                  <a:lnTo>
                    <a:pt x="300164" y="23964"/>
                  </a:lnTo>
                  <a:lnTo>
                    <a:pt x="270078" y="2476"/>
                  </a:lnTo>
                  <a:lnTo>
                    <a:pt x="265950" y="0"/>
                  </a:lnTo>
                  <a:lnTo>
                    <a:pt x="260985" y="0"/>
                  </a:lnTo>
                  <a:lnTo>
                    <a:pt x="257683" y="2476"/>
                  </a:lnTo>
                  <a:lnTo>
                    <a:pt x="116484" y="103327"/>
                  </a:lnTo>
                  <a:lnTo>
                    <a:pt x="113017" y="103327"/>
                  </a:lnTo>
                  <a:lnTo>
                    <a:pt x="108064" y="108280"/>
                  </a:lnTo>
                  <a:lnTo>
                    <a:pt x="108064" y="110756"/>
                  </a:lnTo>
                  <a:lnTo>
                    <a:pt x="107226" y="113245"/>
                  </a:lnTo>
                  <a:lnTo>
                    <a:pt x="108064" y="115341"/>
                  </a:lnTo>
                  <a:lnTo>
                    <a:pt x="108064" y="144653"/>
                  </a:lnTo>
                  <a:lnTo>
                    <a:pt x="6692" y="144653"/>
                  </a:lnTo>
                  <a:lnTo>
                    <a:pt x="838" y="150507"/>
                  </a:lnTo>
                  <a:lnTo>
                    <a:pt x="838" y="213004"/>
                  </a:lnTo>
                  <a:lnTo>
                    <a:pt x="6692" y="218859"/>
                  </a:lnTo>
                  <a:lnTo>
                    <a:pt x="25247" y="218859"/>
                  </a:lnTo>
                  <a:lnTo>
                    <a:pt x="25247" y="334073"/>
                  </a:lnTo>
                  <a:lnTo>
                    <a:pt x="25247" y="347751"/>
                  </a:lnTo>
                  <a:lnTo>
                    <a:pt x="25247" y="392645"/>
                  </a:lnTo>
                  <a:lnTo>
                    <a:pt x="5499" y="392645"/>
                  </a:lnTo>
                  <a:lnTo>
                    <a:pt x="0" y="397611"/>
                  </a:lnTo>
                  <a:lnTo>
                    <a:pt x="0" y="409181"/>
                  </a:lnTo>
                  <a:lnTo>
                    <a:pt x="5499" y="414147"/>
                  </a:lnTo>
                  <a:lnTo>
                    <a:pt x="31102" y="414147"/>
                  </a:lnTo>
                  <a:lnTo>
                    <a:pt x="37947" y="414147"/>
                  </a:lnTo>
                  <a:lnTo>
                    <a:pt x="521436" y="414147"/>
                  </a:lnTo>
                  <a:lnTo>
                    <a:pt x="526923" y="409181"/>
                  </a:lnTo>
                  <a:lnTo>
                    <a:pt x="526923" y="397611"/>
                  </a:lnTo>
                  <a:lnTo>
                    <a:pt x="521436" y="392645"/>
                  </a:lnTo>
                  <a:lnTo>
                    <a:pt x="501548" y="392645"/>
                  </a:lnTo>
                  <a:lnTo>
                    <a:pt x="501548" y="347751"/>
                  </a:lnTo>
                  <a:lnTo>
                    <a:pt x="501548" y="334073"/>
                  </a:lnTo>
                  <a:lnTo>
                    <a:pt x="501548" y="218859"/>
                  </a:lnTo>
                  <a:lnTo>
                    <a:pt x="520090" y="218859"/>
                  </a:lnTo>
                  <a:lnTo>
                    <a:pt x="525945" y="213004"/>
                  </a:lnTo>
                  <a:lnTo>
                    <a:pt x="526923" y="206171"/>
                  </a:lnTo>
                  <a:lnTo>
                    <a:pt x="526923" y="194449"/>
                  </a:lnTo>
                  <a:lnTo>
                    <a:pt x="526923" y="170040"/>
                  </a:lnTo>
                  <a:lnTo>
                    <a:pt x="526923" y="150507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0256" y="3780000"/>
              <a:ext cx="94233" cy="104161"/>
            </a:xfrm>
            <a:prstGeom prst="rect">
              <a:avLst/>
            </a:prstGeom>
          </p:spPr>
        </p:pic>
      </p:grpSp>
      <p:sp>
        <p:nvSpPr>
          <p:cNvPr id="46" name="object 46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37</a:t>
            </a:fld>
            <a:endParaRPr spc="-25" dirty="0"/>
          </a:p>
        </p:txBody>
      </p:sp>
      <p:sp>
        <p:nvSpPr>
          <p:cNvPr id="48" name="object 4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49" name="object 4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61" name="Grupo 60">
            <a:extLst>
              <a:ext uri="{FF2B5EF4-FFF2-40B4-BE49-F238E27FC236}">
                <a16:creationId xmlns:a16="http://schemas.microsoft.com/office/drawing/2014/main" id="{4A755C47-AD9B-1050-077E-0C7E4A45B3AF}"/>
              </a:ext>
            </a:extLst>
          </p:cNvPr>
          <p:cNvGrpSpPr/>
          <p:nvPr/>
        </p:nvGrpSpPr>
        <p:grpSpPr>
          <a:xfrm>
            <a:off x="1840920" y="3759225"/>
            <a:ext cx="550937" cy="487359"/>
            <a:chOff x="1840920" y="3759225"/>
            <a:chExt cx="550937" cy="487359"/>
          </a:xfrm>
        </p:grpSpPr>
        <p:pic>
          <p:nvPicPr>
            <p:cNvPr id="60" name="Gráfico 59">
              <a:extLst>
                <a:ext uri="{FF2B5EF4-FFF2-40B4-BE49-F238E27FC236}">
                  <a16:creationId xmlns:a16="http://schemas.microsoft.com/office/drawing/2014/main" id="{84733B73-356D-DF7C-B832-E86707041C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63939" y="3780000"/>
              <a:ext cx="520601" cy="458625"/>
            </a:xfrm>
            <a:prstGeom prst="rect">
              <a:avLst/>
            </a:prstGeom>
          </p:spPr>
        </p:pic>
        <p:grpSp>
          <p:nvGrpSpPr>
            <p:cNvPr id="58" name="Grupo 57">
              <a:extLst>
                <a:ext uri="{FF2B5EF4-FFF2-40B4-BE49-F238E27FC236}">
                  <a16:creationId xmlns:a16="http://schemas.microsoft.com/office/drawing/2014/main" id="{EA06B8C1-AB1F-DE45-CCB0-EE168CB85563}"/>
                </a:ext>
              </a:extLst>
            </p:cNvPr>
            <p:cNvGrpSpPr/>
            <p:nvPr/>
          </p:nvGrpSpPr>
          <p:grpSpPr>
            <a:xfrm>
              <a:off x="1840920" y="3759225"/>
              <a:ext cx="550937" cy="487359"/>
              <a:chOff x="1840920" y="3759225"/>
              <a:chExt cx="550937" cy="487359"/>
            </a:xfrm>
          </p:grpSpPr>
          <p:sp>
            <p:nvSpPr>
              <p:cNvPr id="55" name="Forma libre: forma 54">
                <a:extLst>
                  <a:ext uri="{FF2B5EF4-FFF2-40B4-BE49-F238E27FC236}">
                    <a16:creationId xmlns:a16="http://schemas.microsoft.com/office/drawing/2014/main" id="{A32DAC33-6886-5832-3BAB-9E61FED651F3}"/>
                  </a:ext>
                </a:extLst>
              </p:cNvPr>
              <p:cNvSpPr/>
              <p:nvPr/>
            </p:nvSpPr>
            <p:spPr>
              <a:xfrm>
                <a:off x="2088048" y="3908250"/>
                <a:ext cx="56934" cy="171689"/>
              </a:xfrm>
              <a:custGeom>
                <a:avLst/>
                <a:gdLst>
                  <a:gd name="csX0" fmla="*/ 28467 w 56934"/>
                  <a:gd name="csY0" fmla="*/ 171689 h 171689"/>
                  <a:gd name="csX1" fmla="*/ 0 w 56934"/>
                  <a:gd name="csY1" fmla="*/ 143222 h 171689"/>
                  <a:gd name="csX2" fmla="*/ 0 w 56934"/>
                  <a:gd name="csY2" fmla="*/ 28467 h 171689"/>
                  <a:gd name="csX3" fmla="*/ 28467 w 56934"/>
                  <a:gd name="csY3" fmla="*/ 0 h 171689"/>
                  <a:gd name="csX4" fmla="*/ 48711 w 56934"/>
                  <a:gd name="csY4" fmla="*/ 8224 h 171689"/>
                  <a:gd name="csX5" fmla="*/ 56935 w 56934"/>
                  <a:gd name="csY5" fmla="*/ 28467 h 171689"/>
                  <a:gd name="csX6" fmla="*/ 56935 w 56934"/>
                  <a:gd name="csY6" fmla="*/ 143222 h 171689"/>
                  <a:gd name="csX7" fmla="*/ 28467 w 56934"/>
                  <a:gd name="csY7" fmla="*/ 171689 h 171689"/>
                  <a:gd name="csX8" fmla="*/ 28467 w 56934"/>
                  <a:gd name="csY8" fmla="*/ 23027 h 171689"/>
                  <a:gd name="csX9" fmla="*/ 22900 w 56934"/>
                  <a:gd name="csY9" fmla="*/ 28594 h 171689"/>
                  <a:gd name="csX10" fmla="*/ 22900 w 56934"/>
                  <a:gd name="csY10" fmla="*/ 143349 h 171689"/>
                  <a:gd name="csX11" fmla="*/ 28467 w 56934"/>
                  <a:gd name="csY11" fmla="*/ 148789 h 171689"/>
                  <a:gd name="csX12" fmla="*/ 34034 w 56934"/>
                  <a:gd name="csY12" fmla="*/ 143349 h 171689"/>
                  <a:gd name="csX13" fmla="*/ 34034 w 56934"/>
                  <a:gd name="csY13" fmla="*/ 28594 h 171689"/>
                  <a:gd name="csX14" fmla="*/ 32263 w 56934"/>
                  <a:gd name="csY14" fmla="*/ 24925 h 171689"/>
                  <a:gd name="csX15" fmla="*/ 28594 w 56934"/>
                  <a:gd name="csY15" fmla="*/ 23153 h 17168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56934" h="171689">
                    <a:moveTo>
                      <a:pt x="28467" y="171689"/>
                    </a:moveTo>
                    <a:cubicBezTo>
                      <a:pt x="12905" y="171689"/>
                      <a:pt x="0" y="158784"/>
                      <a:pt x="0" y="143222"/>
                    </a:cubicBezTo>
                    <a:lnTo>
                      <a:pt x="0" y="28467"/>
                    </a:lnTo>
                    <a:cubicBezTo>
                      <a:pt x="0" y="12905"/>
                      <a:pt x="12905" y="0"/>
                      <a:pt x="28467" y="0"/>
                    </a:cubicBezTo>
                    <a:cubicBezTo>
                      <a:pt x="35806" y="0"/>
                      <a:pt x="43144" y="2783"/>
                      <a:pt x="48711" y="8224"/>
                    </a:cubicBezTo>
                    <a:cubicBezTo>
                      <a:pt x="54278" y="13664"/>
                      <a:pt x="56935" y="21129"/>
                      <a:pt x="56935" y="28467"/>
                    </a:cubicBezTo>
                    <a:lnTo>
                      <a:pt x="56935" y="143222"/>
                    </a:lnTo>
                    <a:cubicBezTo>
                      <a:pt x="56935" y="158784"/>
                      <a:pt x="44029" y="171689"/>
                      <a:pt x="28467" y="171689"/>
                    </a:cubicBezTo>
                    <a:close/>
                    <a:moveTo>
                      <a:pt x="28467" y="23027"/>
                    </a:moveTo>
                    <a:cubicBezTo>
                      <a:pt x="25684" y="23027"/>
                      <a:pt x="22900" y="25810"/>
                      <a:pt x="22900" y="28594"/>
                    </a:cubicBezTo>
                    <a:lnTo>
                      <a:pt x="22900" y="143349"/>
                    </a:lnTo>
                    <a:cubicBezTo>
                      <a:pt x="22900" y="146132"/>
                      <a:pt x="25684" y="148789"/>
                      <a:pt x="28467" y="148789"/>
                    </a:cubicBezTo>
                    <a:cubicBezTo>
                      <a:pt x="31251" y="148789"/>
                      <a:pt x="34034" y="146006"/>
                      <a:pt x="34034" y="143349"/>
                    </a:cubicBezTo>
                    <a:lnTo>
                      <a:pt x="34034" y="28594"/>
                    </a:lnTo>
                    <a:cubicBezTo>
                      <a:pt x="34034" y="26696"/>
                      <a:pt x="33149" y="24925"/>
                      <a:pt x="32263" y="24925"/>
                    </a:cubicBezTo>
                    <a:cubicBezTo>
                      <a:pt x="32263" y="24039"/>
                      <a:pt x="30365" y="23153"/>
                      <a:pt x="28594" y="23153"/>
                    </a:cubicBezTo>
                    <a:close/>
                  </a:path>
                </a:pathLst>
              </a:custGeom>
              <a:solidFill>
                <a:srgbClr val="009242"/>
              </a:solidFill>
              <a:ln w="12446" cap="flat">
                <a:solidFill>
                  <a:srgbClr val="00924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56" name="Forma libre: forma 55">
                <a:extLst>
                  <a:ext uri="{FF2B5EF4-FFF2-40B4-BE49-F238E27FC236}">
                    <a16:creationId xmlns:a16="http://schemas.microsoft.com/office/drawing/2014/main" id="{ECC0442C-E8B0-5303-C55D-4F8B798CE903}"/>
                  </a:ext>
                </a:extLst>
              </p:cNvPr>
              <p:cNvSpPr/>
              <p:nvPr/>
            </p:nvSpPr>
            <p:spPr>
              <a:xfrm>
                <a:off x="2088048" y="4112624"/>
                <a:ext cx="56934" cy="56934"/>
              </a:xfrm>
              <a:custGeom>
                <a:avLst/>
                <a:gdLst>
                  <a:gd name="csX0" fmla="*/ 28467 w 56934"/>
                  <a:gd name="csY0" fmla="*/ 56935 h 56934"/>
                  <a:gd name="csX1" fmla="*/ 0 w 56934"/>
                  <a:gd name="csY1" fmla="*/ 28467 h 56934"/>
                  <a:gd name="csX2" fmla="*/ 8224 w 56934"/>
                  <a:gd name="csY2" fmla="*/ 8224 h 56934"/>
                  <a:gd name="csX3" fmla="*/ 28467 w 56934"/>
                  <a:gd name="csY3" fmla="*/ 0 h 56934"/>
                  <a:gd name="csX4" fmla="*/ 48711 w 56934"/>
                  <a:gd name="csY4" fmla="*/ 8224 h 56934"/>
                  <a:gd name="csX5" fmla="*/ 56935 w 56934"/>
                  <a:gd name="csY5" fmla="*/ 28467 h 56934"/>
                  <a:gd name="csX6" fmla="*/ 48711 w 56934"/>
                  <a:gd name="csY6" fmla="*/ 48711 h 56934"/>
                  <a:gd name="csX7" fmla="*/ 28467 w 56934"/>
                  <a:gd name="csY7" fmla="*/ 56935 h 56934"/>
                  <a:gd name="csX8" fmla="*/ 28467 w 56934"/>
                  <a:gd name="csY8" fmla="*/ 23027 h 56934"/>
                  <a:gd name="csX9" fmla="*/ 24798 w 56934"/>
                  <a:gd name="csY9" fmla="*/ 24925 h 56934"/>
                  <a:gd name="csX10" fmla="*/ 23027 w 56934"/>
                  <a:gd name="csY10" fmla="*/ 28594 h 56934"/>
                  <a:gd name="csX11" fmla="*/ 28594 w 56934"/>
                  <a:gd name="csY11" fmla="*/ 34034 h 56934"/>
                  <a:gd name="csX12" fmla="*/ 32263 w 56934"/>
                  <a:gd name="csY12" fmla="*/ 32263 h 56934"/>
                  <a:gd name="csX13" fmla="*/ 34034 w 56934"/>
                  <a:gd name="csY13" fmla="*/ 28594 h 56934"/>
                  <a:gd name="csX14" fmla="*/ 32263 w 56934"/>
                  <a:gd name="csY14" fmla="*/ 24925 h 56934"/>
                  <a:gd name="csX15" fmla="*/ 28594 w 56934"/>
                  <a:gd name="csY15" fmla="*/ 23027 h 569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56934" h="56934">
                    <a:moveTo>
                      <a:pt x="28467" y="56935"/>
                    </a:moveTo>
                    <a:cubicBezTo>
                      <a:pt x="12905" y="56935"/>
                      <a:pt x="0" y="44029"/>
                      <a:pt x="0" y="28467"/>
                    </a:cubicBezTo>
                    <a:cubicBezTo>
                      <a:pt x="0" y="21129"/>
                      <a:pt x="2783" y="13791"/>
                      <a:pt x="8224" y="8224"/>
                    </a:cubicBezTo>
                    <a:cubicBezTo>
                      <a:pt x="13791" y="2657"/>
                      <a:pt x="21129" y="0"/>
                      <a:pt x="28467" y="0"/>
                    </a:cubicBezTo>
                    <a:cubicBezTo>
                      <a:pt x="35806" y="0"/>
                      <a:pt x="43144" y="2783"/>
                      <a:pt x="48711" y="8224"/>
                    </a:cubicBezTo>
                    <a:cubicBezTo>
                      <a:pt x="54278" y="13664"/>
                      <a:pt x="56935" y="21129"/>
                      <a:pt x="56935" y="28467"/>
                    </a:cubicBezTo>
                    <a:cubicBezTo>
                      <a:pt x="56935" y="35806"/>
                      <a:pt x="54151" y="43144"/>
                      <a:pt x="48711" y="48711"/>
                    </a:cubicBezTo>
                    <a:cubicBezTo>
                      <a:pt x="43144" y="54151"/>
                      <a:pt x="35806" y="56935"/>
                      <a:pt x="28467" y="56935"/>
                    </a:cubicBezTo>
                    <a:close/>
                    <a:moveTo>
                      <a:pt x="28467" y="23027"/>
                    </a:moveTo>
                    <a:cubicBezTo>
                      <a:pt x="26696" y="23027"/>
                      <a:pt x="24798" y="23913"/>
                      <a:pt x="24798" y="24925"/>
                    </a:cubicBezTo>
                    <a:cubicBezTo>
                      <a:pt x="23913" y="25810"/>
                      <a:pt x="23027" y="26696"/>
                      <a:pt x="23027" y="28594"/>
                    </a:cubicBezTo>
                    <a:cubicBezTo>
                      <a:pt x="23027" y="31377"/>
                      <a:pt x="25810" y="34034"/>
                      <a:pt x="28594" y="34034"/>
                    </a:cubicBezTo>
                    <a:cubicBezTo>
                      <a:pt x="30365" y="34034"/>
                      <a:pt x="32263" y="33149"/>
                      <a:pt x="32263" y="32263"/>
                    </a:cubicBezTo>
                    <a:cubicBezTo>
                      <a:pt x="33149" y="31377"/>
                      <a:pt x="34034" y="30492"/>
                      <a:pt x="34034" y="28594"/>
                    </a:cubicBezTo>
                    <a:cubicBezTo>
                      <a:pt x="34034" y="26696"/>
                      <a:pt x="33149" y="24925"/>
                      <a:pt x="32263" y="24925"/>
                    </a:cubicBezTo>
                    <a:cubicBezTo>
                      <a:pt x="32263" y="24039"/>
                      <a:pt x="30365" y="23027"/>
                      <a:pt x="28594" y="23027"/>
                    </a:cubicBezTo>
                    <a:close/>
                  </a:path>
                </a:pathLst>
              </a:custGeom>
              <a:solidFill>
                <a:srgbClr val="009242"/>
              </a:solidFill>
              <a:ln w="12446" cap="flat">
                <a:solidFill>
                  <a:srgbClr val="00924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57" name="Forma libre: forma 56">
                <a:extLst>
                  <a:ext uri="{FF2B5EF4-FFF2-40B4-BE49-F238E27FC236}">
                    <a16:creationId xmlns:a16="http://schemas.microsoft.com/office/drawing/2014/main" id="{C50DEEF6-9830-5084-94A9-09187B5FF580}"/>
                  </a:ext>
                </a:extLst>
              </p:cNvPr>
              <p:cNvSpPr/>
              <p:nvPr/>
            </p:nvSpPr>
            <p:spPr>
              <a:xfrm>
                <a:off x="1840920" y="3759225"/>
                <a:ext cx="550937" cy="487359"/>
              </a:xfrm>
              <a:custGeom>
                <a:avLst/>
                <a:gdLst>
                  <a:gd name="csX0" fmla="*/ 515986 w 550937"/>
                  <a:gd name="csY0" fmla="*/ 487233 h 487359"/>
                  <a:gd name="csX1" fmla="*/ 35078 w 550937"/>
                  <a:gd name="csY1" fmla="*/ 487233 h 487359"/>
                  <a:gd name="csX2" fmla="*/ 4839 w 550937"/>
                  <a:gd name="csY2" fmla="*/ 469773 h 487359"/>
                  <a:gd name="csX3" fmla="*/ 4839 w 550937"/>
                  <a:gd name="csY3" fmla="*/ 434854 h 487359"/>
                  <a:gd name="csX4" fmla="*/ 245230 w 550937"/>
                  <a:gd name="csY4" fmla="*/ 17460 h 487359"/>
                  <a:gd name="csX5" fmla="*/ 275469 w 550937"/>
                  <a:gd name="csY5" fmla="*/ 0 h 487359"/>
                  <a:gd name="csX6" fmla="*/ 305707 w 550937"/>
                  <a:gd name="csY6" fmla="*/ 17460 h 487359"/>
                  <a:gd name="csX7" fmla="*/ 546098 w 550937"/>
                  <a:gd name="csY7" fmla="*/ 434980 h 487359"/>
                  <a:gd name="csX8" fmla="*/ 546098 w 550937"/>
                  <a:gd name="csY8" fmla="*/ 469900 h 487359"/>
                  <a:gd name="csX9" fmla="*/ 515859 w 550937"/>
                  <a:gd name="csY9" fmla="*/ 487360 h 487359"/>
                  <a:gd name="csX10" fmla="*/ 275595 w 550937"/>
                  <a:gd name="csY10" fmla="*/ 24798 h 487359"/>
                  <a:gd name="csX11" fmla="*/ 265473 w 550937"/>
                  <a:gd name="csY11" fmla="*/ 30239 h 487359"/>
                  <a:gd name="csX12" fmla="*/ 25083 w 550937"/>
                  <a:gd name="csY12" fmla="*/ 446873 h 487359"/>
                  <a:gd name="csX13" fmla="*/ 25083 w 550937"/>
                  <a:gd name="csY13" fmla="*/ 458766 h 487359"/>
                  <a:gd name="csX14" fmla="*/ 35205 w 550937"/>
                  <a:gd name="csY14" fmla="*/ 464333 h 487359"/>
                  <a:gd name="csX15" fmla="*/ 516998 w 550937"/>
                  <a:gd name="csY15" fmla="*/ 464333 h 487359"/>
                  <a:gd name="csX16" fmla="*/ 527120 w 550937"/>
                  <a:gd name="csY16" fmla="*/ 458766 h 487359"/>
                  <a:gd name="csX17" fmla="*/ 527120 w 550937"/>
                  <a:gd name="csY17" fmla="*/ 446873 h 487359"/>
                  <a:gd name="csX18" fmla="*/ 285590 w 550937"/>
                  <a:gd name="csY18" fmla="*/ 30239 h 487359"/>
                  <a:gd name="csX19" fmla="*/ 275469 w 550937"/>
                  <a:gd name="csY19" fmla="*/ 24798 h 4873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550937" h="487359">
                    <a:moveTo>
                      <a:pt x="515986" y="487233"/>
                    </a:moveTo>
                    <a:lnTo>
                      <a:pt x="35078" y="487233"/>
                    </a:lnTo>
                    <a:cubicBezTo>
                      <a:pt x="22173" y="487233"/>
                      <a:pt x="11166" y="480781"/>
                      <a:pt x="4839" y="469773"/>
                    </a:cubicBezTo>
                    <a:cubicBezTo>
                      <a:pt x="-1613" y="458766"/>
                      <a:pt x="-1613" y="445861"/>
                      <a:pt x="4839" y="434854"/>
                    </a:cubicBezTo>
                    <a:lnTo>
                      <a:pt x="245230" y="17460"/>
                    </a:lnTo>
                    <a:cubicBezTo>
                      <a:pt x="251683" y="6453"/>
                      <a:pt x="262690" y="0"/>
                      <a:pt x="275469" y="0"/>
                    </a:cubicBezTo>
                    <a:cubicBezTo>
                      <a:pt x="288247" y="0"/>
                      <a:pt x="299381" y="6453"/>
                      <a:pt x="305707" y="17460"/>
                    </a:cubicBezTo>
                    <a:lnTo>
                      <a:pt x="546098" y="434980"/>
                    </a:lnTo>
                    <a:cubicBezTo>
                      <a:pt x="552550" y="445987"/>
                      <a:pt x="552550" y="458893"/>
                      <a:pt x="546098" y="469900"/>
                    </a:cubicBezTo>
                    <a:cubicBezTo>
                      <a:pt x="539645" y="480907"/>
                      <a:pt x="528638" y="487360"/>
                      <a:pt x="515859" y="487360"/>
                    </a:cubicBezTo>
                    <a:close/>
                    <a:moveTo>
                      <a:pt x="275595" y="24798"/>
                    </a:moveTo>
                    <a:cubicBezTo>
                      <a:pt x="273824" y="24798"/>
                      <a:pt x="268257" y="25684"/>
                      <a:pt x="265473" y="30239"/>
                    </a:cubicBezTo>
                    <a:lnTo>
                      <a:pt x="25083" y="446873"/>
                    </a:lnTo>
                    <a:cubicBezTo>
                      <a:pt x="22299" y="452313"/>
                      <a:pt x="24197" y="456995"/>
                      <a:pt x="25083" y="458766"/>
                    </a:cubicBezTo>
                    <a:cubicBezTo>
                      <a:pt x="25969" y="460664"/>
                      <a:pt x="28752" y="464333"/>
                      <a:pt x="35205" y="464333"/>
                    </a:cubicBezTo>
                    <a:lnTo>
                      <a:pt x="516998" y="464333"/>
                    </a:lnTo>
                    <a:cubicBezTo>
                      <a:pt x="523450" y="464333"/>
                      <a:pt x="526234" y="460664"/>
                      <a:pt x="527120" y="458766"/>
                    </a:cubicBezTo>
                    <a:cubicBezTo>
                      <a:pt x="528005" y="456995"/>
                      <a:pt x="529903" y="452313"/>
                      <a:pt x="527120" y="446873"/>
                    </a:cubicBezTo>
                    <a:lnTo>
                      <a:pt x="285590" y="30239"/>
                    </a:lnTo>
                    <a:cubicBezTo>
                      <a:pt x="282807" y="24798"/>
                      <a:pt x="277366" y="24798"/>
                      <a:pt x="275469" y="24798"/>
                    </a:cubicBezTo>
                    <a:close/>
                  </a:path>
                </a:pathLst>
              </a:custGeom>
              <a:solidFill>
                <a:srgbClr val="009242"/>
              </a:solidFill>
              <a:ln w="12488" cap="flat">
                <a:solidFill>
                  <a:srgbClr val="00924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grpSp>
        <p:nvGrpSpPr>
          <p:cNvPr id="72" name="Grupo 71">
            <a:extLst>
              <a:ext uri="{FF2B5EF4-FFF2-40B4-BE49-F238E27FC236}">
                <a16:creationId xmlns:a16="http://schemas.microsoft.com/office/drawing/2014/main" id="{12688A08-FFFD-483F-AE7B-496461DC3502}"/>
              </a:ext>
            </a:extLst>
          </p:cNvPr>
          <p:cNvGrpSpPr/>
          <p:nvPr/>
        </p:nvGrpSpPr>
        <p:grpSpPr>
          <a:xfrm>
            <a:off x="5048180" y="3752612"/>
            <a:ext cx="597039" cy="579745"/>
            <a:chOff x="6255040" y="3511588"/>
            <a:chExt cx="597039" cy="579745"/>
          </a:xfrm>
        </p:grpSpPr>
        <p:sp>
          <p:nvSpPr>
            <p:cNvPr id="65" name="Forma libre: forma 64">
              <a:extLst>
                <a:ext uri="{FF2B5EF4-FFF2-40B4-BE49-F238E27FC236}">
                  <a16:creationId xmlns:a16="http://schemas.microsoft.com/office/drawing/2014/main" id="{F5948C9B-B193-F956-5AB9-C7B18284531C}"/>
                </a:ext>
              </a:extLst>
            </p:cNvPr>
            <p:cNvSpPr/>
            <p:nvPr/>
          </p:nvSpPr>
          <p:spPr>
            <a:xfrm>
              <a:off x="6383567" y="3511588"/>
              <a:ext cx="358983" cy="265831"/>
            </a:xfrm>
            <a:custGeom>
              <a:avLst/>
              <a:gdLst>
                <a:gd name="csX0" fmla="*/ 358852 w 358983"/>
                <a:gd name="csY0" fmla="*/ 179361 h 265831"/>
                <a:gd name="csX1" fmla="*/ 350991 w 358983"/>
                <a:gd name="csY1" fmla="*/ 231898 h 265831"/>
                <a:gd name="csX2" fmla="*/ 288890 w 358983"/>
                <a:gd name="csY2" fmla="*/ 220762 h 265831"/>
                <a:gd name="csX3" fmla="*/ 169928 w 358983"/>
                <a:gd name="csY3" fmla="*/ 265831 h 265831"/>
                <a:gd name="csX4" fmla="*/ 50965 w 358983"/>
                <a:gd name="csY4" fmla="*/ 220762 h 265831"/>
                <a:gd name="csX5" fmla="*/ 6158 w 358983"/>
                <a:gd name="csY5" fmla="*/ 226395 h 265831"/>
                <a:gd name="csX6" fmla="*/ 6158 w 358983"/>
                <a:gd name="csY6" fmla="*/ 226395 h 265831"/>
                <a:gd name="csX7" fmla="*/ 0 w 358983"/>
                <a:gd name="csY7" fmla="*/ 179361 h 265831"/>
                <a:gd name="csX8" fmla="*/ 179492 w 358983"/>
                <a:gd name="csY8" fmla="*/ 0 h 265831"/>
                <a:gd name="csX9" fmla="*/ 358983 w 358983"/>
                <a:gd name="csY9" fmla="*/ 179361 h 26583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358983" h="265831">
                  <a:moveTo>
                    <a:pt x="358852" y="179361"/>
                  </a:moveTo>
                  <a:cubicBezTo>
                    <a:pt x="358852" y="197572"/>
                    <a:pt x="356101" y="215259"/>
                    <a:pt x="350991" y="231898"/>
                  </a:cubicBezTo>
                  <a:cubicBezTo>
                    <a:pt x="331601" y="224692"/>
                    <a:pt x="310639" y="220762"/>
                    <a:pt x="288890" y="220762"/>
                  </a:cubicBezTo>
                  <a:cubicBezTo>
                    <a:pt x="243296" y="220762"/>
                    <a:pt x="201633" y="237794"/>
                    <a:pt x="169928" y="265831"/>
                  </a:cubicBezTo>
                  <a:cubicBezTo>
                    <a:pt x="138222" y="237794"/>
                    <a:pt x="96559" y="220762"/>
                    <a:pt x="50965" y="220762"/>
                  </a:cubicBezTo>
                  <a:cubicBezTo>
                    <a:pt x="35505" y="220762"/>
                    <a:pt x="20569" y="222727"/>
                    <a:pt x="6158" y="226395"/>
                  </a:cubicBezTo>
                  <a:lnTo>
                    <a:pt x="6158" y="226395"/>
                  </a:lnTo>
                  <a:cubicBezTo>
                    <a:pt x="2096" y="211329"/>
                    <a:pt x="0" y="195607"/>
                    <a:pt x="0" y="179361"/>
                  </a:cubicBezTo>
                  <a:cubicBezTo>
                    <a:pt x="0" y="80313"/>
                    <a:pt x="80444" y="0"/>
                    <a:pt x="179492" y="0"/>
                  </a:cubicBezTo>
                  <a:cubicBezTo>
                    <a:pt x="278540" y="0"/>
                    <a:pt x="358983" y="80313"/>
                    <a:pt x="358983" y="179361"/>
                  </a:cubicBezTo>
                  <a:close/>
                </a:path>
              </a:pathLst>
            </a:custGeom>
            <a:solidFill>
              <a:srgbClr val="C0DFC9"/>
            </a:solidFill>
            <a:ln w="26194" cap="flat">
              <a:solidFill>
                <a:srgbClr val="009242"/>
              </a:solidFill>
              <a:prstDash val="solid"/>
              <a:miter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66" name="Forma libre: forma 65">
              <a:extLst>
                <a:ext uri="{FF2B5EF4-FFF2-40B4-BE49-F238E27FC236}">
                  <a16:creationId xmlns:a16="http://schemas.microsoft.com/office/drawing/2014/main" id="{51BB51CD-3E5E-AC30-9931-0F767E0579C5}"/>
                </a:ext>
              </a:extLst>
            </p:cNvPr>
            <p:cNvSpPr/>
            <p:nvPr/>
          </p:nvSpPr>
          <p:spPr>
            <a:xfrm>
              <a:off x="6389724" y="3732350"/>
              <a:ext cx="218010" cy="138090"/>
            </a:xfrm>
            <a:custGeom>
              <a:avLst/>
              <a:gdLst>
                <a:gd name="csX0" fmla="*/ 218010 w 218010"/>
                <a:gd name="csY0" fmla="*/ 132457 h 138090"/>
                <a:gd name="csX1" fmla="*/ 173203 w 218010"/>
                <a:gd name="csY1" fmla="*/ 138091 h 138090"/>
                <a:gd name="csX2" fmla="*/ 111101 w 218010"/>
                <a:gd name="csY2" fmla="*/ 126954 h 138090"/>
                <a:gd name="csX3" fmla="*/ 0 w 218010"/>
                <a:gd name="csY3" fmla="*/ 5634 h 138090"/>
                <a:gd name="csX4" fmla="*/ 44807 w 218010"/>
                <a:gd name="csY4" fmla="*/ 0 h 138090"/>
                <a:gd name="csX5" fmla="*/ 163770 w 218010"/>
                <a:gd name="csY5" fmla="*/ 45069 h 138090"/>
                <a:gd name="csX6" fmla="*/ 218010 w 218010"/>
                <a:gd name="csY6" fmla="*/ 132457 h 13809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18010" h="138090">
                  <a:moveTo>
                    <a:pt x="218010" y="132457"/>
                  </a:moveTo>
                  <a:cubicBezTo>
                    <a:pt x="203599" y="136125"/>
                    <a:pt x="188663" y="138091"/>
                    <a:pt x="173203" y="138091"/>
                  </a:cubicBezTo>
                  <a:cubicBezTo>
                    <a:pt x="151323" y="138091"/>
                    <a:pt x="130492" y="134160"/>
                    <a:pt x="111101" y="126954"/>
                  </a:cubicBezTo>
                  <a:cubicBezTo>
                    <a:pt x="56992" y="107040"/>
                    <a:pt x="15198" y="61839"/>
                    <a:pt x="0" y="5634"/>
                  </a:cubicBezTo>
                  <a:cubicBezTo>
                    <a:pt x="14412" y="1965"/>
                    <a:pt x="29348" y="0"/>
                    <a:pt x="44807" y="0"/>
                  </a:cubicBezTo>
                  <a:cubicBezTo>
                    <a:pt x="90401" y="0"/>
                    <a:pt x="132064" y="17032"/>
                    <a:pt x="163770" y="45069"/>
                  </a:cubicBezTo>
                  <a:cubicBezTo>
                    <a:pt x="189580" y="67866"/>
                    <a:pt x="208839" y="98131"/>
                    <a:pt x="218010" y="132457"/>
                  </a:cubicBezTo>
                  <a:close/>
                </a:path>
              </a:pathLst>
            </a:custGeom>
            <a:solidFill>
              <a:srgbClr val="009242"/>
            </a:solidFill>
            <a:ln w="26194" cap="flat">
              <a:solidFill>
                <a:srgbClr val="009242"/>
              </a:solidFill>
              <a:prstDash val="solid"/>
              <a:miter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67" name="Forma libre: forma 66">
              <a:extLst>
                <a:ext uri="{FF2B5EF4-FFF2-40B4-BE49-F238E27FC236}">
                  <a16:creationId xmlns:a16="http://schemas.microsoft.com/office/drawing/2014/main" id="{1BF1E7F5-6C84-E48C-7512-34BE5E45D67A}"/>
                </a:ext>
              </a:extLst>
            </p:cNvPr>
            <p:cNvSpPr/>
            <p:nvPr/>
          </p:nvSpPr>
          <p:spPr>
            <a:xfrm>
              <a:off x="6255040" y="3737984"/>
              <a:ext cx="298454" cy="353218"/>
            </a:xfrm>
            <a:custGeom>
              <a:avLst/>
              <a:gdLst>
                <a:gd name="csX0" fmla="*/ 298454 w 298454"/>
                <a:gd name="csY0" fmla="*/ 308149 h 353218"/>
                <a:gd name="csX1" fmla="*/ 179492 w 298454"/>
                <a:gd name="csY1" fmla="*/ 353219 h 353218"/>
                <a:gd name="csX2" fmla="*/ 0 w 298454"/>
                <a:gd name="csY2" fmla="*/ 173727 h 353218"/>
                <a:gd name="csX3" fmla="*/ 134553 w 298454"/>
                <a:gd name="csY3" fmla="*/ 0 h 353218"/>
                <a:gd name="csX4" fmla="*/ 134553 w 298454"/>
                <a:gd name="csY4" fmla="*/ 0 h 353218"/>
                <a:gd name="csX5" fmla="*/ 245655 w 298454"/>
                <a:gd name="csY5" fmla="*/ 121321 h 353218"/>
                <a:gd name="csX6" fmla="*/ 237794 w 298454"/>
                <a:gd name="csY6" fmla="*/ 173858 h 353218"/>
                <a:gd name="csX7" fmla="*/ 298323 w 298454"/>
                <a:gd name="csY7" fmla="*/ 308280 h 35321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298454" h="353218">
                  <a:moveTo>
                    <a:pt x="298454" y="308149"/>
                  </a:moveTo>
                  <a:cubicBezTo>
                    <a:pt x="266748" y="336318"/>
                    <a:pt x="225085" y="353219"/>
                    <a:pt x="179492" y="353219"/>
                  </a:cubicBezTo>
                  <a:cubicBezTo>
                    <a:pt x="80444" y="353219"/>
                    <a:pt x="0" y="272906"/>
                    <a:pt x="0" y="173727"/>
                  </a:cubicBezTo>
                  <a:cubicBezTo>
                    <a:pt x="0" y="90139"/>
                    <a:pt x="57254" y="19914"/>
                    <a:pt x="134553" y="0"/>
                  </a:cubicBezTo>
                  <a:lnTo>
                    <a:pt x="134553" y="0"/>
                  </a:lnTo>
                  <a:cubicBezTo>
                    <a:pt x="149751" y="56206"/>
                    <a:pt x="191545" y="101406"/>
                    <a:pt x="245655" y="121321"/>
                  </a:cubicBezTo>
                  <a:cubicBezTo>
                    <a:pt x="240545" y="137829"/>
                    <a:pt x="237794" y="155516"/>
                    <a:pt x="237794" y="173858"/>
                  </a:cubicBezTo>
                  <a:cubicBezTo>
                    <a:pt x="237794" y="227313"/>
                    <a:pt x="261246" y="275395"/>
                    <a:pt x="298323" y="308280"/>
                  </a:cubicBezTo>
                  <a:close/>
                </a:path>
              </a:pathLst>
            </a:custGeom>
            <a:solidFill>
              <a:srgbClr val="C0DFC9"/>
            </a:solidFill>
            <a:ln w="26194" cap="flat">
              <a:solidFill>
                <a:srgbClr val="009242"/>
              </a:solidFill>
              <a:prstDash val="solid"/>
              <a:miter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68" name="Forma libre: forma 67">
              <a:extLst>
                <a:ext uri="{FF2B5EF4-FFF2-40B4-BE49-F238E27FC236}">
                  <a16:creationId xmlns:a16="http://schemas.microsoft.com/office/drawing/2014/main" id="{180D8843-1311-C33C-8958-E00908A29C65}"/>
                </a:ext>
              </a:extLst>
            </p:cNvPr>
            <p:cNvSpPr/>
            <p:nvPr/>
          </p:nvSpPr>
          <p:spPr>
            <a:xfrm>
              <a:off x="6492965" y="3859304"/>
              <a:ext cx="121058" cy="186959"/>
            </a:xfrm>
            <a:custGeom>
              <a:avLst/>
              <a:gdLst>
                <a:gd name="csX0" fmla="*/ 121059 w 121058"/>
                <a:gd name="csY0" fmla="*/ 52537 h 186959"/>
                <a:gd name="csX1" fmla="*/ 60529 w 121058"/>
                <a:gd name="csY1" fmla="*/ 186960 h 186959"/>
                <a:gd name="csX2" fmla="*/ 0 w 121058"/>
                <a:gd name="csY2" fmla="*/ 52537 h 186959"/>
                <a:gd name="csX3" fmla="*/ 7861 w 121058"/>
                <a:gd name="csY3" fmla="*/ 0 h 186959"/>
                <a:gd name="csX4" fmla="*/ 69962 w 121058"/>
                <a:gd name="csY4" fmla="*/ 11136 h 186959"/>
                <a:gd name="csX5" fmla="*/ 114770 w 121058"/>
                <a:gd name="csY5" fmla="*/ 5503 h 186959"/>
                <a:gd name="csX6" fmla="*/ 114770 w 121058"/>
                <a:gd name="csY6" fmla="*/ 5503 h 186959"/>
                <a:gd name="csX7" fmla="*/ 120928 w 121058"/>
                <a:gd name="csY7" fmla="*/ 52537 h 18695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121058" h="186959">
                  <a:moveTo>
                    <a:pt x="121059" y="52537"/>
                  </a:moveTo>
                  <a:cubicBezTo>
                    <a:pt x="121059" y="105992"/>
                    <a:pt x="97607" y="154075"/>
                    <a:pt x="60529" y="186960"/>
                  </a:cubicBezTo>
                  <a:cubicBezTo>
                    <a:pt x="23452" y="154075"/>
                    <a:pt x="0" y="106123"/>
                    <a:pt x="0" y="52537"/>
                  </a:cubicBezTo>
                  <a:cubicBezTo>
                    <a:pt x="0" y="34326"/>
                    <a:pt x="2751" y="16639"/>
                    <a:pt x="7861" y="0"/>
                  </a:cubicBezTo>
                  <a:cubicBezTo>
                    <a:pt x="27251" y="7206"/>
                    <a:pt x="48214" y="11136"/>
                    <a:pt x="69962" y="11136"/>
                  </a:cubicBezTo>
                  <a:cubicBezTo>
                    <a:pt x="85422" y="11136"/>
                    <a:pt x="100358" y="9171"/>
                    <a:pt x="114770" y="5503"/>
                  </a:cubicBezTo>
                  <a:lnTo>
                    <a:pt x="114770" y="5503"/>
                  </a:lnTo>
                  <a:cubicBezTo>
                    <a:pt x="118831" y="20438"/>
                    <a:pt x="120928" y="36160"/>
                    <a:pt x="120928" y="52537"/>
                  </a:cubicBezTo>
                  <a:close/>
                </a:path>
              </a:pathLst>
            </a:custGeom>
            <a:solidFill>
              <a:srgbClr val="009242"/>
            </a:solidFill>
            <a:ln w="26194" cap="flat">
              <a:solidFill>
                <a:srgbClr val="009242"/>
              </a:solidFill>
              <a:prstDash val="solid"/>
              <a:miter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69" name="Forma libre: forma 68">
              <a:extLst>
                <a:ext uri="{FF2B5EF4-FFF2-40B4-BE49-F238E27FC236}">
                  <a16:creationId xmlns:a16="http://schemas.microsoft.com/office/drawing/2014/main" id="{8B1F4D1F-AC4E-D7C1-8693-DF802820AC69}"/>
                </a:ext>
              </a:extLst>
            </p:cNvPr>
            <p:cNvSpPr/>
            <p:nvPr/>
          </p:nvSpPr>
          <p:spPr>
            <a:xfrm>
              <a:off x="6553494" y="3732481"/>
              <a:ext cx="181063" cy="132457"/>
            </a:xfrm>
            <a:custGeom>
              <a:avLst/>
              <a:gdLst>
                <a:gd name="csX0" fmla="*/ 181064 w 181063"/>
                <a:gd name="csY0" fmla="*/ 11136 h 132457"/>
                <a:gd name="csX1" fmla="*/ 54241 w 181063"/>
                <a:gd name="csY1" fmla="*/ 132457 h 132457"/>
                <a:gd name="csX2" fmla="*/ 54241 w 181063"/>
                <a:gd name="csY2" fmla="*/ 132457 h 132457"/>
                <a:gd name="csX3" fmla="*/ 0 w 181063"/>
                <a:gd name="csY3" fmla="*/ 45069 h 132457"/>
                <a:gd name="csX4" fmla="*/ 118962 w 181063"/>
                <a:gd name="csY4" fmla="*/ 0 h 132457"/>
                <a:gd name="csX5" fmla="*/ 181064 w 181063"/>
                <a:gd name="csY5" fmla="*/ 11136 h 1324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181063" h="132457">
                  <a:moveTo>
                    <a:pt x="181064" y="11136"/>
                  </a:moveTo>
                  <a:cubicBezTo>
                    <a:pt x="162984" y="70487"/>
                    <a:pt x="114770" y="116735"/>
                    <a:pt x="54241" y="132457"/>
                  </a:cubicBezTo>
                  <a:lnTo>
                    <a:pt x="54241" y="132457"/>
                  </a:lnTo>
                  <a:cubicBezTo>
                    <a:pt x="45069" y="98131"/>
                    <a:pt x="25810" y="67866"/>
                    <a:pt x="0" y="45069"/>
                  </a:cubicBezTo>
                  <a:cubicBezTo>
                    <a:pt x="31706" y="17032"/>
                    <a:pt x="73369" y="0"/>
                    <a:pt x="118962" y="0"/>
                  </a:cubicBezTo>
                  <a:cubicBezTo>
                    <a:pt x="140842" y="0"/>
                    <a:pt x="161674" y="3930"/>
                    <a:pt x="181064" y="11136"/>
                  </a:cubicBezTo>
                  <a:close/>
                </a:path>
              </a:pathLst>
            </a:custGeom>
            <a:solidFill>
              <a:srgbClr val="009242"/>
            </a:solidFill>
            <a:ln w="26194" cap="flat">
              <a:solidFill>
                <a:srgbClr val="009242"/>
              </a:solidFill>
              <a:prstDash val="solid"/>
              <a:miter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70" name="Forma libre: forma 69">
              <a:extLst>
                <a:ext uri="{FF2B5EF4-FFF2-40B4-BE49-F238E27FC236}">
                  <a16:creationId xmlns:a16="http://schemas.microsoft.com/office/drawing/2014/main" id="{3B77559F-3AB9-8E03-450D-69C6D30A306A}"/>
                </a:ext>
              </a:extLst>
            </p:cNvPr>
            <p:cNvSpPr/>
            <p:nvPr/>
          </p:nvSpPr>
          <p:spPr>
            <a:xfrm>
              <a:off x="6553494" y="3743486"/>
              <a:ext cx="298585" cy="347847"/>
            </a:xfrm>
            <a:custGeom>
              <a:avLst/>
              <a:gdLst>
                <a:gd name="csX0" fmla="*/ 298454 w 298585"/>
                <a:gd name="csY0" fmla="*/ 168355 h 347847"/>
                <a:gd name="csX1" fmla="*/ 118962 w 298585"/>
                <a:gd name="csY1" fmla="*/ 347847 h 347847"/>
                <a:gd name="csX2" fmla="*/ 0 w 298585"/>
                <a:gd name="csY2" fmla="*/ 302778 h 347847"/>
                <a:gd name="csX3" fmla="*/ 60529 w 298585"/>
                <a:gd name="csY3" fmla="*/ 168355 h 347847"/>
                <a:gd name="csX4" fmla="*/ 54372 w 298585"/>
                <a:gd name="csY4" fmla="*/ 121321 h 347847"/>
                <a:gd name="csX5" fmla="*/ 181195 w 298585"/>
                <a:gd name="csY5" fmla="*/ 0 h 347847"/>
                <a:gd name="csX6" fmla="*/ 298585 w 298585"/>
                <a:gd name="csY6" fmla="*/ 168224 h 34784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98585" h="347847">
                  <a:moveTo>
                    <a:pt x="298454" y="168355"/>
                  </a:moveTo>
                  <a:cubicBezTo>
                    <a:pt x="298454" y="267534"/>
                    <a:pt x="218010" y="347847"/>
                    <a:pt x="118962" y="347847"/>
                  </a:cubicBezTo>
                  <a:cubicBezTo>
                    <a:pt x="73369" y="347847"/>
                    <a:pt x="31706" y="330815"/>
                    <a:pt x="0" y="302778"/>
                  </a:cubicBezTo>
                  <a:cubicBezTo>
                    <a:pt x="37077" y="269893"/>
                    <a:pt x="60529" y="221941"/>
                    <a:pt x="60529" y="168355"/>
                  </a:cubicBezTo>
                  <a:cubicBezTo>
                    <a:pt x="60529" y="152109"/>
                    <a:pt x="58302" y="136257"/>
                    <a:pt x="54372" y="121321"/>
                  </a:cubicBezTo>
                  <a:cubicBezTo>
                    <a:pt x="114901" y="105730"/>
                    <a:pt x="162984" y="59481"/>
                    <a:pt x="181195" y="0"/>
                  </a:cubicBezTo>
                  <a:cubicBezTo>
                    <a:pt x="249716" y="25155"/>
                    <a:pt x="298585" y="90925"/>
                    <a:pt x="298585" y="168224"/>
                  </a:cubicBezTo>
                  <a:close/>
                </a:path>
              </a:pathLst>
            </a:custGeom>
            <a:solidFill>
              <a:srgbClr val="C0DFC9"/>
            </a:solidFill>
            <a:ln w="26194" cap="flat">
              <a:solidFill>
                <a:srgbClr val="009242"/>
              </a:solidFill>
              <a:prstDash val="solid"/>
              <a:miter/>
            </a:ln>
          </p:spPr>
          <p:txBody>
            <a:bodyPr/>
            <a:lstStyle/>
            <a:p>
              <a:endParaRPr lang="es-AR"/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1214701"/>
            <a:ext cx="8232775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0" spc="-55" dirty="0">
                <a:latin typeface="Roboto Medium"/>
                <a:cs typeface="Roboto Medium"/>
              </a:rPr>
              <a:t>Consider</a:t>
            </a:r>
            <a:r>
              <a:rPr sz="1500" b="0" spc="-65" dirty="0">
                <a:latin typeface="Roboto Medium"/>
                <a:cs typeface="Roboto Medium"/>
              </a:rPr>
              <a:t> </a:t>
            </a:r>
            <a:r>
              <a:rPr sz="1500" b="0" spc="-40" dirty="0">
                <a:latin typeface="Roboto Medium"/>
                <a:cs typeface="Roboto Medium"/>
              </a:rPr>
              <a:t>the</a:t>
            </a:r>
            <a:r>
              <a:rPr sz="1500" b="0" spc="-60" dirty="0">
                <a:latin typeface="Roboto Medium"/>
                <a:cs typeface="Roboto Medium"/>
              </a:rPr>
              <a:t> </a:t>
            </a:r>
            <a:r>
              <a:rPr sz="1500" b="0" spc="-50" dirty="0">
                <a:latin typeface="Roboto Medium"/>
                <a:cs typeface="Roboto Medium"/>
              </a:rPr>
              <a:t>context</a:t>
            </a:r>
            <a:r>
              <a:rPr sz="1500" b="0" spc="-60" dirty="0">
                <a:latin typeface="Roboto Medium"/>
                <a:cs typeface="Roboto Medium"/>
              </a:rPr>
              <a:t> </a:t>
            </a:r>
            <a:r>
              <a:rPr sz="1500" b="0" spc="-35" dirty="0">
                <a:latin typeface="Roboto Medium"/>
                <a:cs typeface="Roboto Medium"/>
              </a:rPr>
              <a:t>and</a:t>
            </a:r>
            <a:r>
              <a:rPr sz="1500" b="0" spc="-60" dirty="0">
                <a:latin typeface="Roboto Medium"/>
                <a:cs typeface="Roboto Medium"/>
              </a:rPr>
              <a:t> </a:t>
            </a:r>
            <a:r>
              <a:rPr sz="1500" b="0" spc="-45" dirty="0">
                <a:latin typeface="Roboto Medium"/>
                <a:cs typeface="Roboto Medium"/>
              </a:rPr>
              <a:t>answer</a:t>
            </a:r>
            <a:r>
              <a:rPr sz="1500" b="0" spc="-65" dirty="0">
                <a:latin typeface="Roboto Medium"/>
                <a:cs typeface="Roboto Medium"/>
              </a:rPr>
              <a:t> </a:t>
            </a:r>
            <a:r>
              <a:rPr sz="1500" b="0" spc="-50" dirty="0">
                <a:latin typeface="Roboto Medium"/>
                <a:cs typeface="Roboto Medium"/>
              </a:rPr>
              <a:t>some</a:t>
            </a:r>
            <a:r>
              <a:rPr sz="1500" b="0" spc="-60" dirty="0">
                <a:latin typeface="Roboto Medium"/>
                <a:cs typeface="Roboto Medium"/>
              </a:rPr>
              <a:t> </a:t>
            </a:r>
            <a:r>
              <a:rPr sz="1500" b="0" spc="-25" dirty="0">
                <a:latin typeface="Roboto Medium"/>
                <a:cs typeface="Roboto Medium"/>
              </a:rPr>
              <a:t>of</a:t>
            </a:r>
            <a:r>
              <a:rPr sz="1500" b="0" spc="-60" dirty="0">
                <a:latin typeface="Roboto Medium"/>
                <a:cs typeface="Roboto Medium"/>
              </a:rPr>
              <a:t> </a:t>
            </a:r>
            <a:r>
              <a:rPr sz="1500" b="0" spc="-50" dirty="0">
                <a:latin typeface="Roboto Medium"/>
                <a:cs typeface="Roboto Medium"/>
              </a:rPr>
              <a:t>these</a:t>
            </a:r>
            <a:r>
              <a:rPr sz="1500" b="0" spc="-60" dirty="0">
                <a:latin typeface="Roboto Medium"/>
                <a:cs typeface="Roboto Medium"/>
              </a:rPr>
              <a:t> </a:t>
            </a:r>
            <a:r>
              <a:rPr sz="1500" b="0" spc="-50" dirty="0">
                <a:latin typeface="Roboto Medium"/>
                <a:cs typeface="Roboto Medium"/>
              </a:rPr>
              <a:t>questions</a:t>
            </a:r>
            <a:r>
              <a:rPr sz="1500" b="0" spc="-60" dirty="0">
                <a:latin typeface="Roboto Medium"/>
                <a:cs typeface="Roboto Medium"/>
              </a:rPr>
              <a:t> </a:t>
            </a:r>
            <a:r>
              <a:rPr sz="1500" b="0" spc="-25" dirty="0">
                <a:latin typeface="Roboto Medium"/>
                <a:cs typeface="Roboto Medium"/>
              </a:rPr>
              <a:t>as</a:t>
            </a:r>
            <a:r>
              <a:rPr sz="1500" b="0" spc="-65" dirty="0">
                <a:latin typeface="Roboto Medium"/>
                <a:cs typeface="Roboto Medium"/>
              </a:rPr>
              <a:t> </a:t>
            </a:r>
            <a:r>
              <a:rPr sz="1500" b="0" spc="-50" dirty="0">
                <a:latin typeface="Roboto Medium"/>
                <a:cs typeface="Roboto Medium"/>
              </a:rPr>
              <a:t>they</a:t>
            </a:r>
            <a:r>
              <a:rPr sz="1500" b="0" spc="-60" dirty="0">
                <a:latin typeface="Roboto Medium"/>
                <a:cs typeface="Roboto Medium"/>
              </a:rPr>
              <a:t> </a:t>
            </a:r>
            <a:r>
              <a:rPr sz="1500" b="0" spc="-50" dirty="0">
                <a:latin typeface="Roboto Medium"/>
                <a:cs typeface="Roboto Medium"/>
              </a:rPr>
              <a:t>apply</a:t>
            </a:r>
            <a:r>
              <a:rPr sz="1500" b="0" spc="-60" dirty="0">
                <a:latin typeface="Roboto Medium"/>
                <a:cs typeface="Roboto Medium"/>
              </a:rPr>
              <a:t> </a:t>
            </a:r>
            <a:r>
              <a:rPr sz="1500" b="0" spc="-50" dirty="0">
                <a:latin typeface="Roboto Medium"/>
                <a:cs typeface="Roboto Medium"/>
              </a:rPr>
              <a:t>to</a:t>
            </a:r>
            <a:r>
              <a:rPr sz="1500" b="0" spc="-60" dirty="0">
                <a:latin typeface="Roboto Medium"/>
                <a:cs typeface="Roboto Medium"/>
              </a:rPr>
              <a:t> </a:t>
            </a:r>
            <a:r>
              <a:rPr sz="1500" b="0" spc="-40" dirty="0">
                <a:latin typeface="Roboto Medium"/>
                <a:cs typeface="Roboto Medium"/>
              </a:rPr>
              <a:t>the</a:t>
            </a:r>
            <a:r>
              <a:rPr sz="1500" b="0" spc="-60" dirty="0">
                <a:latin typeface="Roboto Medium"/>
                <a:cs typeface="Roboto Medium"/>
              </a:rPr>
              <a:t> </a:t>
            </a:r>
            <a:r>
              <a:rPr sz="1500" b="0" spc="-50" dirty="0">
                <a:latin typeface="Roboto Medium"/>
                <a:cs typeface="Roboto Medium"/>
              </a:rPr>
              <a:t>target</a:t>
            </a:r>
            <a:r>
              <a:rPr sz="1500" b="0" spc="-65" dirty="0">
                <a:latin typeface="Roboto Medium"/>
                <a:cs typeface="Roboto Medium"/>
              </a:rPr>
              <a:t> </a:t>
            </a:r>
            <a:r>
              <a:rPr sz="1500" b="0" spc="-10" dirty="0">
                <a:latin typeface="Roboto Medium"/>
                <a:cs typeface="Roboto Medium"/>
              </a:rPr>
              <a:t>population</a:t>
            </a:r>
            <a:endParaRPr sz="1500" dirty="0">
              <a:latin typeface="Roboto Medium"/>
              <a:cs typeface="Roboto Medium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07299" y="1994854"/>
            <a:ext cx="222567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Conflict</a:t>
            </a:r>
            <a:r>
              <a:rPr sz="13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and/or</a:t>
            </a:r>
            <a:r>
              <a:rPr sz="13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hazard</a:t>
            </a:r>
            <a:r>
              <a:rPr sz="13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history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299" y="2264911"/>
            <a:ext cx="2398395" cy="3298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5080" indent="-228600">
              <a:lnSpc>
                <a:spcPct val="115399"/>
              </a:lnSpc>
              <a:spcBef>
                <a:spcPts val="100"/>
              </a:spcBef>
              <a:buClr>
                <a:srgbClr val="009343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Where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fighting,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tensions, </a:t>
            </a:r>
            <a:r>
              <a:rPr sz="1300" b="0" dirty="0">
                <a:latin typeface="Roboto Light"/>
                <a:cs typeface="Roboto Light"/>
              </a:rPr>
              <a:t>hostilities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natural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hazards occurring?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past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trends </a:t>
            </a:r>
            <a:r>
              <a:rPr sz="1300" b="0" dirty="0">
                <a:latin typeface="Roboto Light"/>
                <a:cs typeface="Roboto Light"/>
              </a:rPr>
              <a:t>influence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current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situation </a:t>
            </a:r>
            <a:r>
              <a:rPr sz="1300" b="0" dirty="0">
                <a:latin typeface="Roboto Light"/>
                <a:cs typeface="Roboto Light"/>
              </a:rPr>
              <a:t>in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that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location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how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the </a:t>
            </a:r>
            <a:r>
              <a:rPr sz="1300" b="0" dirty="0">
                <a:latin typeface="Roboto Light"/>
                <a:cs typeface="Roboto Light"/>
              </a:rPr>
              <a:t>situation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might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evolve?</a:t>
            </a:r>
            <a:endParaRPr sz="1300">
              <a:latin typeface="Roboto Light"/>
              <a:cs typeface="Roboto Light"/>
            </a:endParaRPr>
          </a:p>
          <a:p>
            <a:pPr marL="240665" marR="7620" indent="-228600">
              <a:lnSpc>
                <a:spcPct val="115399"/>
              </a:lnSpc>
              <a:spcBef>
                <a:spcPts val="280"/>
              </a:spcBef>
              <a:buClr>
                <a:srgbClr val="009343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5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factors</a:t>
            </a:r>
            <a:r>
              <a:rPr sz="1300" b="0" spc="-5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underpinned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the </a:t>
            </a:r>
            <a:r>
              <a:rPr sz="1300" b="0" dirty="0">
                <a:latin typeface="Roboto Light"/>
                <a:cs typeface="Roboto Light"/>
              </a:rPr>
              <a:t>tensions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among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population groups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and/or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other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actors?</a:t>
            </a:r>
            <a:endParaRPr sz="1300">
              <a:latin typeface="Roboto Light"/>
              <a:cs typeface="Roboto Light"/>
            </a:endParaRPr>
          </a:p>
          <a:p>
            <a:pPr marL="240665" marR="50800" indent="-228600">
              <a:lnSpc>
                <a:spcPct val="115399"/>
              </a:lnSpc>
              <a:spcBef>
                <a:spcPts val="280"/>
              </a:spcBef>
              <a:buClr>
                <a:srgbClr val="009343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factors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peace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and </a:t>
            </a:r>
            <a:r>
              <a:rPr sz="1300" b="0" dirty="0">
                <a:latin typeface="Roboto Light"/>
                <a:cs typeface="Roboto Light"/>
              </a:rPr>
              <a:t>stability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processes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(formal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or </a:t>
            </a:r>
            <a:r>
              <a:rPr sz="1300" b="0" dirty="0">
                <a:latin typeface="Roboto Light"/>
                <a:cs typeface="Roboto Light"/>
              </a:rPr>
              <a:t>informal)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impact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population groups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geographic locations?protective</a:t>
            </a:r>
            <a:r>
              <a:rPr sz="1300" b="0" spc="11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actions?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21352" y="1964535"/>
            <a:ext cx="217995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Political</a:t>
            </a:r>
            <a:r>
              <a:rPr sz="1300" b="0" spc="1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and</a:t>
            </a:r>
            <a:r>
              <a:rPr sz="1300" b="0" spc="1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spc="-20" dirty="0">
                <a:solidFill>
                  <a:srgbClr val="009343"/>
                </a:solidFill>
                <a:latin typeface="Roboto Medium"/>
                <a:cs typeface="Roboto Medium"/>
              </a:rPr>
              <a:t>Socio-</a:t>
            </a: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Economic Landscape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21300" y="2493511"/>
            <a:ext cx="2865120" cy="402018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227965" marR="58419" indent="-227965" algn="r">
              <a:lnSpc>
                <a:spcPct val="100000"/>
              </a:lnSpc>
              <a:spcBef>
                <a:spcPts val="340"/>
              </a:spcBef>
              <a:buClr>
                <a:srgbClr val="009343"/>
              </a:buClr>
              <a:buSzPct val="107692"/>
              <a:buChar char="•"/>
              <a:tabLst>
                <a:tab pos="227965" algn="l"/>
              </a:tabLst>
            </a:pP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there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factors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political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fragility</a:t>
            </a:r>
            <a:endParaRPr sz="1300">
              <a:latin typeface="Roboto Light"/>
              <a:cs typeface="Roboto Light"/>
            </a:endParaRPr>
          </a:p>
          <a:p>
            <a:pPr marR="9525" algn="r">
              <a:lnSpc>
                <a:spcPct val="100000"/>
              </a:lnSpc>
              <a:spcBef>
                <a:spcPts val="240"/>
              </a:spcBef>
            </a:pPr>
            <a:r>
              <a:rPr sz="1300" b="0" dirty="0">
                <a:latin typeface="Roboto Light"/>
                <a:cs typeface="Roboto Light"/>
              </a:rPr>
              <a:t>enabling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specific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protection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threats?</a:t>
            </a:r>
            <a:endParaRPr sz="1300">
              <a:latin typeface="Roboto Light"/>
              <a:cs typeface="Roboto Light"/>
            </a:endParaRPr>
          </a:p>
          <a:p>
            <a:pPr marL="241300" marR="5080" indent="-228600">
              <a:lnSpc>
                <a:spcPct val="115399"/>
              </a:lnSpc>
              <a:spcBef>
                <a:spcPts val="280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power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dynamics </a:t>
            </a:r>
            <a:r>
              <a:rPr sz="1300" b="0" dirty="0">
                <a:latin typeface="Roboto Light"/>
                <a:cs typeface="Roboto Light"/>
              </a:rPr>
              <a:t>relevant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understanding protection threats?</a:t>
            </a:r>
            <a:endParaRPr sz="1300">
              <a:latin typeface="Roboto Light"/>
              <a:cs typeface="Roboto Light"/>
            </a:endParaRPr>
          </a:p>
          <a:p>
            <a:pPr marL="241300" marR="71755" indent="-228600">
              <a:lnSpc>
                <a:spcPct val="115399"/>
              </a:lnSpc>
              <a:spcBef>
                <a:spcPts val="285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social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economic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trends, </a:t>
            </a:r>
            <a:r>
              <a:rPr sz="1300" b="0" dirty="0">
                <a:latin typeface="Roboto Light"/>
                <a:cs typeface="Roboto Light"/>
              </a:rPr>
              <a:t>factors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past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trajectories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enable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deter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(or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have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past) specific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protection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threats?</a:t>
            </a:r>
            <a:endParaRPr sz="1300">
              <a:latin typeface="Roboto Light"/>
              <a:cs typeface="Roboto Light"/>
            </a:endParaRPr>
          </a:p>
          <a:p>
            <a:pPr marL="241300" marR="178435" indent="-228600">
              <a:lnSpc>
                <a:spcPct val="115399"/>
              </a:lnSpc>
              <a:spcBef>
                <a:spcPts val="280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How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does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affected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population </a:t>
            </a:r>
            <a:r>
              <a:rPr sz="1300" b="0" dirty="0">
                <a:latin typeface="Roboto Light"/>
                <a:cs typeface="Roboto Light"/>
              </a:rPr>
              <a:t>(and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different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population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groups) </a:t>
            </a:r>
            <a:r>
              <a:rPr sz="1300" b="0" dirty="0">
                <a:latin typeface="Roboto Light"/>
                <a:cs typeface="Roboto Light"/>
              </a:rPr>
              <a:t>participate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formal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10" dirty="0">
                <a:latin typeface="Roboto Light"/>
                <a:cs typeface="Roboto Light"/>
              </a:rPr>
              <a:t> informal </a:t>
            </a:r>
            <a:r>
              <a:rPr sz="1300" b="0" dirty="0">
                <a:latin typeface="Roboto Light"/>
                <a:cs typeface="Roboto Light"/>
              </a:rPr>
              <a:t>political</a:t>
            </a:r>
            <a:r>
              <a:rPr sz="1300" b="0" spc="-10" dirty="0">
                <a:latin typeface="Roboto Light"/>
                <a:cs typeface="Roboto Light"/>
              </a:rPr>
              <a:t> structures?</a:t>
            </a:r>
            <a:r>
              <a:rPr sz="1300" b="0" spc="-5" dirty="0">
                <a:latin typeface="Roboto Light"/>
                <a:cs typeface="Roboto Light"/>
              </a:rPr>
              <a:t> </a:t>
            </a:r>
            <a:r>
              <a:rPr sz="1300" b="0" spc="-20" dirty="0">
                <a:latin typeface="Roboto Light"/>
                <a:cs typeface="Roboto Light"/>
              </a:rPr>
              <a:t>What </a:t>
            </a:r>
            <a:r>
              <a:rPr sz="1300" b="0" dirty="0">
                <a:latin typeface="Roboto Light"/>
                <a:cs typeface="Roboto Light"/>
              </a:rPr>
              <a:t>accountability</a:t>
            </a:r>
            <a:r>
              <a:rPr sz="1300" b="0" spc="-7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mechanisms</a:t>
            </a:r>
            <a:endParaRPr sz="1300">
              <a:latin typeface="Roboto Light"/>
              <a:cs typeface="Roboto Light"/>
            </a:endParaRPr>
          </a:p>
          <a:p>
            <a:pPr marL="241300" marR="253365">
              <a:lnSpc>
                <a:spcPct val="115399"/>
              </a:lnSpc>
            </a:pP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available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them?</a:t>
            </a:r>
            <a:r>
              <a:rPr sz="1300" b="0" spc="-6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spc="-20" dirty="0">
                <a:latin typeface="Roboto Light"/>
                <a:cs typeface="Roboto Light"/>
              </a:rPr>
              <a:t>what </a:t>
            </a:r>
            <a:r>
              <a:rPr sz="1300" b="0" dirty="0">
                <a:latin typeface="Roboto Light"/>
                <a:cs typeface="Roboto Light"/>
              </a:rPr>
              <a:t>extent</a:t>
            </a:r>
            <a:r>
              <a:rPr sz="1300" b="0" spc="-6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existing</a:t>
            </a:r>
            <a:r>
              <a:rPr sz="1300" b="0" spc="-5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accountability mechanisms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functioning?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15312" y="1964809"/>
            <a:ext cx="244094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Institutional,</a:t>
            </a:r>
            <a:r>
              <a:rPr sz="1300" b="0" spc="-5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legal</a:t>
            </a:r>
            <a:r>
              <a:rPr sz="1300" b="0" spc="-5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and</a:t>
            </a:r>
            <a:r>
              <a:rPr sz="1300" b="0" spc="-5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normative landscape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115300" y="2493511"/>
            <a:ext cx="2803525" cy="40201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137160" indent="-228600">
              <a:lnSpc>
                <a:spcPct val="115399"/>
              </a:lnSpc>
              <a:spcBef>
                <a:spcPts val="100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Do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ruling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authorities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have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50" dirty="0">
                <a:latin typeface="Roboto Light"/>
                <a:cs typeface="Roboto Light"/>
              </a:rPr>
              <a:t>a </a:t>
            </a:r>
            <a:r>
              <a:rPr sz="1300" b="0" spc="-10" dirty="0">
                <a:latin typeface="Roboto Light"/>
                <a:cs typeface="Roboto Light"/>
              </a:rPr>
              <a:t>specific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social,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ethnic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political affiliation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positively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10" dirty="0">
                <a:latin typeface="Roboto Light"/>
                <a:cs typeface="Roboto Light"/>
              </a:rPr>
              <a:t> negatively </a:t>
            </a:r>
            <a:r>
              <a:rPr sz="1300" b="0" dirty="0">
                <a:latin typeface="Roboto Light"/>
                <a:cs typeface="Roboto Light"/>
              </a:rPr>
              <a:t>influencing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specific</a:t>
            </a:r>
            <a:r>
              <a:rPr sz="1300" b="0" spc="-5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threats?</a:t>
            </a:r>
            <a:r>
              <a:rPr sz="1300" b="0" spc="-5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Are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affiliations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identified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formal</a:t>
            </a:r>
            <a:r>
              <a:rPr sz="1300" b="0" spc="-25" dirty="0">
                <a:latin typeface="Roboto Light"/>
                <a:cs typeface="Roboto Light"/>
              </a:rPr>
              <a:t> or </a:t>
            </a:r>
            <a:r>
              <a:rPr sz="1300" b="0" spc="-10" dirty="0">
                <a:latin typeface="Roboto Light"/>
                <a:cs typeface="Roboto Light"/>
              </a:rPr>
              <a:t>informal?</a:t>
            </a:r>
            <a:endParaRPr sz="1300">
              <a:latin typeface="Roboto Light"/>
              <a:cs typeface="Roboto Light"/>
            </a:endParaRPr>
          </a:p>
          <a:p>
            <a:pPr marL="241300" marR="5080" indent="-228600">
              <a:lnSpc>
                <a:spcPct val="115399"/>
              </a:lnSpc>
              <a:spcBef>
                <a:spcPts val="280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factors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legal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landscape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relevant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understanding </a:t>
            </a:r>
            <a:r>
              <a:rPr sz="1300" b="0" dirty="0">
                <a:latin typeface="Roboto Light"/>
                <a:cs typeface="Roboto Light"/>
              </a:rPr>
              <a:t>protection</a:t>
            </a:r>
            <a:r>
              <a:rPr sz="1300" b="0" spc="-7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threats?</a:t>
            </a:r>
            <a:endParaRPr sz="1300">
              <a:latin typeface="Roboto Light"/>
              <a:cs typeface="Roboto Light"/>
            </a:endParaRPr>
          </a:p>
          <a:p>
            <a:pPr marL="241300" marR="77470" indent="-228600">
              <a:lnSpc>
                <a:spcPct val="115399"/>
              </a:lnSpc>
              <a:spcBef>
                <a:spcPts val="280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(and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how)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religious,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social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or </a:t>
            </a:r>
            <a:r>
              <a:rPr sz="1300" b="0" dirty="0">
                <a:latin typeface="Roboto Light"/>
                <a:cs typeface="Roboto Light"/>
              </a:rPr>
              <a:t>ethnic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norms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social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practices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harmful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enable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specific </a:t>
            </a:r>
            <a:r>
              <a:rPr sz="1300" b="0" dirty="0">
                <a:latin typeface="Roboto Light"/>
                <a:cs typeface="Roboto Light"/>
              </a:rPr>
              <a:t>protection</a:t>
            </a:r>
            <a:r>
              <a:rPr sz="1300" b="0" spc="-7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threats?</a:t>
            </a:r>
            <a:endParaRPr sz="1300">
              <a:latin typeface="Roboto Light"/>
              <a:cs typeface="Roboto Light"/>
            </a:endParaRPr>
          </a:p>
          <a:p>
            <a:pPr marL="241300" marR="73660" indent="-228600">
              <a:lnSpc>
                <a:spcPct val="115399"/>
              </a:lnSpc>
              <a:spcBef>
                <a:spcPts val="284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Which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international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regional mechanisms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specifically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enable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or </a:t>
            </a:r>
            <a:r>
              <a:rPr sz="1300" b="0" dirty="0">
                <a:latin typeface="Roboto Light"/>
                <a:cs typeface="Roboto Light"/>
              </a:rPr>
              <a:t>pose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barriers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realisation</a:t>
            </a:r>
            <a:r>
              <a:rPr sz="1300" b="0" spc="-25" dirty="0">
                <a:latin typeface="Roboto Light"/>
                <a:cs typeface="Roboto Light"/>
              </a:rPr>
              <a:t> of </a:t>
            </a:r>
            <a:r>
              <a:rPr sz="1300" b="0" dirty="0">
                <a:latin typeface="Roboto Light"/>
                <a:cs typeface="Roboto Light"/>
              </a:rPr>
              <a:t>protective</a:t>
            </a:r>
            <a:r>
              <a:rPr sz="1300" b="0" spc="-5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actions?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19999" y="1671464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38</a:t>
            </a:fld>
            <a:endParaRPr spc="-25" dirty="0"/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9" name="object 1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C24E3F3A-D506-65CE-16B5-CC344DE650AC}"/>
              </a:ext>
            </a:extLst>
          </p:cNvPr>
          <p:cNvGrpSpPr/>
          <p:nvPr/>
        </p:nvGrpSpPr>
        <p:grpSpPr>
          <a:xfrm>
            <a:off x="9151809" y="691137"/>
            <a:ext cx="820414" cy="820414"/>
            <a:chOff x="4866346" y="4786142"/>
            <a:chExt cx="959485" cy="959485"/>
          </a:xfrm>
        </p:grpSpPr>
        <p:sp>
          <p:nvSpPr>
            <p:cNvPr id="21" name="object 4">
              <a:extLst>
                <a:ext uri="{FF2B5EF4-FFF2-40B4-BE49-F238E27FC236}">
                  <a16:creationId xmlns:a16="http://schemas.microsoft.com/office/drawing/2014/main" id="{76E8CE7B-6165-C62D-2867-BB3E9B9230E0}"/>
                </a:ext>
              </a:extLst>
            </p:cNvPr>
            <p:cNvSpPr/>
            <p:nvPr/>
          </p:nvSpPr>
          <p:spPr>
            <a:xfrm>
              <a:off x="4866346" y="4786142"/>
              <a:ext cx="959485" cy="959485"/>
            </a:xfrm>
            <a:custGeom>
              <a:avLst/>
              <a:gdLst/>
              <a:ahLst/>
              <a:cxnLst/>
              <a:rect l="l" t="t" r="r" b="b"/>
              <a:pathLst>
                <a:path w="959485" h="959485">
                  <a:moveTo>
                    <a:pt x="479653" y="0"/>
                  </a:moveTo>
                  <a:lnTo>
                    <a:pt x="430611" y="2476"/>
                  </a:lnTo>
                  <a:lnTo>
                    <a:pt x="382985" y="9745"/>
                  </a:lnTo>
                  <a:lnTo>
                    <a:pt x="337017" y="21565"/>
                  </a:lnTo>
                  <a:lnTo>
                    <a:pt x="292949" y="37694"/>
                  </a:lnTo>
                  <a:lnTo>
                    <a:pt x="251020" y="57893"/>
                  </a:lnTo>
                  <a:lnTo>
                    <a:pt x="211472" y="81919"/>
                  </a:lnTo>
                  <a:lnTo>
                    <a:pt x="174547" y="109532"/>
                  </a:lnTo>
                  <a:lnTo>
                    <a:pt x="140485" y="140490"/>
                  </a:lnTo>
                  <a:lnTo>
                    <a:pt x="109528" y="174553"/>
                  </a:lnTo>
                  <a:lnTo>
                    <a:pt x="81916" y="211478"/>
                  </a:lnTo>
                  <a:lnTo>
                    <a:pt x="57890" y="251026"/>
                  </a:lnTo>
                  <a:lnTo>
                    <a:pt x="37693" y="292954"/>
                  </a:lnTo>
                  <a:lnTo>
                    <a:pt x="21563" y="337022"/>
                  </a:lnTo>
                  <a:lnTo>
                    <a:pt x="9744" y="382989"/>
                  </a:lnTo>
                  <a:lnTo>
                    <a:pt x="2476" y="430613"/>
                  </a:lnTo>
                  <a:lnTo>
                    <a:pt x="0" y="479653"/>
                  </a:lnTo>
                  <a:lnTo>
                    <a:pt x="2476" y="528696"/>
                  </a:lnTo>
                  <a:lnTo>
                    <a:pt x="9744" y="576321"/>
                  </a:lnTo>
                  <a:lnTo>
                    <a:pt x="21563" y="622289"/>
                  </a:lnTo>
                  <a:lnTo>
                    <a:pt x="37693" y="666358"/>
                  </a:lnTo>
                  <a:lnTo>
                    <a:pt x="57890" y="708286"/>
                  </a:lnTo>
                  <a:lnTo>
                    <a:pt x="81916" y="747834"/>
                  </a:lnTo>
                  <a:lnTo>
                    <a:pt x="109528" y="784759"/>
                  </a:lnTo>
                  <a:lnTo>
                    <a:pt x="140485" y="818821"/>
                  </a:lnTo>
                  <a:lnTo>
                    <a:pt x="174547" y="849778"/>
                  </a:lnTo>
                  <a:lnTo>
                    <a:pt x="211472" y="877390"/>
                  </a:lnTo>
                  <a:lnTo>
                    <a:pt x="251020" y="901416"/>
                  </a:lnTo>
                  <a:lnTo>
                    <a:pt x="292949" y="921614"/>
                  </a:lnTo>
                  <a:lnTo>
                    <a:pt x="337017" y="937743"/>
                  </a:lnTo>
                  <a:lnTo>
                    <a:pt x="382985" y="949562"/>
                  </a:lnTo>
                  <a:lnTo>
                    <a:pt x="430611" y="956830"/>
                  </a:lnTo>
                  <a:lnTo>
                    <a:pt x="479653" y="959307"/>
                  </a:lnTo>
                  <a:lnTo>
                    <a:pt x="528696" y="956830"/>
                  </a:lnTo>
                  <a:lnTo>
                    <a:pt x="576321" y="949562"/>
                  </a:lnTo>
                  <a:lnTo>
                    <a:pt x="622289" y="937743"/>
                  </a:lnTo>
                  <a:lnTo>
                    <a:pt x="666358" y="921614"/>
                  </a:lnTo>
                  <a:lnTo>
                    <a:pt x="708286" y="901416"/>
                  </a:lnTo>
                  <a:lnTo>
                    <a:pt x="747834" y="877390"/>
                  </a:lnTo>
                  <a:lnTo>
                    <a:pt x="784759" y="849778"/>
                  </a:lnTo>
                  <a:lnTo>
                    <a:pt x="818821" y="818821"/>
                  </a:lnTo>
                  <a:lnTo>
                    <a:pt x="849778" y="784759"/>
                  </a:lnTo>
                  <a:lnTo>
                    <a:pt x="877390" y="747834"/>
                  </a:lnTo>
                  <a:lnTo>
                    <a:pt x="901416" y="708286"/>
                  </a:lnTo>
                  <a:lnTo>
                    <a:pt x="921614" y="666358"/>
                  </a:lnTo>
                  <a:lnTo>
                    <a:pt x="937743" y="622289"/>
                  </a:lnTo>
                  <a:lnTo>
                    <a:pt x="949562" y="576321"/>
                  </a:lnTo>
                  <a:lnTo>
                    <a:pt x="956830" y="528696"/>
                  </a:lnTo>
                  <a:lnTo>
                    <a:pt x="959307" y="479653"/>
                  </a:lnTo>
                  <a:lnTo>
                    <a:pt x="956830" y="430613"/>
                  </a:lnTo>
                  <a:lnTo>
                    <a:pt x="949562" y="382989"/>
                  </a:lnTo>
                  <a:lnTo>
                    <a:pt x="937743" y="337022"/>
                  </a:lnTo>
                  <a:lnTo>
                    <a:pt x="921614" y="292954"/>
                  </a:lnTo>
                  <a:lnTo>
                    <a:pt x="901416" y="251026"/>
                  </a:lnTo>
                  <a:lnTo>
                    <a:pt x="877390" y="211478"/>
                  </a:lnTo>
                  <a:lnTo>
                    <a:pt x="849778" y="174553"/>
                  </a:lnTo>
                  <a:lnTo>
                    <a:pt x="818821" y="140490"/>
                  </a:lnTo>
                  <a:lnTo>
                    <a:pt x="784759" y="109532"/>
                  </a:lnTo>
                  <a:lnTo>
                    <a:pt x="747834" y="81919"/>
                  </a:lnTo>
                  <a:lnTo>
                    <a:pt x="708286" y="57893"/>
                  </a:lnTo>
                  <a:lnTo>
                    <a:pt x="666358" y="37694"/>
                  </a:lnTo>
                  <a:lnTo>
                    <a:pt x="622289" y="21565"/>
                  </a:lnTo>
                  <a:lnTo>
                    <a:pt x="576321" y="9745"/>
                  </a:lnTo>
                  <a:lnTo>
                    <a:pt x="528696" y="2476"/>
                  </a:lnTo>
                  <a:lnTo>
                    <a:pt x="479653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5">
              <a:extLst>
                <a:ext uri="{FF2B5EF4-FFF2-40B4-BE49-F238E27FC236}">
                  <a16:creationId xmlns:a16="http://schemas.microsoft.com/office/drawing/2014/main" id="{51FF2BF9-250B-C10F-4157-765F6BB7E4E9}"/>
                </a:ext>
              </a:extLst>
            </p:cNvPr>
            <p:cNvSpPr/>
            <p:nvPr/>
          </p:nvSpPr>
          <p:spPr>
            <a:xfrm>
              <a:off x="4992350" y="4912154"/>
              <a:ext cx="707390" cy="707390"/>
            </a:xfrm>
            <a:custGeom>
              <a:avLst/>
              <a:gdLst/>
              <a:ahLst/>
              <a:cxnLst/>
              <a:rect l="l" t="t" r="r" b="b"/>
              <a:pathLst>
                <a:path w="707389" h="707389">
                  <a:moveTo>
                    <a:pt x="353644" y="0"/>
                  </a:moveTo>
                  <a:lnTo>
                    <a:pt x="305656" y="3228"/>
                  </a:lnTo>
                  <a:lnTo>
                    <a:pt x="259631" y="12632"/>
                  </a:lnTo>
                  <a:lnTo>
                    <a:pt x="215989" y="27790"/>
                  </a:lnTo>
                  <a:lnTo>
                    <a:pt x="175152" y="48282"/>
                  </a:lnTo>
                  <a:lnTo>
                    <a:pt x="137542" y="73685"/>
                  </a:lnTo>
                  <a:lnTo>
                    <a:pt x="103579" y="103579"/>
                  </a:lnTo>
                  <a:lnTo>
                    <a:pt x="73685" y="137542"/>
                  </a:lnTo>
                  <a:lnTo>
                    <a:pt x="48282" y="175152"/>
                  </a:lnTo>
                  <a:lnTo>
                    <a:pt x="27790" y="215989"/>
                  </a:lnTo>
                  <a:lnTo>
                    <a:pt x="12632" y="259631"/>
                  </a:lnTo>
                  <a:lnTo>
                    <a:pt x="3228" y="305656"/>
                  </a:lnTo>
                  <a:lnTo>
                    <a:pt x="0" y="353644"/>
                  </a:lnTo>
                  <a:lnTo>
                    <a:pt x="3228" y="401631"/>
                  </a:lnTo>
                  <a:lnTo>
                    <a:pt x="12632" y="447657"/>
                  </a:lnTo>
                  <a:lnTo>
                    <a:pt x="27790" y="491298"/>
                  </a:lnTo>
                  <a:lnTo>
                    <a:pt x="48282" y="532135"/>
                  </a:lnTo>
                  <a:lnTo>
                    <a:pt x="73685" y="569746"/>
                  </a:lnTo>
                  <a:lnTo>
                    <a:pt x="103579" y="603708"/>
                  </a:lnTo>
                  <a:lnTo>
                    <a:pt x="137542" y="633602"/>
                  </a:lnTo>
                  <a:lnTo>
                    <a:pt x="175152" y="659005"/>
                  </a:lnTo>
                  <a:lnTo>
                    <a:pt x="215989" y="679497"/>
                  </a:lnTo>
                  <a:lnTo>
                    <a:pt x="259631" y="694655"/>
                  </a:lnTo>
                  <a:lnTo>
                    <a:pt x="305656" y="704060"/>
                  </a:lnTo>
                  <a:lnTo>
                    <a:pt x="353644" y="707288"/>
                  </a:lnTo>
                  <a:lnTo>
                    <a:pt x="401634" y="704060"/>
                  </a:lnTo>
                  <a:lnTo>
                    <a:pt x="447662" y="694655"/>
                  </a:lnTo>
                  <a:lnTo>
                    <a:pt x="491306" y="679497"/>
                  </a:lnTo>
                  <a:lnTo>
                    <a:pt x="532144" y="659005"/>
                  </a:lnTo>
                  <a:lnTo>
                    <a:pt x="569756" y="633602"/>
                  </a:lnTo>
                  <a:lnTo>
                    <a:pt x="603719" y="603708"/>
                  </a:lnTo>
                  <a:lnTo>
                    <a:pt x="633614" y="569746"/>
                  </a:lnTo>
                  <a:lnTo>
                    <a:pt x="659018" y="532135"/>
                  </a:lnTo>
                  <a:lnTo>
                    <a:pt x="679509" y="491298"/>
                  </a:lnTo>
                  <a:lnTo>
                    <a:pt x="694668" y="447657"/>
                  </a:lnTo>
                  <a:lnTo>
                    <a:pt x="704072" y="401631"/>
                  </a:lnTo>
                  <a:lnTo>
                    <a:pt x="707301" y="353644"/>
                  </a:lnTo>
                  <a:lnTo>
                    <a:pt x="704072" y="305656"/>
                  </a:lnTo>
                  <a:lnTo>
                    <a:pt x="694668" y="259631"/>
                  </a:lnTo>
                  <a:lnTo>
                    <a:pt x="679509" y="215989"/>
                  </a:lnTo>
                  <a:lnTo>
                    <a:pt x="659018" y="175152"/>
                  </a:lnTo>
                  <a:lnTo>
                    <a:pt x="633614" y="137542"/>
                  </a:lnTo>
                  <a:lnTo>
                    <a:pt x="603719" y="103579"/>
                  </a:lnTo>
                  <a:lnTo>
                    <a:pt x="569756" y="73685"/>
                  </a:lnTo>
                  <a:lnTo>
                    <a:pt x="532144" y="48282"/>
                  </a:lnTo>
                  <a:lnTo>
                    <a:pt x="491306" y="27790"/>
                  </a:lnTo>
                  <a:lnTo>
                    <a:pt x="447662" y="12632"/>
                  </a:lnTo>
                  <a:lnTo>
                    <a:pt x="401634" y="3228"/>
                  </a:lnTo>
                  <a:lnTo>
                    <a:pt x="353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6">
              <a:extLst>
                <a:ext uri="{FF2B5EF4-FFF2-40B4-BE49-F238E27FC236}">
                  <a16:creationId xmlns:a16="http://schemas.microsoft.com/office/drawing/2014/main" id="{987B1E81-CE46-5DA7-C824-2BFAD6E6CBCC}"/>
                </a:ext>
              </a:extLst>
            </p:cNvPr>
            <p:cNvSpPr/>
            <p:nvPr/>
          </p:nvSpPr>
          <p:spPr>
            <a:xfrm>
              <a:off x="4992350" y="4912154"/>
              <a:ext cx="707390" cy="707390"/>
            </a:xfrm>
            <a:custGeom>
              <a:avLst/>
              <a:gdLst/>
              <a:ahLst/>
              <a:cxnLst/>
              <a:rect l="l" t="t" r="r" b="b"/>
              <a:pathLst>
                <a:path w="707389" h="707389">
                  <a:moveTo>
                    <a:pt x="0" y="353644"/>
                  </a:moveTo>
                  <a:lnTo>
                    <a:pt x="3228" y="305656"/>
                  </a:lnTo>
                  <a:lnTo>
                    <a:pt x="12632" y="259631"/>
                  </a:lnTo>
                  <a:lnTo>
                    <a:pt x="27790" y="215989"/>
                  </a:lnTo>
                  <a:lnTo>
                    <a:pt x="48282" y="175152"/>
                  </a:lnTo>
                  <a:lnTo>
                    <a:pt x="73685" y="137542"/>
                  </a:lnTo>
                  <a:lnTo>
                    <a:pt x="103579" y="103579"/>
                  </a:lnTo>
                  <a:lnTo>
                    <a:pt x="137542" y="73685"/>
                  </a:lnTo>
                  <a:lnTo>
                    <a:pt x="175152" y="48282"/>
                  </a:lnTo>
                  <a:lnTo>
                    <a:pt x="215989" y="27790"/>
                  </a:lnTo>
                  <a:lnTo>
                    <a:pt x="259631" y="12632"/>
                  </a:lnTo>
                  <a:lnTo>
                    <a:pt x="305656" y="3228"/>
                  </a:lnTo>
                  <a:lnTo>
                    <a:pt x="353644" y="0"/>
                  </a:lnTo>
                  <a:lnTo>
                    <a:pt x="401634" y="3228"/>
                  </a:lnTo>
                  <a:lnTo>
                    <a:pt x="447662" y="12632"/>
                  </a:lnTo>
                  <a:lnTo>
                    <a:pt x="491306" y="27790"/>
                  </a:lnTo>
                  <a:lnTo>
                    <a:pt x="532144" y="48282"/>
                  </a:lnTo>
                  <a:lnTo>
                    <a:pt x="569756" y="73685"/>
                  </a:lnTo>
                  <a:lnTo>
                    <a:pt x="603719" y="103579"/>
                  </a:lnTo>
                  <a:lnTo>
                    <a:pt x="633614" y="137542"/>
                  </a:lnTo>
                  <a:lnTo>
                    <a:pt x="659018" y="175152"/>
                  </a:lnTo>
                  <a:lnTo>
                    <a:pt x="679509" y="215989"/>
                  </a:lnTo>
                  <a:lnTo>
                    <a:pt x="694668" y="259631"/>
                  </a:lnTo>
                  <a:lnTo>
                    <a:pt x="704072" y="305656"/>
                  </a:lnTo>
                  <a:lnTo>
                    <a:pt x="707301" y="353644"/>
                  </a:lnTo>
                  <a:lnTo>
                    <a:pt x="704072" y="401631"/>
                  </a:lnTo>
                  <a:lnTo>
                    <a:pt x="694668" y="447657"/>
                  </a:lnTo>
                  <a:lnTo>
                    <a:pt x="679509" y="491298"/>
                  </a:lnTo>
                  <a:lnTo>
                    <a:pt x="659018" y="532135"/>
                  </a:lnTo>
                  <a:lnTo>
                    <a:pt x="633614" y="569746"/>
                  </a:lnTo>
                  <a:lnTo>
                    <a:pt x="603719" y="603708"/>
                  </a:lnTo>
                  <a:lnTo>
                    <a:pt x="569756" y="633602"/>
                  </a:lnTo>
                  <a:lnTo>
                    <a:pt x="532144" y="659005"/>
                  </a:lnTo>
                  <a:lnTo>
                    <a:pt x="491306" y="679497"/>
                  </a:lnTo>
                  <a:lnTo>
                    <a:pt x="447662" y="694655"/>
                  </a:lnTo>
                  <a:lnTo>
                    <a:pt x="401634" y="704060"/>
                  </a:lnTo>
                  <a:lnTo>
                    <a:pt x="353644" y="707288"/>
                  </a:lnTo>
                  <a:lnTo>
                    <a:pt x="305656" y="704060"/>
                  </a:lnTo>
                  <a:lnTo>
                    <a:pt x="259631" y="694655"/>
                  </a:lnTo>
                  <a:lnTo>
                    <a:pt x="215989" y="679497"/>
                  </a:lnTo>
                  <a:lnTo>
                    <a:pt x="175152" y="659005"/>
                  </a:lnTo>
                  <a:lnTo>
                    <a:pt x="137542" y="633602"/>
                  </a:lnTo>
                  <a:lnTo>
                    <a:pt x="103579" y="603708"/>
                  </a:lnTo>
                  <a:lnTo>
                    <a:pt x="73685" y="569746"/>
                  </a:lnTo>
                  <a:lnTo>
                    <a:pt x="48282" y="532135"/>
                  </a:lnTo>
                  <a:lnTo>
                    <a:pt x="27790" y="491298"/>
                  </a:lnTo>
                  <a:lnTo>
                    <a:pt x="12632" y="447657"/>
                  </a:lnTo>
                  <a:lnTo>
                    <a:pt x="3228" y="401631"/>
                  </a:lnTo>
                  <a:lnTo>
                    <a:pt x="0" y="353644"/>
                  </a:lnTo>
                  <a:close/>
                </a:path>
              </a:pathLst>
            </a:custGeom>
            <a:ln w="12699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24" name="Grupo 23">
              <a:extLst>
                <a:ext uri="{FF2B5EF4-FFF2-40B4-BE49-F238E27FC236}">
                  <a16:creationId xmlns:a16="http://schemas.microsoft.com/office/drawing/2014/main" id="{BE4AB7D2-A20D-2791-2D97-CB0CA3B47129}"/>
                </a:ext>
              </a:extLst>
            </p:cNvPr>
            <p:cNvGrpSpPr/>
            <p:nvPr/>
          </p:nvGrpSpPr>
          <p:grpSpPr>
            <a:xfrm>
              <a:off x="5087676" y="5123620"/>
              <a:ext cx="516737" cy="301292"/>
              <a:chOff x="5116916" y="4943221"/>
              <a:chExt cx="516737" cy="301292"/>
            </a:xfrm>
          </p:grpSpPr>
          <p:sp>
            <p:nvSpPr>
              <p:cNvPr id="25" name="Forma libre: forma 24">
                <a:extLst>
                  <a:ext uri="{FF2B5EF4-FFF2-40B4-BE49-F238E27FC236}">
                    <a16:creationId xmlns:a16="http://schemas.microsoft.com/office/drawing/2014/main" id="{C28F9509-3F65-5CB6-761F-EDCDC97846B3}"/>
                  </a:ext>
                </a:extLst>
              </p:cNvPr>
              <p:cNvSpPr/>
              <p:nvPr/>
            </p:nvSpPr>
            <p:spPr>
              <a:xfrm>
                <a:off x="5116916" y="4943221"/>
                <a:ext cx="516737" cy="301292"/>
              </a:xfrm>
              <a:custGeom>
                <a:avLst/>
                <a:gdLst>
                  <a:gd name="csX0" fmla="*/ 232134 w 516737"/>
                  <a:gd name="csY0" fmla="*/ 10675 h 301292"/>
                  <a:gd name="csX1" fmla="*/ 10675 w 516737"/>
                  <a:gd name="csY1" fmla="*/ 10675 h 301292"/>
                  <a:gd name="csX2" fmla="*/ 10675 w 516737"/>
                  <a:gd name="csY2" fmla="*/ 82239 h 301292"/>
                  <a:gd name="csX3" fmla="*/ 13832 w 516737"/>
                  <a:gd name="csY3" fmla="*/ 81036 h 301292"/>
                  <a:gd name="csX4" fmla="*/ 26611 w 516737"/>
                  <a:gd name="csY4" fmla="*/ 79082 h 301292"/>
                  <a:gd name="csX5" fmla="*/ 56530 w 516737"/>
                  <a:gd name="csY5" fmla="*/ 91410 h 301292"/>
                  <a:gd name="csX6" fmla="*/ 69009 w 516737"/>
                  <a:gd name="csY6" fmla="*/ 121329 h 301292"/>
                  <a:gd name="csX7" fmla="*/ 56530 w 516737"/>
                  <a:gd name="csY7" fmla="*/ 151248 h 301292"/>
                  <a:gd name="csX8" fmla="*/ 26611 w 516737"/>
                  <a:gd name="csY8" fmla="*/ 163576 h 301292"/>
                  <a:gd name="csX9" fmla="*/ 13832 w 516737"/>
                  <a:gd name="csY9" fmla="*/ 161621 h 301292"/>
                  <a:gd name="csX10" fmla="*/ 10675 w 516737"/>
                  <a:gd name="csY10" fmla="*/ 160419 h 301292"/>
                  <a:gd name="csX11" fmla="*/ 10675 w 516737"/>
                  <a:gd name="csY11" fmla="*/ 232133 h 301292"/>
                  <a:gd name="csX12" fmla="*/ 91560 w 516737"/>
                  <a:gd name="csY12" fmla="*/ 232133 h 301292"/>
                  <a:gd name="csX13" fmla="*/ 94718 w 516737"/>
                  <a:gd name="csY13" fmla="*/ 233186 h 301292"/>
                  <a:gd name="csX14" fmla="*/ 95920 w 516737"/>
                  <a:gd name="csY14" fmla="*/ 240703 h 301292"/>
                  <a:gd name="csX15" fmla="*/ 91410 w 516737"/>
                  <a:gd name="csY15" fmla="*/ 249574 h 301292"/>
                  <a:gd name="csX16" fmla="*/ 89907 w 516737"/>
                  <a:gd name="csY16" fmla="*/ 259346 h 301292"/>
                  <a:gd name="csX17" fmla="*/ 99078 w 516737"/>
                  <a:gd name="csY17" fmla="*/ 281747 h 301292"/>
                  <a:gd name="csX18" fmla="*/ 121479 w 516737"/>
                  <a:gd name="csY18" fmla="*/ 290919 h 301292"/>
                  <a:gd name="csX19" fmla="*/ 143730 w 516737"/>
                  <a:gd name="csY19" fmla="*/ 281747 h 301292"/>
                  <a:gd name="csX20" fmla="*/ 153052 w 516737"/>
                  <a:gd name="csY20" fmla="*/ 259346 h 301292"/>
                  <a:gd name="csX21" fmla="*/ 151548 w 516737"/>
                  <a:gd name="csY21" fmla="*/ 249574 h 301292"/>
                  <a:gd name="csX22" fmla="*/ 147188 w 516737"/>
                  <a:gd name="csY22" fmla="*/ 241004 h 301292"/>
                  <a:gd name="csX23" fmla="*/ 145986 w 516737"/>
                  <a:gd name="csY23" fmla="*/ 237546 h 301292"/>
                  <a:gd name="csX24" fmla="*/ 151248 w 516737"/>
                  <a:gd name="csY24" fmla="*/ 232284 h 301292"/>
                  <a:gd name="csX25" fmla="*/ 232284 w 516737"/>
                  <a:gd name="csY25" fmla="*/ 232284 h 301292"/>
                  <a:gd name="csX26" fmla="*/ 232284 w 516737"/>
                  <a:gd name="csY26" fmla="*/ 160419 h 301292"/>
                  <a:gd name="csX27" fmla="*/ 228826 w 516737"/>
                  <a:gd name="csY27" fmla="*/ 161772 h 301292"/>
                  <a:gd name="csX28" fmla="*/ 215596 w 516737"/>
                  <a:gd name="csY28" fmla="*/ 163877 h 301292"/>
                  <a:gd name="csX29" fmla="*/ 185677 w 516737"/>
                  <a:gd name="csY29" fmla="*/ 151548 h 301292"/>
                  <a:gd name="csX30" fmla="*/ 173348 w 516737"/>
                  <a:gd name="csY30" fmla="*/ 121630 h 301292"/>
                  <a:gd name="csX31" fmla="*/ 185677 w 516737"/>
                  <a:gd name="csY31" fmla="*/ 91711 h 301292"/>
                  <a:gd name="csX32" fmla="*/ 215596 w 516737"/>
                  <a:gd name="csY32" fmla="*/ 79382 h 301292"/>
                  <a:gd name="csX33" fmla="*/ 228826 w 516737"/>
                  <a:gd name="csY33" fmla="*/ 81487 h 301292"/>
                  <a:gd name="csX34" fmla="*/ 232284 w 516737"/>
                  <a:gd name="csY34" fmla="*/ 82690 h 301292"/>
                  <a:gd name="csX35" fmla="*/ 232284 w 516737"/>
                  <a:gd name="csY35" fmla="*/ 10675 h 301292"/>
                  <a:gd name="csX36" fmla="*/ 516738 w 516737"/>
                  <a:gd name="csY36" fmla="*/ 10524 h 301292"/>
                  <a:gd name="csX37" fmla="*/ 516738 w 516737"/>
                  <a:gd name="csY37" fmla="*/ 231983 h 301292"/>
                  <a:gd name="csX38" fmla="*/ 445173 w 516737"/>
                  <a:gd name="csY38" fmla="*/ 231983 h 301292"/>
                  <a:gd name="csX39" fmla="*/ 446376 w 516737"/>
                  <a:gd name="csY39" fmla="*/ 228826 h 301292"/>
                  <a:gd name="csX40" fmla="*/ 448331 w 516737"/>
                  <a:gd name="csY40" fmla="*/ 216046 h 301292"/>
                  <a:gd name="csX41" fmla="*/ 436002 w 516737"/>
                  <a:gd name="csY41" fmla="*/ 186128 h 301292"/>
                  <a:gd name="csX42" fmla="*/ 406083 w 516737"/>
                  <a:gd name="csY42" fmla="*/ 173799 h 301292"/>
                  <a:gd name="csX43" fmla="*/ 376315 w 516737"/>
                  <a:gd name="csY43" fmla="*/ 186128 h 301292"/>
                  <a:gd name="csX44" fmla="*/ 363987 w 516737"/>
                  <a:gd name="csY44" fmla="*/ 216046 h 301292"/>
                  <a:gd name="csX45" fmla="*/ 365941 w 516737"/>
                  <a:gd name="csY45" fmla="*/ 228826 h 301292"/>
                  <a:gd name="csX46" fmla="*/ 367144 w 516737"/>
                  <a:gd name="csY46" fmla="*/ 231983 h 301292"/>
                  <a:gd name="csX47" fmla="*/ 295579 w 516737"/>
                  <a:gd name="csY47" fmla="*/ 231983 h 301292"/>
                  <a:gd name="csX48" fmla="*/ 295579 w 516737"/>
                  <a:gd name="csY48" fmla="*/ 150947 h 301292"/>
                  <a:gd name="csX49" fmla="*/ 294527 w 516737"/>
                  <a:gd name="csY49" fmla="*/ 147790 h 301292"/>
                  <a:gd name="csX50" fmla="*/ 287160 w 516737"/>
                  <a:gd name="csY50" fmla="*/ 146587 h 301292"/>
                  <a:gd name="csX51" fmla="*/ 278290 w 516737"/>
                  <a:gd name="csY51" fmla="*/ 151097 h 301292"/>
                  <a:gd name="csX52" fmla="*/ 268517 w 516737"/>
                  <a:gd name="csY52" fmla="*/ 152601 h 301292"/>
                  <a:gd name="csX53" fmla="*/ 246266 w 516737"/>
                  <a:gd name="csY53" fmla="*/ 143279 h 301292"/>
                  <a:gd name="csX54" fmla="*/ 236945 w 516737"/>
                  <a:gd name="csY54" fmla="*/ 121028 h 301292"/>
                  <a:gd name="csX55" fmla="*/ 246266 w 516737"/>
                  <a:gd name="csY55" fmla="*/ 98777 h 301292"/>
                  <a:gd name="csX56" fmla="*/ 268517 w 516737"/>
                  <a:gd name="csY56" fmla="*/ 89606 h 301292"/>
                  <a:gd name="csX57" fmla="*/ 278290 w 516737"/>
                  <a:gd name="csY57" fmla="*/ 91109 h 301292"/>
                  <a:gd name="csX58" fmla="*/ 286859 w 516737"/>
                  <a:gd name="csY58" fmla="*/ 95469 h 301292"/>
                  <a:gd name="csX59" fmla="*/ 290317 w 516737"/>
                  <a:gd name="csY59" fmla="*/ 96672 h 301292"/>
                  <a:gd name="csX60" fmla="*/ 295579 w 516737"/>
                  <a:gd name="csY60" fmla="*/ 91410 h 301292"/>
                  <a:gd name="csX61" fmla="*/ 295579 w 516737"/>
                  <a:gd name="csY61" fmla="*/ 10524 h 301292"/>
                  <a:gd name="csX62" fmla="*/ 367445 w 516737"/>
                  <a:gd name="csY62" fmla="*/ 10524 h 301292"/>
                  <a:gd name="csX63" fmla="*/ 366092 w 516737"/>
                  <a:gd name="csY63" fmla="*/ 13982 h 301292"/>
                  <a:gd name="csX64" fmla="*/ 363987 w 516737"/>
                  <a:gd name="csY64" fmla="*/ 27213 h 301292"/>
                  <a:gd name="csX65" fmla="*/ 376315 w 516737"/>
                  <a:gd name="csY65" fmla="*/ 57131 h 301292"/>
                  <a:gd name="csX66" fmla="*/ 406083 w 516737"/>
                  <a:gd name="csY66" fmla="*/ 69460 h 301292"/>
                  <a:gd name="csX67" fmla="*/ 436002 w 516737"/>
                  <a:gd name="csY67" fmla="*/ 57131 h 301292"/>
                  <a:gd name="csX68" fmla="*/ 448331 w 516737"/>
                  <a:gd name="csY68" fmla="*/ 27213 h 301292"/>
                  <a:gd name="csX69" fmla="*/ 446226 w 516737"/>
                  <a:gd name="csY69" fmla="*/ 13982 h 301292"/>
                  <a:gd name="csX70" fmla="*/ 444873 w 516737"/>
                  <a:gd name="csY70" fmla="*/ 10524 h 301292"/>
                  <a:gd name="csX71" fmla="*/ 516738 w 516737"/>
                  <a:gd name="csY71" fmla="*/ 10524 h 301292"/>
                  <a:gd name="csX72" fmla="*/ 5412 w 516737"/>
                  <a:gd name="csY72" fmla="*/ 0 h 301292"/>
                  <a:gd name="csX73" fmla="*/ 237546 w 516737"/>
                  <a:gd name="csY73" fmla="*/ 0 h 301292"/>
                  <a:gd name="csX74" fmla="*/ 242808 w 516737"/>
                  <a:gd name="csY74" fmla="*/ 5412 h 301292"/>
                  <a:gd name="csX75" fmla="*/ 242808 w 516737"/>
                  <a:gd name="csY75" fmla="*/ 91861 h 301292"/>
                  <a:gd name="csX76" fmla="*/ 237546 w 516737"/>
                  <a:gd name="csY76" fmla="*/ 97123 h 301292"/>
                  <a:gd name="csX77" fmla="*/ 234088 w 516737"/>
                  <a:gd name="csY77" fmla="*/ 95770 h 301292"/>
                  <a:gd name="csX78" fmla="*/ 225518 w 516737"/>
                  <a:gd name="csY78" fmla="*/ 91410 h 301292"/>
                  <a:gd name="csX79" fmla="*/ 215596 w 516737"/>
                  <a:gd name="csY79" fmla="*/ 89907 h 301292"/>
                  <a:gd name="csX80" fmla="*/ 193344 w 516737"/>
                  <a:gd name="csY80" fmla="*/ 99078 h 301292"/>
                  <a:gd name="csX81" fmla="*/ 184023 w 516737"/>
                  <a:gd name="csY81" fmla="*/ 121479 h 301292"/>
                  <a:gd name="csX82" fmla="*/ 193344 w 516737"/>
                  <a:gd name="csY82" fmla="*/ 143730 h 301292"/>
                  <a:gd name="csX83" fmla="*/ 215596 w 516737"/>
                  <a:gd name="csY83" fmla="*/ 153052 h 301292"/>
                  <a:gd name="csX84" fmla="*/ 225518 w 516737"/>
                  <a:gd name="csY84" fmla="*/ 151398 h 301292"/>
                  <a:gd name="csX85" fmla="*/ 234389 w 516737"/>
                  <a:gd name="csY85" fmla="*/ 146737 h 301292"/>
                  <a:gd name="csX86" fmla="*/ 241906 w 516737"/>
                  <a:gd name="csY86" fmla="*/ 147790 h 301292"/>
                  <a:gd name="csX87" fmla="*/ 242958 w 516737"/>
                  <a:gd name="csY87" fmla="*/ 150947 h 301292"/>
                  <a:gd name="csX88" fmla="*/ 242958 w 516737"/>
                  <a:gd name="csY88" fmla="*/ 150947 h 301292"/>
                  <a:gd name="csX89" fmla="*/ 242958 w 516737"/>
                  <a:gd name="csY89" fmla="*/ 237396 h 301292"/>
                  <a:gd name="csX90" fmla="*/ 237696 w 516737"/>
                  <a:gd name="csY90" fmla="*/ 242658 h 301292"/>
                  <a:gd name="csX91" fmla="*/ 160569 w 516737"/>
                  <a:gd name="csY91" fmla="*/ 242658 h 301292"/>
                  <a:gd name="csX92" fmla="*/ 161772 w 516737"/>
                  <a:gd name="csY92" fmla="*/ 245965 h 301292"/>
                  <a:gd name="csX93" fmla="*/ 163877 w 516737"/>
                  <a:gd name="csY93" fmla="*/ 259045 h 301292"/>
                  <a:gd name="csX94" fmla="*/ 151548 w 516737"/>
                  <a:gd name="csY94" fmla="*/ 288964 h 301292"/>
                  <a:gd name="csX95" fmla="*/ 121630 w 516737"/>
                  <a:gd name="csY95" fmla="*/ 301292 h 301292"/>
                  <a:gd name="csX96" fmla="*/ 91711 w 516737"/>
                  <a:gd name="csY96" fmla="*/ 288964 h 301292"/>
                  <a:gd name="csX97" fmla="*/ 79382 w 516737"/>
                  <a:gd name="csY97" fmla="*/ 259045 h 301292"/>
                  <a:gd name="csX98" fmla="*/ 81487 w 516737"/>
                  <a:gd name="csY98" fmla="*/ 245965 h 301292"/>
                  <a:gd name="csX99" fmla="*/ 82690 w 516737"/>
                  <a:gd name="csY99" fmla="*/ 242658 h 301292"/>
                  <a:gd name="csX100" fmla="*/ 5412 w 516737"/>
                  <a:gd name="csY100" fmla="*/ 242658 h 301292"/>
                  <a:gd name="csX101" fmla="*/ 0 w 516737"/>
                  <a:gd name="csY101" fmla="*/ 237396 h 301292"/>
                  <a:gd name="csX102" fmla="*/ 0 w 516737"/>
                  <a:gd name="csY102" fmla="*/ 151398 h 301292"/>
                  <a:gd name="csX103" fmla="*/ 5412 w 516737"/>
                  <a:gd name="csY103" fmla="*/ 146136 h 301292"/>
                  <a:gd name="csX104" fmla="*/ 8720 w 516737"/>
                  <a:gd name="csY104" fmla="*/ 147339 h 301292"/>
                  <a:gd name="csX105" fmla="*/ 17139 w 516737"/>
                  <a:gd name="csY105" fmla="*/ 151398 h 301292"/>
                  <a:gd name="csX106" fmla="*/ 26762 w 516737"/>
                  <a:gd name="csY106" fmla="*/ 152901 h 301292"/>
                  <a:gd name="csX107" fmla="*/ 49163 w 516737"/>
                  <a:gd name="csY107" fmla="*/ 143580 h 301292"/>
                  <a:gd name="csX108" fmla="*/ 58334 w 516737"/>
                  <a:gd name="csY108" fmla="*/ 121329 h 301292"/>
                  <a:gd name="csX109" fmla="*/ 49163 w 516737"/>
                  <a:gd name="csY109" fmla="*/ 98927 h 301292"/>
                  <a:gd name="csX110" fmla="*/ 26762 w 516737"/>
                  <a:gd name="csY110" fmla="*/ 89756 h 301292"/>
                  <a:gd name="csX111" fmla="*/ 17139 w 516737"/>
                  <a:gd name="csY111" fmla="*/ 91260 h 301292"/>
                  <a:gd name="csX112" fmla="*/ 8419 w 516737"/>
                  <a:gd name="csY112" fmla="*/ 95620 h 301292"/>
                  <a:gd name="csX113" fmla="*/ 1052 w 516737"/>
                  <a:gd name="csY113" fmla="*/ 94417 h 301292"/>
                  <a:gd name="csX114" fmla="*/ 150 w 516737"/>
                  <a:gd name="csY114" fmla="*/ 91410 h 301292"/>
                  <a:gd name="csX115" fmla="*/ 150 w 516737"/>
                  <a:gd name="csY115" fmla="*/ 5412 h 301292"/>
                  <a:gd name="csX116" fmla="*/ 5563 w 516737"/>
                  <a:gd name="csY116" fmla="*/ 0 h 3012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  <a:cxn ang="0">
                    <a:pos x="csX64" y="csY64"/>
                  </a:cxn>
                  <a:cxn ang="0">
                    <a:pos x="csX65" y="csY65"/>
                  </a:cxn>
                  <a:cxn ang="0">
                    <a:pos x="csX66" y="csY66"/>
                  </a:cxn>
                  <a:cxn ang="0">
                    <a:pos x="csX67" y="csY67"/>
                  </a:cxn>
                  <a:cxn ang="0">
                    <a:pos x="csX68" y="csY68"/>
                  </a:cxn>
                  <a:cxn ang="0">
                    <a:pos x="csX69" y="csY69"/>
                  </a:cxn>
                  <a:cxn ang="0">
                    <a:pos x="csX70" y="csY70"/>
                  </a:cxn>
                  <a:cxn ang="0">
                    <a:pos x="csX71" y="csY71"/>
                  </a:cxn>
                  <a:cxn ang="0">
                    <a:pos x="csX72" y="csY72"/>
                  </a:cxn>
                  <a:cxn ang="0">
                    <a:pos x="csX73" y="csY73"/>
                  </a:cxn>
                  <a:cxn ang="0">
                    <a:pos x="csX74" y="csY74"/>
                  </a:cxn>
                  <a:cxn ang="0">
                    <a:pos x="csX75" y="csY75"/>
                  </a:cxn>
                  <a:cxn ang="0">
                    <a:pos x="csX76" y="csY76"/>
                  </a:cxn>
                  <a:cxn ang="0">
                    <a:pos x="csX77" y="csY77"/>
                  </a:cxn>
                  <a:cxn ang="0">
                    <a:pos x="csX78" y="csY78"/>
                  </a:cxn>
                  <a:cxn ang="0">
                    <a:pos x="csX79" y="csY79"/>
                  </a:cxn>
                  <a:cxn ang="0">
                    <a:pos x="csX80" y="csY80"/>
                  </a:cxn>
                  <a:cxn ang="0">
                    <a:pos x="csX81" y="csY81"/>
                  </a:cxn>
                  <a:cxn ang="0">
                    <a:pos x="csX82" y="csY82"/>
                  </a:cxn>
                  <a:cxn ang="0">
                    <a:pos x="csX83" y="csY83"/>
                  </a:cxn>
                  <a:cxn ang="0">
                    <a:pos x="csX84" y="csY84"/>
                  </a:cxn>
                  <a:cxn ang="0">
                    <a:pos x="csX85" y="csY85"/>
                  </a:cxn>
                  <a:cxn ang="0">
                    <a:pos x="csX86" y="csY86"/>
                  </a:cxn>
                  <a:cxn ang="0">
                    <a:pos x="csX87" y="csY87"/>
                  </a:cxn>
                  <a:cxn ang="0">
                    <a:pos x="csX88" y="csY88"/>
                  </a:cxn>
                  <a:cxn ang="0">
                    <a:pos x="csX89" y="csY89"/>
                  </a:cxn>
                  <a:cxn ang="0">
                    <a:pos x="csX90" y="csY90"/>
                  </a:cxn>
                  <a:cxn ang="0">
                    <a:pos x="csX91" y="csY91"/>
                  </a:cxn>
                  <a:cxn ang="0">
                    <a:pos x="csX92" y="csY92"/>
                  </a:cxn>
                  <a:cxn ang="0">
                    <a:pos x="csX93" y="csY93"/>
                  </a:cxn>
                  <a:cxn ang="0">
                    <a:pos x="csX94" y="csY94"/>
                  </a:cxn>
                  <a:cxn ang="0">
                    <a:pos x="csX95" y="csY95"/>
                  </a:cxn>
                  <a:cxn ang="0">
                    <a:pos x="csX96" y="csY96"/>
                  </a:cxn>
                  <a:cxn ang="0">
                    <a:pos x="csX97" y="csY97"/>
                  </a:cxn>
                  <a:cxn ang="0">
                    <a:pos x="csX98" y="csY98"/>
                  </a:cxn>
                  <a:cxn ang="0">
                    <a:pos x="csX99" y="csY99"/>
                  </a:cxn>
                  <a:cxn ang="0">
                    <a:pos x="csX100" y="csY100"/>
                  </a:cxn>
                  <a:cxn ang="0">
                    <a:pos x="csX101" y="csY101"/>
                  </a:cxn>
                  <a:cxn ang="0">
                    <a:pos x="csX102" y="csY102"/>
                  </a:cxn>
                  <a:cxn ang="0">
                    <a:pos x="csX103" y="csY103"/>
                  </a:cxn>
                  <a:cxn ang="0">
                    <a:pos x="csX104" y="csY104"/>
                  </a:cxn>
                  <a:cxn ang="0">
                    <a:pos x="csX105" y="csY105"/>
                  </a:cxn>
                  <a:cxn ang="0">
                    <a:pos x="csX106" y="csY106"/>
                  </a:cxn>
                  <a:cxn ang="0">
                    <a:pos x="csX107" y="csY107"/>
                  </a:cxn>
                  <a:cxn ang="0">
                    <a:pos x="csX108" y="csY108"/>
                  </a:cxn>
                  <a:cxn ang="0">
                    <a:pos x="csX109" y="csY109"/>
                  </a:cxn>
                  <a:cxn ang="0">
                    <a:pos x="csX110" y="csY110"/>
                  </a:cxn>
                  <a:cxn ang="0">
                    <a:pos x="csX111" y="csY111"/>
                  </a:cxn>
                  <a:cxn ang="0">
                    <a:pos x="csX112" y="csY112"/>
                  </a:cxn>
                  <a:cxn ang="0">
                    <a:pos x="csX113" y="csY113"/>
                  </a:cxn>
                  <a:cxn ang="0">
                    <a:pos x="csX114" y="csY114"/>
                  </a:cxn>
                  <a:cxn ang="0">
                    <a:pos x="csX115" y="csY115"/>
                  </a:cxn>
                  <a:cxn ang="0">
                    <a:pos x="csX116" y="csY116"/>
                  </a:cxn>
                </a:cxnLst>
                <a:rect l="l" t="t" r="r" b="b"/>
                <a:pathLst>
                  <a:path w="516737" h="301292">
                    <a:moveTo>
                      <a:pt x="232134" y="10675"/>
                    </a:moveTo>
                    <a:lnTo>
                      <a:pt x="10675" y="10675"/>
                    </a:lnTo>
                    <a:lnTo>
                      <a:pt x="10675" y="82239"/>
                    </a:lnTo>
                    <a:cubicBezTo>
                      <a:pt x="11727" y="81788"/>
                      <a:pt x="12779" y="81337"/>
                      <a:pt x="13832" y="81036"/>
                    </a:cubicBezTo>
                    <a:cubicBezTo>
                      <a:pt x="17891" y="79683"/>
                      <a:pt x="22251" y="79082"/>
                      <a:pt x="26611" y="79082"/>
                    </a:cubicBezTo>
                    <a:cubicBezTo>
                      <a:pt x="38338" y="79082"/>
                      <a:pt x="48862" y="83893"/>
                      <a:pt x="56530" y="91410"/>
                    </a:cubicBezTo>
                    <a:cubicBezTo>
                      <a:pt x="64198" y="99078"/>
                      <a:pt x="69009" y="109602"/>
                      <a:pt x="69009" y="121329"/>
                    </a:cubicBezTo>
                    <a:cubicBezTo>
                      <a:pt x="69009" y="133056"/>
                      <a:pt x="64198" y="143580"/>
                      <a:pt x="56530" y="151248"/>
                    </a:cubicBezTo>
                    <a:cubicBezTo>
                      <a:pt x="48862" y="158915"/>
                      <a:pt x="38338" y="163576"/>
                      <a:pt x="26611" y="163576"/>
                    </a:cubicBezTo>
                    <a:cubicBezTo>
                      <a:pt x="22251" y="163576"/>
                      <a:pt x="17891" y="162824"/>
                      <a:pt x="13832" y="161621"/>
                    </a:cubicBezTo>
                    <a:cubicBezTo>
                      <a:pt x="12779" y="161321"/>
                      <a:pt x="11727" y="160870"/>
                      <a:pt x="10675" y="160419"/>
                    </a:cubicBezTo>
                    <a:lnTo>
                      <a:pt x="10675" y="232133"/>
                    </a:lnTo>
                    <a:lnTo>
                      <a:pt x="91560" y="232133"/>
                    </a:lnTo>
                    <a:cubicBezTo>
                      <a:pt x="92613" y="232133"/>
                      <a:pt x="93816" y="232434"/>
                      <a:pt x="94718" y="233186"/>
                    </a:cubicBezTo>
                    <a:cubicBezTo>
                      <a:pt x="97123" y="234840"/>
                      <a:pt x="97574" y="238298"/>
                      <a:pt x="95920" y="240703"/>
                    </a:cubicBezTo>
                    <a:cubicBezTo>
                      <a:pt x="93966" y="243409"/>
                      <a:pt x="92463" y="246266"/>
                      <a:pt x="91410" y="249574"/>
                    </a:cubicBezTo>
                    <a:cubicBezTo>
                      <a:pt x="90358" y="252580"/>
                      <a:pt x="89907" y="255888"/>
                      <a:pt x="89907" y="259346"/>
                    </a:cubicBezTo>
                    <a:cubicBezTo>
                      <a:pt x="89907" y="268066"/>
                      <a:pt x="93515" y="276034"/>
                      <a:pt x="99078" y="281747"/>
                    </a:cubicBezTo>
                    <a:cubicBezTo>
                      <a:pt x="104791" y="287461"/>
                      <a:pt x="112609" y="290919"/>
                      <a:pt x="121479" y="290919"/>
                    </a:cubicBezTo>
                    <a:cubicBezTo>
                      <a:pt x="130350" y="290919"/>
                      <a:pt x="138017" y="287461"/>
                      <a:pt x="143730" y="281747"/>
                    </a:cubicBezTo>
                    <a:cubicBezTo>
                      <a:pt x="149444" y="276034"/>
                      <a:pt x="153052" y="268216"/>
                      <a:pt x="153052" y="259346"/>
                    </a:cubicBezTo>
                    <a:cubicBezTo>
                      <a:pt x="153052" y="255888"/>
                      <a:pt x="152450" y="252580"/>
                      <a:pt x="151548" y="249574"/>
                    </a:cubicBezTo>
                    <a:cubicBezTo>
                      <a:pt x="150496" y="246567"/>
                      <a:pt x="149143" y="243560"/>
                      <a:pt x="147188" y="241004"/>
                    </a:cubicBezTo>
                    <a:cubicBezTo>
                      <a:pt x="146437" y="240102"/>
                      <a:pt x="145986" y="238899"/>
                      <a:pt x="145986" y="237546"/>
                    </a:cubicBezTo>
                    <a:cubicBezTo>
                      <a:pt x="145986" y="234689"/>
                      <a:pt x="148391" y="232284"/>
                      <a:pt x="151248" y="232284"/>
                    </a:cubicBezTo>
                    <a:lnTo>
                      <a:pt x="232284" y="232284"/>
                    </a:lnTo>
                    <a:lnTo>
                      <a:pt x="232284" y="160419"/>
                    </a:lnTo>
                    <a:cubicBezTo>
                      <a:pt x="231081" y="160870"/>
                      <a:pt x="230029" y="161321"/>
                      <a:pt x="228826" y="161772"/>
                    </a:cubicBezTo>
                    <a:cubicBezTo>
                      <a:pt x="224616" y="163125"/>
                      <a:pt x="220256" y="163877"/>
                      <a:pt x="215596" y="163877"/>
                    </a:cubicBezTo>
                    <a:cubicBezTo>
                      <a:pt x="203869" y="163877"/>
                      <a:pt x="193344" y="159066"/>
                      <a:pt x="185677" y="151548"/>
                    </a:cubicBezTo>
                    <a:cubicBezTo>
                      <a:pt x="178009" y="143881"/>
                      <a:pt x="173348" y="133356"/>
                      <a:pt x="173348" y="121630"/>
                    </a:cubicBezTo>
                    <a:cubicBezTo>
                      <a:pt x="173348" y="109903"/>
                      <a:pt x="178160" y="99378"/>
                      <a:pt x="185677" y="91711"/>
                    </a:cubicBezTo>
                    <a:cubicBezTo>
                      <a:pt x="193344" y="84043"/>
                      <a:pt x="203869" y="79382"/>
                      <a:pt x="215596" y="79382"/>
                    </a:cubicBezTo>
                    <a:cubicBezTo>
                      <a:pt x="220256" y="79382"/>
                      <a:pt x="224767" y="80134"/>
                      <a:pt x="228826" y="81487"/>
                    </a:cubicBezTo>
                    <a:cubicBezTo>
                      <a:pt x="230029" y="81938"/>
                      <a:pt x="231081" y="82389"/>
                      <a:pt x="232284" y="82690"/>
                    </a:cubicBezTo>
                    <a:lnTo>
                      <a:pt x="232284" y="10675"/>
                    </a:lnTo>
                    <a:close/>
                    <a:moveTo>
                      <a:pt x="516738" y="10524"/>
                    </a:moveTo>
                    <a:lnTo>
                      <a:pt x="516738" y="231983"/>
                    </a:lnTo>
                    <a:lnTo>
                      <a:pt x="445173" y="231983"/>
                    </a:lnTo>
                    <a:cubicBezTo>
                      <a:pt x="445624" y="230931"/>
                      <a:pt x="445925" y="229878"/>
                      <a:pt x="446376" y="228826"/>
                    </a:cubicBezTo>
                    <a:cubicBezTo>
                      <a:pt x="447579" y="224767"/>
                      <a:pt x="448331" y="220407"/>
                      <a:pt x="448331" y="216046"/>
                    </a:cubicBezTo>
                    <a:cubicBezTo>
                      <a:pt x="448331" y="204470"/>
                      <a:pt x="443670" y="193795"/>
                      <a:pt x="436002" y="186128"/>
                    </a:cubicBezTo>
                    <a:cubicBezTo>
                      <a:pt x="428335" y="178460"/>
                      <a:pt x="417810" y="173799"/>
                      <a:pt x="406083" y="173799"/>
                    </a:cubicBezTo>
                    <a:cubicBezTo>
                      <a:pt x="394356" y="173799"/>
                      <a:pt x="383832" y="178460"/>
                      <a:pt x="376315" y="186128"/>
                    </a:cubicBezTo>
                    <a:cubicBezTo>
                      <a:pt x="368647" y="193795"/>
                      <a:pt x="363987" y="204320"/>
                      <a:pt x="363987" y="216046"/>
                    </a:cubicBezTo>
                    <a:cubicBezTo>
                      <a:pt x="363987" y="220407"/>
                      <a:pt x="364738" y="224767"/>
                      <a:pt x="365941" y="228826"/>
                    </a:cubicBezTo>
                    <a:cubicBezTo>
                      <a:pt x="366242" y="229878"/>
                      <a:pt x="366693" y="230931"/>
                      <a:pt x="367144" y="231983"/>
                    </a:cubicBezTo>
                    <a:lnTo>
                      <a:pt x="295579" y="231983"/>
                    </a:lnTo>
                    <a:lnTo>
                      <a:pt x="295579" y="150947"/>
                    </a:lnTo>
                    <a:cubicBezTo>
                      <a:pt x="295579" y="149894"/>
                      <a:pt x="295279" y="148692"/>
                      <a:pt x="294527" y="147790"/>
                    </a:cubicBezTo>
                    <a:cubicBezTo>
                      <a:pt x="292873" y="145384"/>
                      <a:pt x="289415" y="144933"/>
                      <a:pt x="287160" y="146587"/>
                    </a:cubicBezTo>
                    <a:cubicBezTo>
                      <a:pt x="284454" y="148541"/>
                      <a:pt x="281597" y="150045"/>
                      <a:pt x="278290" y="151097"/>
                    </a:cubicBezTo>
                    <a:cubicBezTo>
                      <a:pt x="275283" y="151999"/>
                      <a:pt x="271975" y="152601"/>
                      <a:pt x="268517" y="152601"/>
                    </a:cubicBezTo>
                    <a:cubicBezTo>
                      <a:pt x="259797" y="152601"/>
                      <a:pt x="251829" y="149143"/>
                      <a:pt x="246266" y="143279"/>
                    </a:cubicBezTo>
                    <a:cubicBezTo>
                      <a:pt x="240553" y="137566"/>
                      <a:pt x="236945" y="129748"/>
                      <a:pt x="236945" y="121028"/>
                    </a:cubicBezTo>
                    <a:cubicBezTo>
                      <a:pt x="236945" y="112308"/>
                      <a:pt x="240553" y="104340"/>
                      <a:pt x="246266" y="98777"/>
                    </a:cubicBezTo>
                    <a:cubicBezTo>
                      <a:pt x="251979" y="93064"/>
                      <a:pt x="259948" y="89606"/>
                      <a:pt x="268517" y="89606"/>
                    </a:cubicBezTo>
                    <a:cubicBezTo>
                      <a:pt x="271975" y="89606"/>
                      <a:pt x="275283" y="90057"/>
                      <a:pt x="278290" y="91109"/>
                    </a:cubicBezTo>
                    <a:cubicBezTo>
                      <a:pt x="281297" y="92162"/>
                      <a:pt x="284304" y="93665"/>
                      <a:pt x="286859" y="95469"/>
                    </a:cubicBezTo>
                    <a:cubicBezTo>
                      <a:pt x="287761" y="96221"/>
                      <a:pt x="288964" y="96672"/>
                      <a:pt x="290317" y="96672"/>
                    </a:cubicBezTo>
                    <a:cubicBezTo>
                      <a:pt x="293174" y="96672"/>
                      <a:pt x="295579" y="94267"/>
                      <a:pt x="295579" y="91410"/>
                    </a:cubicBezTo>
                    <a:lnTo>
                      <a:pt x="295579" y="10524"/>
                    </a:lnTo>
                    <a:lnTo>
                      <a:pt x="367445" y="10524"/>
                    </a:lnTo>
                    <a:cubicBezTo>
                      <a:pt x="366994" y="11577"/>
                      <a:pt x="366543" y="12779"/>
                      <a:pt x="366092" y="13982"/>
                    </a:cubicBezTo>
                    <a:cubicBezTo>
                      <a:pt x="364738" y="18192"/>
                      <a:pt x="363987" y="22552"/>
                      <a:pt x="363987" y="27213"/>
                    </a:cubicBezTo>
                    <a:cubicBezTo>
                      <a:pt x="363987" y="38939"/>
                      <a:pt x="368647" y="49464"/>
                      <a:pt x="376315" y="57131"/>
                    </a:cubicBezTo>
                    <a:cubicBezTo>
                      <a:pt x="383983" y="64799"/>
                      <a:pt x="394507" y="69460"/>
                      <a:pt x="406083" y="69460"/>
                    </a:cubicBezTo>
                    <a:cubicBezTo>
                      <a:pt x="417660" y="69460"/>
                      <a:pt x="428335" y="64799"/>
                      <a:pt x="436002" y="57131"/>
                    </a:cubicBezTo>
                    <a:cubicBezTo>
                      <a:pt x="443670" y="49464"/>
                      <a:pt x="448331" y="38939"/>
                      <a:pt x="448331" y="27213"/>
                    </a:cubicBezTo>
                    <a:cubicBezTo>
                      <a:pt x="448331" y="22552"/>
                      <a:pt x="447579" y="18192"/>
                      <a:pt x="446226" y="13982"/>
                    </a:cubicBezTo>
                    <a:cubicBezTo>
                      <a:pt x="445775" y="12779"/>
                      <a:pt x="445474" y="11727"/>
                      <a:pt x="444873" y="10524"/>
                    </a:cubicBezTo>
                    <a:lnTo>
                      <a:pt x="516738" y="10524"/>
                    </a:lnTo>
                    <a:close/>
                    <a:moveTo>
                      <a:pt x="5412" y="0"/>
                    </a:moveTo>
                    <a:lnTo>
                      <a:pt x="237546" y="0"/>
                    </a:lnTo>
                    <a:cubicBezTo>
                      <a:pt x="240403" y="0"/>
                      <a:pt x="242808" y="2406"/>
                      <a:pt x="242808" y="5412"/>
                    </a:cubicBezTo>
                    <a:lnTo>
                      <a:pt x="242808" y="91861"/>
                    </a:lnTo>
                    <a:cubicBezTo>
                      <a:pt x="242808" y="94868"/>
                      <a:pt x="240403" y="97123"/>
                      <a:pt x="237546" y="97123"/>
                    </a:cubicBezTo>
                    <a:cubicBezTo>
                      <a:pt x="236193" y="97123"/>
                      <a:pt x="234990" y="96672"/>
                      <a:pt x="234088" y="95770"/>
                    </a:cubicBezTo>
                    <a:cubicBezTo>
                      <a:pt x="231532" y="93966"/>
                      <a:pt x="228525" y="92462"/>
                      <a:pt x="225518" y="91410"/>
                    </a:cubicBezTo>
                    <a:cubicBezTo>
                      <a:pt x="222361" y="90358"/>
                      <a:pt x="219054" y="89907"/>
                      <a:pt x="215596" y="89907"/>
                    </a:cubicBezTo>
                    <a:cubicBezTo>
                      <a:pt x="206876" y="89907"/>
                      <a:pt x="199058" y="93515"/>
                      <a:pt x="193344" y="99078"/>
                    </a:cubicBezTo>
                    <a:cubicBezTo>
                      <a:pt x="187631" y="104791"/>
                      <a:pt x="184023" y="112609"/>
                      <a:pt x="184023" y="121479"/>
                    </a:cubicBezTo>
                    <a:cubicBezTo>
                      <a:pt x="184023" y="130350"/>
                      <a:pt x="187631" y="138017"/>
                      <a:pt x="193344" y="143730"/>
                    </a:cubicBezTo>
                    <a:cubicBezTo>
                      <a:pt x="199058" y="149443"/>
                      <a:pt x="206876" y="153052"/>
                      <a:pt x="215596" y="153052"/>
                    </a:cubicBezTo>
                    <a:cubicBezTo>
                      <a:pt x="219054" y="153052"/>
                      <a:pt x="222361" y="152450"/>
                      <a:pt x="225518" y="151398"/>
                    </a:cubicBezTo>
                    <a:cubicBezTo>
                      <a:pt x="228826" y="150346"/>
                      <a:pt x="231833" y="148692"/>
                      <a:pt x="234389" y="146737"/>
                    </a:cubicBezTo>
                    <a:cubicBezTo>
                      <a:pt x="236794" y="145083"/>
                      <a:pt x="240102" y="145534"/>
                      <a:pt x="241906" y="147790"/>
                    </a:cubicBezTo>
                    <a:cubicBezTo>
                      <a:pt x="242658" y="148692"/>
                      <a:pt x="242958" y="149894"/>
                      <a:pt x="242958" y="150947"/>
                    </a:cubicBezTo>
                    <a:lnTo>
                      <a:pt x="242958" y="150947"/>
                    </a:lnTo>
                    <a:lnTo>
                      <a:pt x="242958" y="237396"/>
                    </a:lnTo>
                    <a:cubicBezTo>
                      <a:pt x="242958" y="240402"/>
                      <a:pt x="240553" y="242658"/>
                      <a:pt x="237696" y="242658"/>
                    </a:cubicBezTo>
                    <a:lnTo>
                      <a:pt x="160569" y="242658"/>
                    </a:lnTo>
                    <a:cubicBezTo>
                      <a:pt x="161020" y="243710"/>
                      <a:pt x="161471" y="244913"/>
                      <a:pt x="161772" y="245965"/>
                    </a:cubicBezTo>
                    <a:cubicBezTo>
                      <a:pt x="163125" y="250175"/>
                      <a:pt x="163877" y="254535"/>
                      <a:pt x="163877" y="259045"/>
                    </a:cubicBezTo>
                    <a:cubicBezTo>
                      <a:pt x="163877" y="270772"/>
                      <a:pt x="159066" y="281296"/>
                      <a:pt x="151548" y="288964"/>
                    </a:cubicBezTo>
                    <a:cubicBezTo>
                      <a:pt x="143881" y="296632"/>
                      <a:pt x="133357" y="301292"/>
                      <a:pt x="121630" y="301292"/>
                    </a:cubicBezTo>
                    <a:cubicBezTo>
                      <a:pt x="109903" y="301292"/>
                      <a:pt x="99378" y="296632"/>
                      <a:pt x="91711" y="288964"/>
                    </a:cubicBezTo>
                    <a:cubicBezTo>
                      <a:pt x="84043" y="281296"/>
                      <a:pt x="79382" y="270772"/>
                      <a:pt x="79382" y="259045"/>
                    </a:cubicBezTo>
                    <a:cubicBezTo>
                      <a:pt x="79382" y="254535"/>
                      <a:pt x="80134" y="250175"/>
                      <a:pt x="81487" y="245965"/>
                    </a:cubicBezTo>
                    <a:cubicBezTo>
                      <a:pt x="81788" y="244762"/>
                      <a:pt x="82239" y="243710"/>
                      <a:pt x="82690" y="242658"/>
                    </a:cubicBezTo>
                    <a:lnTo>
                      <a:pt x="5412" y="242658"/>
                    </a:lnTo>
                    <a:cubicBezTo>
                      <a:pt x="2406" y="242658"/>
                      <a:pt x="0" y="240252"/>
                      <a:pt x="0" y="237396"/>
                    </a:cubicBezTo>
                    <a:lnTo>
                      <a:pt x="0" y="151398"/>
                    </a:lnTo>
                    <a:cubicBezTo>
                      <a:pt x="0" y="148391"/>
                      <a:pt x="2406" y="146136"/>
                      <a:pt x="5412" y="146136"/>
                    </a:cubicBezTo>
                    <a:cubicBezTo>
                      <a:pt x="6615" y="146136"/>
                      <a:pt x="7818" y="146587"/>
                      <a:pt x="8720" y="147339"/>
                    </a:cubicBezTo>
                    <a:cubicBezTo>
                      <a:pt x="11276" y="149143"/>
                      <a:pt x="14132" y="150496"/>
                      <a:pt x="17139" y="151398"/>
                    </a:cubicBezTo>
                    <a:cubicBezTo>
                      <a:pt x="20146" y="152300"/>
                      <a:pt x="23304" y="152901"/>
                      <a:pt x="26762" y="152901"/>
                    </a:cubicBezTo>
                    <a:cubicBezTo>
                      <a:pt x="35482" y="152901"/>
                      <a:pt x="43300" y="149443"/>
                      <a:pt x="49163" y="143580"/>
                    </a:cubicBezTo>
                    <a:cubicBezTo>
                      <a:pt x="54876" y="137867"/>
                      <a:pt x="58334" y="130049"/>
                      <a:pt x="58334" y="121329"/>
                    </a:cubicBezTo>
                    <a:cubicBezTo>
                      <a:pt x="58334" y="112609"/>
                      <a:pt x="54876" y="104640"/>
                      <a:pt x="49163" y="98927"/>
                    </a:cubicBezTo>
                    <a:cubicBezTo>
                      <a:pt x="43450" y="93214"/>
                      <a:pt x="35482" y="89756"/>
                      <a:pt x="26762" y="89756"/>
                    </a:cubicBezTo>
                    <a:cubicBezTo>
                      <a:pt x="23304" y="89756"/>
                      <a:pt x="20146" y="90207"/>
                      <a:pt x="17139" y="91260"/>
                    </a:cubicBezTo>
                    <a:cubicBezTo>
                      <a:pt x="13982" y="92312"/>
                      <a:pt x="11126" y="93665"/>
                      <a:pt x="8419" y="95620"/>
                    </a:cubicBezTo>
                    <a:cubicBezTo>
                      <a:pt x="6014" y="97274"/>
                      <a:pt x="2706" y="96823"/>
                      <a:pt x="1052" y="94417"/>
                    </a:cubicBezTo>
                    <a:cubicBezTo>
                      <a:pt x="451" y="93515"/>
                      <a:pt x="150" y="92462"/>
                      <a:pt x="150" y="91410"/>
                    </a:cubicBezTo>
                    <a:lnTo>
                      <a:pt x="150" y="5412"/>
                    </a:lnTo>
                    <a:cubicBezTo>
                      <a:pt x="150" y="2406"/>
                      <a:pt x="2556" y="0"/>
                      <a:pt x="5563" y="0"/>
                    </a:cubicBezTo>
                  </a:path>
                </a:pathLst>
              </a:custGeom>
              <a:solidFill>
                <a:srgbClr val="009242"/>
              </a:solidFill>
              <a:ln w="14848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26" name="Forma libre: forma 25">
                <a:extLst>
                  <a:ext uri="{FF2B5EF4-FFF2-40B4-BE49-F238E27FC236}">
                    <a16:creationId xmlns:a16="http://schemas.microsoft.com/office/drawing/2014/main" id="{25E1B0A7-9488-93DA-B069-6B2721C28A48}"/>
                  </a:ext>
                </a:extLst>
              </p:cNvPr>
              <p:cNvSpPr/>
              <p:nvPr/>
            </p:nvSpPr>
            <p:spPr>
              <a:xfrm>
                <a:off x="5127590" y="4953895"/>
                <a:ext cx="221609" cy="279943"/>
              </a:xfrm>
              <a:custGeom>
                <a:avLst/>
                <a:gdLst>
                  <a:gd name="csX0" fmla="*/ 221459 w 221609"/>
                  <a:gd name="csY0" fmla="*/ 0 h 279943"/>
                  <a:gd name="csX1" fmla="*/ 0 w 221609"/>
                  <a:gd name="csY1" fmla="*/ 0 h 279943"/>
                  <a:gd name="csX2" fmla="*/ 0 w 221609"/>
                  <a:gd name="csY2" fmla="*/ 71715 h 279943"/>
                  <a:gd name="csX3" fmla="*/ 3157 w 221609"/>
                  <a:gd name="csY3" fmla="*/ 70512 h 279943"/>
                  <a:gd name="csX4" fmla="*/ 15937 w 221609"/>
                  <a:gd name="csY4" fmla="*/ 68558 h 279943"/>
                  <a:gd name="csX5" fmla="*/ 45855 w 221609"/>
                  <a:gd name="csY5" fmla="*/ 80886 h 279943"/>
                  <a:gd name="csX6" fmla="*/ 58334 w 221609"/>
                  <a:gd name="csY6" fmla="*/ 110805 h 279943"/>
                  <a:gd name="csX7" fmla="*/ 45855 w 221609"/>
                  <a:gd name="csY7" fmla="*/ 140573 h 279943"/>
                  <a:gd name="csX8" fmla="*/ 15937 w 221609"/>
                  <a:gd name="csY8" fmla="*/ 152901 h 279943"/>
                  <a:gd name="csX9" fmla="*/ 3157 w 221609"/>
                  <a:gd name="csY9" fmla="*/ 150947 h 279943"/>
                  <a:gd name="csX10" fmla="*/ 0 w 221609"/>
                  <a:gd name="csY10" fmla="*/ 149744 h 279943"/>
                  <a:gd name="csX11" fmla="*/ 0 w 221609"/>
                  <a:gd name="csY11" fmla="*/ 221309 h 279943"/>
                  <a:gd name="csX12" fmla="*/ 80886 w 221609"/>
                  <a:gd name="csY12" fmla="*/ 221309 h 279943"/>
                  <a:gd name="csX13" fmla="*/ 84043 w 221609"/>
                  <a:gd name="csY13" fmla="*/ 222361 h 279943"/>
                  <a:gd name="csX14" fmla="*/ 85246 w 221609"/>
                  <a:gd name="csY14" fmla="*/ 229728 h 279943"/>
                  <a:gd name="csX15" fmla="*/ 80736 w 221609"/>
                  <a:gd name="csY15" fmla="*/ 238598 h 279943"/>
                  <a:gd name="csX16" fmla="*/ 79232 w 221609"/>
                  <a:gd name="csY16" fmla="*/ 248371 h 279943"/>
                  <a:gd name="csX17" fmla="*/ 88403 w 221609"/>
                  <a:gd name="csY17" fmla="*/ 270772 h 279943"/>
                  <a:gd name="csX18" fmla="*/ 110805 w 221609"/>
                  <a:gd name="csY18" fmla="*/ 279943 h 279943"/>
                  <a:gd name="csX19" fmla="*/ 133056 w 221609"/>
                  <a:gd name="csY19" fmla="*/ 270772 h 279943"/>
                  <a:gd name="csX20" fmla="*/ 142377 w 221609"/>
                  <a:gd name="csY20" fmla="*/ 248371 h 279943"/>
                  <a:gd name="csX21" fmla="*/ 140874 w 221609"/>
                  <a:gd name="csY21" fmla="*/ 238598 h 279943"/>
                  <a:gd name="csX22" fmla="*/ 136514 w 221609"/>
                  <a:gd name="csY22" fmla="*/ 230029 h 279943"/>
                  <a:gd name="csX23" fmla="*/ 135311 w 221609"/>
                  <a:gd name="csY23" fmla="*/ 226571 h 279943"/>
                  <a:gd name="csX24" fmla="*/ 140573 w 221609"/>
                  <a:gd name="csY24" fmla="*/ 221158 h 279943"/>
                  <a:gd name="csX25" fmla="*/ 221609 w 221609"/>
                  <a:gd name="csY25" fmla="*/ 221158 h 279943"/>
                  <a:gd name="csX26" fmla="*/ 221609 w 221609"/>
                  <a:gd name="csY26" fmla="*/ 149293 h 279943"/>
                  <a:gd name="csX27" fmla="*/ 218151 w 221609"/>
                  <a:gd name="csY27" fmla="*/ 150646 h 279943"/>
                  <a:gd name="csX28" fmla="*/ 204921 w 221609"/>
                  <a:gd name="csY28" fmla="*/ 152751 h 279943"/>
                  <a:gd name="csX29" fmla="*/ 175002 w 221609"/>
                  <a:gd name="csY29" fmla="*/ 140423 h 279943"/>
                  <a:gd name="csX30" fmla="*/ 162674 w 221609"/>
                  <a:gd name="csY30" fmla="*/ 110654 h 279943"/>
                  <a:gd name="csX31" fmla="*/ 175002 w 221609"/>
                  <a:gd name="csY31" fmla="*/ 80736 h 279943"/>
                  <a:gd name="csX32" fmla="*/ 204921 w 221609"/>
                  <a:gd name="csY32" fmla="*/ 68407 h 279943"/>
                  <a:gd name="csX33" fmla="*/ 218151 w 221609"/>
                  <a:gd name="csY33" fmla="*/ 70512 h 279943"/>
                  <a:gd name="csX34" fmla="*/ 221609 w 221609"/>
                  <a:gd name="csY34" fmla="*/ 71715 h 279943"/>
                  <a:gd name="csX35" fmla="*/ 221609 w 221609"/>
                  <a:gd name="csY35" fmla="*/ 0 h 2799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</a:cxnLst>
                <a:rect l="l" t="t" r="r" b="b"/>
                <a:pathLst>
                  <a:path w="221609" h="279943">
                    <a:moveTo>
                      <a:pt x="221459" y="0"/>
                    </a:moveTo>
                    <a:lnTo>
                      <a:pt x="0" y="0"/>
                    </a:lnTo>
                    <a:lnTo>
                      <a:pt x="0" y="71715"/>
                    </a:lnTo>
                    <a:cubicBezTo>
                      <a:pt x="1052" y="71264"/>
                      <a:pt x="2105" y="70813"/>
                      <a:pt x="3157" y="70512"/>
                    </a:cubicBezTo>
                    <a:cubicBezTo>
                      <a:pt x="7217" y="69159"/>
                      <a:pt x="11577" y="68558"/>
                      <a:pt x="15937" y="68558"/>
                    </a:cubicBezTo>
                    <a:cubicBezTo>
                      <a:pt x="27664" y="68558"/>
                      <a:pt x="38188" y="73218"/>
                      <a:pt x="45855" y="80886"/>
                    </a:cubicBezTo>
                    <a:cubicBezTo>
                      <a:pt x="53523" y="88554"/>
                      <a:pt x="58334" y="99078"/>
                      <a:pt x="58334" y="110805"/>
                    </a:cubicBezTo>
                    <a:cubicBezTo>
                      <a:pt x="58334" y="122532"/>
                      <a:pt x="53523" y="133056"/>
                      <a:pt x="45855" y="140573"/>
                    </a:cubicBezTo>
                    <a:cubicBezTo>
                      <a:pt x="38188" y="148241"/>
                      <a:pt x="27664" y="152901"/>
                      <a:pt x="15937" y="152901"/>
                    </a:cubicBezTo>
                    <a:cubicBezTo>
                      <a:pt x="11426" y="152901"/>
                      <a:pt x="7217" y="152150"/>
                      <a:pt x="3157" y="150947"/>
                    </a:cubicBezTo>
                    <a:cubicBezTo>
                      <a:pt x="2105" y="150646"/>
                      <a:pt x="1052" y="150195"/>
                      <a:pt x="0" y="149744"/>
                    </a:cubicBezTo>
                    <a:lnTo>
                      <a:pt x="0" y="221309"/>
                    </a:lnTo>
                    <a:lnTo>
                      <a:pt x="80886" y="221309"/>
                    </a:lnTo>
                    <a:cubicBezTo>
                      <a:pt x="81938" y="221309"/>
                      <a:pt x="83141" y="221760"/>
                      <a:pt x="84043" y="222361"/>
                    </a:cubicBezTo>
                    <a:cubicBezTo>
                      <a:pt x="86449" y="224015"/>
                      <a:pt x="86900" y="227473"/>
                      <a:pt x="85246" y="229728"/>
                    </a:cubicBezTo>
                    <a:cubicBezTo>
                      <a:pt x="83291" y="232434"/>
                      <a:pt x="81788" y="235291"/>
                      <a:pt x="80736" y="238598"/>
                    </a:cubicBezTo>
                    <a:cubicBezTo>
                      <a:pt x="79683" y="241605"/>
                      <a:pt x="79232" y="244913"/>
                      <a:pt x="79232" y="248371"/>
                    </a:cubicBezTo>
                    <a:cubicBezTo>
                      <a:pt x="79232" y="257091"/>
                      <a:pt x="82840" y="265059"/>
                      <a:pt x="88403" y="270772"/>
                    </a:cubicBezTo>
                    <a:cubicBezTo>
                      <a:pt x="94116" y="276485"/>
                      <a:pt x="101934" y="279943"/>
                      <a:pt x="110805" y="279943"/>
                    </a:cubicBezTo>
                    <a:cubicBezTo>
                      <a:pt x="119675" y="279943"/>
                      <a:pt x="127343" y="276485"/>
                      <a:pt x="133056" y="270772"/>
                    </a:cubicBezTo>
                    <a:cubicBezTo>
                      <a:pt x="138769" y="265059"/>
                      <a:pt x="142377" y="257241"/>
                      <a:pt x="142377" y="248371"/>
                    </a:cubicBezTo>
                    <a:cubicBezTo>
                      <a:pt x="142377" y="244913"/>
                      <a:pt x="141776" y="241605"/>
                      <a:pt x="140874" y="238598"/>
                    </a:cubicBezTo>
                    <a:cubicBezTo>
                      <a:pt x="139821" y="235591"/>
                      <a:pt x="138468" y="232585"/>
                      <a:pt x="136514" y="230029"/>
                    </a:cubicBezTo>
                    <a:cubicBezTo>
                      <a:pt x="135762" y="229127"/>
                      <a:pt x="135311" y="227924"/>
                      <a:pt x="135311" y="226571"/>
                    </a:cubicBezTo>
                    <a:cubicBezTo>
                      <a:pt x="135311" y="223714"/>
                      <a:pt x="137717" y="221158"/>
                      <a:pt x="140573" y="221158"/>
                    </a:cubicBezTo>
                    <a:lnTo>
                      <a:pt x="221609" y="221158"/>
                    </a:lnTo>
                    <a:lnTo>
                      <a:pt x="221609" y="149293"/>
                    </a:lnTo>
                    <a:cubicBezTo>
                      <a:pt x="220407" y="149744"/>
                      <a:pt x="219354" y="150195"/>
                      <a:pt x="218151" y="150646"/>
                    </a:cubicBezTo>
                    <a:cubicBezTo>
                      <a:pt x="213942" y="151999"/>
                      <a:pt x="209582" y="152751"/>
                      <a:pt x="204921" y="152751"/>
                    </a:cubicBezTo>
                    <a:cubicBezTo>
                      <a:pt x="193194" y="152751"/>
                      <a:pt x="182670" y="147940"/>
                      <a:pt x="175002" y="140423"/>
                    </a:cubicBezTo>
                    <a:cubicBezTo>
                      <a:pt x="167335" y="132755"/>
                      <a:pt x="162674" y="122231"/>
                      <a:pt x="162674" y="110654"/>
                    </a:cubicBezTo>
                    <a:cubicBezTo>
                      <a:pt x="162674" y="99078"/>
                      <a:pt x="167485" y="88403"/>
                      <a:pt x="175002" y="80736"/>
                    </a:cubicBezTo>
                    <a:cubicBezTo>
                      <a:pt x="182670" y="73068"/>
                      <a:pt x="193194" y="68407"/>
                      <a:pt x="204921" y="68407"/>
                    </a:cubicBezTo>
                    <a:cubicBezTo>
                      <a:pt x="209582" y="68407"/>
                      <a:pt x="214092" y="69159"/>
                      <a:pt x="218151" y="70512"/>
                    </a:cubicBezTo>
                    <a:cubicBezTo>
                      <a:pt x="219354" y="70813"/>
                      <a:pt x="220407" y="71414"/>
                      <a:pt x="221609" y="71715"/>
                    </a:cubicBezTo>
                    <a:lnTo>
                      <a:pt x="221609" y="0"/>
                    </a:lnTo>
                    <a:close/>
                  </a:path>
                </a:pathLst>
              </a:custGeom>
              <a:solidFill>
                <a:srgbClr val="93C9A4"/>
              </a:solidFill>
              <a:ln w="14848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11" name="object 17">
            <a:extLst>
              <a:ext uri="{FF2B5EF4-FFF2-40B4-BE49-F238E27FC236}">
                <a16:creationId xmlns:a16="http://schemas.microsoft.com/office/drawing/2014/main" id="{3398B073-053C-6360-21B5-81D19CDED6E0}"/>
              </a:ext>
            </a:extLst>
          </p:cNvPr>
          <p:cNvSpPr txBox="1"/>
          <p:nvPr/>
        </p:nvSpPr>
        <p:spPr>
          <a:xfrm>
            <a:off x="8568758" y="976020"/>
            <a:ext cx="46609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Adapt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07299" y="1222246"/>
            <a:ext cx="598487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9343"/>
                </a:solidFill>
              </a:rPr>
              <a:t>Step</a:t>
            </a:r>
            <a:r>
              <a:rPr spc="-70" dirty="0">
                <a:solidFill>
                  <a:srgbClr val="009343"/>
                </a:solidFill>
              </a:rPr>
              <a:t> </a:t>
            </a:r>
            <a:r>
              <a:rPr dirty="0">
                <a:solidFill>
                  <a:srgbClr val="009343"/>
                </a:solidFill>
              </a:rPr>
              <a:t>2:</a:t>
            </a:r>
            <a:r>
              <a:rPr spc="-65" dirty="0">
                <a:solidFill>
                  <a:srgbClr val="009343"/>
                </a:solidFill>
              </a:rPr>
              <a:t> </a:t>
            </a:r>
            <a:r>
              <a:rPr dirty="0"/>
              <a:t>Identify</a:t>
            </a:r>
            <a:r>
              <a:rPr spc="-65" dirty="0"/>
              <a:t> </a:t>
            </a:r>
            <a:r>
              <a:rPr dirty="0"/>
              <a:t>the</a:t>
            </a:r>
            <a:r>
              <a:rPr spc="-65" dirty="0"/>
              <a:t> </a:t>
            </a:r>
            <a:r>
              <a:rPr dirty="0"/>
              <a:t>protection</a:t>
            </a:r>
            <a:r>
              <a:rPr spc="-65" dirty="0"/>
              <a:t> </a:t>
            </a:r>
            <a:r>
              <a:rPr spc="-10" dirty="0"/>
              <a:t>risks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39</a:t>
            </a:fld>
            <a:endParaRPr spc="-2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720001" y="2246830"/>
          <a:ext cx="7019924" cy="39338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4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951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2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1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52069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1000" b="0" dirty="0">
                          <a:latin typeface="Roboto Light"/>
                          <a:cs typeface="Roboto Light"/>
                        </a:rPr>
                        <a:t>Abduction,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kidnapping,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enforced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disappearance,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arbitrary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unlawful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arrest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and/or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detention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52069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2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52069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Attacks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on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civilians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other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unlawful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killings,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attacks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on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civilian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objects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52069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2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3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52069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1000" b="0" dirty="0">
                          <a:latin typeface="Roboto Light"/>
                          <a:cs typeface="Roboto Light"/>
                        </a:rPr>
                        <a:t>Child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forced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family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separation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52069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2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4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0" dirty="0">
                          <a:latin typeface="Roboto Light"/>
                          <a:cs typeface="Roboto Light"/>
                        </a:rPr>
                        <a:t>Child,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early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forced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marriage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2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5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Discrimination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stigmatization,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denial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resources,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opportunities,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services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and/or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humanitarian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access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6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Disinformation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denial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access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information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2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7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0" dirty="0">
                          <a:latin typeface="Roboto Light"/>
                          <a:cs typeface="Roboto Light"/>
                        </a:rPr>
                        <a:t>Forced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recruitment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association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children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in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armed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forces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groups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2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8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0" dirty="0">
                          <a:latin typeface="Roboto Light"/>
                          <a:cs typeface="Roboto Light"/>
                        </a:rPr>
                        <a:t>Gender-based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violence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9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0" dirty="0">
                          <a:latin typeface="Roboto Light"/>
                          <a:cs typeface="Roboto Light"/>
                        </a:rPr>
                        <a:t>Impediments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and/or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restrictions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access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legal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identity,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remedies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justice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2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1" spc="-25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10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0" dirty="0">
                          <a:latin typeface="Roboto Light"/>
                          <a:cs typeface="Roboto Light"/>
                        </a:rPr>
                        <a:t>Presence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Mine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other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explosive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ordnance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2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1" spc="-25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11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Psychological/emotional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abuse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inflicted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distress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2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1" spc="-25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12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0" dirty="0">
                          <a:latin typeface="Roboto Light"/>
                          <a:cs typeface="Roboto Light"/>
                        </a:rPr>
                        <a:t>Theft,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extortion,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forced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eviction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destruction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personal property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2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1" spc="-25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13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Torture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cruel,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inhuman,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degrading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treatment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punishment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2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1" spc="-25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14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Trafficking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in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presons,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forced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labour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slavery-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like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practices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22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1" spc="-25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15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Unlawful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impediments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restriction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freedom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movement,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siege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forced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displacement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5143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Are</a:t>
            </a:r>
            <a:r>
              <a:rPr spc="-85" dirty="0"/>
              <a:t> </a:t>
            </a:r>
            <a:r>
              <a:rPr dirty="0"/>
              <a:t>these</a:t>
            </a:r>
            <a:r>
              <a:rPr spc="-80" dirty="0"/>
              <a:t> </a:t>
            </a:r>
            <a:r>
              <a:rPr dirty="0"/>
              <a:t>protection</a:t>
            </a:r>
            <a:r>
              <a:rPr spc="-80" dirty="0"/>
              <a:t> </a:t>
            </a:r>
            <a:r>
              <a:rPr spc="-10" dirty="0"/>
              <a:t>risks/concerns?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326" y="1672428"/>
            <a:ext cx="6036310" cy="372538"/>
          </a:xfrm>
          <a:prstGeom prst="rect">
            <a:avLst/>
          </a:prstGeom>
        </p:spPr>
        <p:txBody>
          <a:bodyPr vert="horz" wrap="square" lIns="0" tIns="125095" rIns="0" bIns="0" rtlCol="0">
            <a:spAutoFit/>
          </a:bodyPr>
          <a:lstStyle/>
          <a:p>
            <a:pPr marL="191135" indent="-178435">
              <a:lnSpc>
                <a:spcPct val="100000"/>
              </a:lnSpc>
              <a:spcBef>
                <a:spcPts val="985"/>
              </a:spcBef>
              <a:buClr>
                <a:srgbClr val="009343"/>
              </a:buClr>
              <a:buSzPct val="87500"/>
              <a:buChar char="•"/>
              <a:tabLst>
                <a:tab pos="191135" algn="l"/>
              </a:tabLst>
            </a:pPr>
            <a:r>
              <a:rPr sz="1600" b="0" dirty="0">
                <a:latin typeface="Roboto Light"/>
                <a:cs typeface="Roboto Light"/>
              </a:rPr>
              <a:t>People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displaced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from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rural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urban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areas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for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work</a:t>
            </a:r>
            <a:endParaRPr sz="1600" dirty="0">
              <a:latin typeface="Roboto Light"/>
              <a:cs typeface="Roboto Ligh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8087297" y="4151653"/>
            <a:ext cx="1506855" cy="1506855"/>
            <a:chOff x="8087297" y="4151653"/>
            <a:chExt cx="1506855" cy="1506855"/>
          </a:xfrm>
        </p:grpSpPr>
        <p:sp>
          <p:nvSpPr>
            <p:cNvPr id="5" name="object 5"/>
            <p:cNvSpPr/>
            <p:nvPr/>
          </p:nvSpPr>
          <p:spPr>
            <a:xfrm>
              <a:off x="8174648" y="4239002"/>
              <a:ext cx="1332230" cy="1332230"/>
            </a:xfrm>
            <a:custGeom>
              <a:avLst/>
              <a:gdLst/>
              <a:ahLst/>
              <a:cxnLst/>
              <a:rect l="l" t="t" r="r" b="b"/>
              <a:pathLst>
                <a:path w="1332229" h="1332229">
                  <a:moveTo>
                    <a:pt x="666000" y="0"/>
                  </a:moveTo>
                  <a:lnTo>
                    <a:pt x="618438" y="1672"/>
                  </a:lnTo>
                  <a:lnTo>
                    <a:pt x="571778" y="6613"/>
                  </a:lnTo>
                  <a:lnTo>
                    <a:pt x="526133" y="14712"/>
                  </a:lnTo>
                  <a:lnTo>
                    <a:pt x="481616" y="25854"/>
                  </a:lnTo>
                  <a:lnTo>
                    <a:pt x="438340" y="39927"/>
                  </a:lnTo>
                  <a:lnTo>
                    <a:pt x="396417" y="56819"/>
                  </a:lnTo>
                  <a:lnTo>
                    <a:pt x="355960" y="76416"/>
                  </a:lnTo>
                  <a:lnTo>
                    <a:pt x="317082" y="98607"/>
                  </a:lnTo>
                  <a:lnTo>
                    <a:pt x="279895" y="123278"/>
                  </a:lnTo>
                  <a:lnTo>
                    <a:pt x="244513" y="150317"/>
                  </a:lnTo>
                  <a:lnTo>
                    <a:pt x="211047" y="179611"/>
                  </a:lnTo>
                  <a:lnTo>
                    <a:pt x="179611" y="211047"/>
                  </a:lnTo>
                  <a:lnTo>
                    <a:pt x="150317" y="244513"/>
                  </a:lnTo>
                  <a:lnTo>
                    <a:pt x="123278" y="279895"/>
                  </a:lnTo>
                  <a:lnTo>
                    <a:pt x="98607" y="317082"/>
                  </a:lnTo>
                  <a:lnTo>
                    <a:pt x="76416" y="355960"/>
                  </a:lnTo>
                  <a:lnTo>
                    <a:pt x="56819" y="396417"/>
                  </a:lnTo>
                  <a:lnTo>
                    <a:pt x="39927" y="438340"/>
                  </a:lnTo>
                  <a:lnTo>
                    <a:pt x="25854" y="481616"/>
                  </a:lnTo>
                  <a:lnTo>
                    <a:pt x="14712" y="526133"/>
                  </a:lnTo>
                  <a:lnTo>
                    <a:pt x="6613" y="571778"/>
                  </a:lnTo>
                  <a:lnTo>
                    <a:pt x="1672" y="618438"/>
                  </a:lnTo>
                  <a:lnTo>
                    <a:pt x="0" y="666000"/>
                  </a:lnTo>
                  <a:lnTo>
                    <a:pt x="1672" y="713563"/>
                  </a:lnTo>
                  <a:lnTo>
                    <a:pt x="6613" y="760223"/>
                  </a:lnTo>
                  <a:lnTo>
                    <a:pt x="14712" y="805867"/>
                  </a:lnTo>
                  <a:lnTo>
                    <a:pt x="25854" y="850384"/>
                  </a:lnTo>
                  <a:lnTo>
                    <a:pt x="39927" y="893661"/>
                  </a:lnTo>
                  <a:lnTo>
                    <a:pt x="56819" y="935583"/>
                  </a:lnTo>
                  <a:lnTo>
                    <a:pt x="76416" y="976040"/>
                  </a:lnTo>
                  <a:lnTo>
                    <a:pt x="98607" y="1014918"/>
                  </a:lnTo>
                  <a:lnTo>
                    <a:pt x="123278" y="1052105"/>
                  </a:lnTo>
                  <a:lnTo>
                    <a:pt x="150317" y="1087488"/>
                  </a:lnTo>
                  <a:lnTo>
                    <a:pt x="179611" y="1120953"/>
                  </a:lnTo>
                  <a:lnTo>
                    <a:pt x="211047" y="1152389"/>
                  </a:lnTo>
                  <a:lnTo>
                    <a:pt x="244513" y="1181683"/>
                  </a:lnTo>
                  <a:lnTo>
                    <a:pt x="279895" y="1208722"/>
                  </a:lnTo>
                  <a:lnTo>
                    <a:pt x="317082" y="1233393"/>
                  </a:lnTo>
                  <a:lnTo>
                    <a:pt x="355960" y="1255584"/>
                  </a:lnTo>
                  <a:lnTo>
                    <a:pt x="396417" y="1275182"/>
                  </a:lnTo>
                  <a:lnTo>
                    <a:pt x="438340" y="1292073"/>
                  </a:lnTo>
                  <a:lnTo>
                    <a:pt x="481616" y="1306147"/>
                  </a:lnTo>
                  <a:lnTo>
                    <a:pt x="526133" y="1317289"/>
                  </a:lnTo>
                  <a:lnTo>
                    <a:pt x="571778" y="1325387"/>
                  </a:lnTo>
                  <a:lnTo>
                    <a:pt x="618438" y="1330329"/>
                  </a:lnTo>
                  <a:lnTo>
                    <a:pt x="666000" y="1332001"/>
                  </a:lnTo>
                  <a:lnTo>
                    <a:pt x="713563" y="1330329"/>
                  </a:lnTo>
                  <a:lnTo>
                    <a:pt x="760223" y="1325387"/>
                  </a:lnTo>
                  <a:lnTo>
                    <a:pt x="805867" y="1317289"/>
                  </a:lnTo>
                  <a:lnTo>
                    <a:pt x="850384" y="1306147"/>
                  </a:lnTo>
                  <a:lnTo>
                    <a:pt x="893661" y="1292073"/>
                  </a:lnTo>
                  <a:lnTo>
                    <a:pt x="935583" y="1275182"/>
                  </a:lnTo>
                  <a:lnTo>
                    <a:pt x="976040" y="1255584"/>
                  </a:lnTo>
                  <a:lnTo>
                    <a:pt x="1014918" y="1233393"/>
                  </a:lnTo>
                  <a:lnTo>
                    <a:pt x="1052105" y="1208722"/>
                  </a:lnTo>
                  <a:lnTo>
                    <a:pt x="1087488" y="1181683"/>
                  </a:lnTo>
                  <a:lnTo>
                    <a:pt x="1120953" y="1152389"/>
                  </a:lnTo>
                  <a:lnTo>
                    <a:pt x="1152389" y="1120953"/>
                  </a:lnTo>
                  <a:lnTo>
                    <a:pt x="1181683" y="1087488"/>
                  </a:lnTo>
                  <a:lnTo>
                    <a:pt x="1208722" y="1052105"/>
                  </a:lnTo>
                  <a:lnTo>
                    <a:pt x="1233393" y="1014918"/>
                  </a:lnTo>
                  <a:lnTo>
                    <a:pt x="1255584" y="976040"/>
                  </a:lnTo>
                  <a:lnTo>
                    <a:pt x="1275182" y="935583"/>
                  </a:lnTo>
                  <a:lnTo>
                    <a:pt x="1292073" y="893661"/>
                  </a:lnTo>
                  <a:lnTo>
                    <a:pt x="1306147" y="850384"/>
                  </a:lnTo>
                  <a:lnTo>
                    <a:pt x="1317289" y="805867"/>
                  </a:lnTo>
                  <a:lnTo>
                    <a:pt x="1325387" y="760223"/>
                  </a:lnTo>
                  <a:lnTo>
                    <a:pt x="1330329" y="713563"/>
                  </a:lnTo>
                  <a:lnTo>
                    <a:pt x="1332001" y="666000"/>
                  </a:lnTo>
                  <a:lnTo>
                    <a:pt x="1330329" y="618438"/>
                  </a:lnTo>
                  <a:lnTo>
                    <a:pt x="1325387" y="571778"/>
                  </a:lnTo>
                  <a:lnTo>
                    <a:pt x="1317289" y="526133"/>
                  </a:lnTo>
                  <a:lnTo>
                    <a:pt x="1306147" y="481616"/>
                  </a:lnTo>
                  <a:lnTo>
                    <a:pt x="1292073" y="438340"/>
                  </a:lnTo>
                  <a:lnTo>
                    <a:pt x="1275182" y="396417"/>
                  </a:lnTo>
                  <a:lnTo>
                    <a:pt x="1255584" y="355960"/>
                  </a:lnTo>
                  <a:lnTo>
                    <a:pt x="1233393" y="317082"/>
                  </a:lnTo>
                  <a:lnTo>
                    <a:pt x="1208722" y="279895"/>
                  </a:lnTo>
                  <a:lnTo>
                    <a:pt x="1181683" y="244513"/>
                  </a:lnTo>
                  <a:lnTo>
                    <a:pt x="1152389" y="211047"/>
                  </a:lnTo>
                  <a:lnTo>
                    <a:pt x="1120953" y="179611"/>
                  </a:lnTo>
                  <a:lnTo>
                    <a:pt x="1087488" y="150317"/>
                  </a:lnTo>
                  <a:lnTo>
                    <a:pt x="1052105" y="123278"/>
                  </a:lnTo>
                  <a:lnTo>
                    <a:pt x="1014918" y="98607"/>
                  </a:lnTo>
                  <a:lnTo>
                    <a:pt x="976040" y="76416"/>
                  </a:lnTo>
                  <a:lnTo>
                    <a:pt x="935583" y="56819"/>
                  </a:lnTo>
                  <a:lnTo>
                    <a:pt x="893661" y="39927"/>
                  </a:lnTo>
                  <a:lnTo>
                    <a:pt x="850384" y="25854"/>
                  </a:lnTo>
                  <a:lnTo>
                    <a:pt x="805867" y="14712"/>
                  </a:lnTo>
                  <a:lnTo>
                    <a:pt x="760223" y="6613"/>
                  </a:lnTo>
                  <a:lnTo>
                    <a:pt x="713563" y="1672"/>
                  </a:lnTo>
                  <a:lnTo>
                    <a:pt x="666000" y="0"/>
                  </a:lnTo>
                  <a:close/>
                </a:path>
              </a:pathLst>
            </a:custGeom>
            <a:solidFill>
              <a:srgbClr val="EEF7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099997" y="4164353"/>
              <a:ext cx="1481455" cy="1481455"/>
            </a:xfrm>
            <a:custGeom>
              <a:avLst/>
              <a:gdLst/>
              <a:ahLst/>
              <a:cxnLst/>
              <a:rect l="l" t="t" r="r" b="b"/>
              <a:pathLst>
                <a:path w="1481454" h="1481454">
                  <a:moveTo>
                    <a:pt x="740651" y="1481302"/>
                  </a:moveTo>
                  <a:lnTo>
                    <a:pt x="789349" y="1479727"/>
                  </a:lnTo>
                  <a:lnTo>
                    <a:pt x="837207" y="1475066"/>
                  </a:lnTo>
                  <a:lnTo>
                    <a:pt x="884125" y="1467416"/>
                  </a:lnTo>
                  <a:lnTo>
                    <a:pt x="930007" y="1456876"/>
                  </a:lnTo>
                  <a:lnTo>
                    <a:pt x="974755" y="1443544"/>
                  </a:lnTo>
                  <a:lnTo>
                    <a:pt x="1018272" y="1427515"/>
                  </a:lnTo>
                  <a:lnTo>
                    <a:pt x="1060460" y="1408889"/>
                  </a:lnTo>
                  <a:lnTo>
                    <a:pt x="1101220" y="1387763"/>
                  </a:lnTo>
                  <a:lnTo>
                    <a:pt x="1140457" y="1364234"/>
                  </a:lnTo>
                  <a:lnTo>
                    <a:pt x="1178072" y="1338400"/>
                  </a:lnTo>
                  <a:lnTo>
                    <a:pt x="1213967" y="1310359"/>
                  </a:lnTo>
                  <a:lnTo>
                    <a:pt x="1248045" y="1280208"/>
                  </a:lnTo>
                  <a:lnTo>
                    <a:pt x="1280208" y="1248045"/>
                  </a:lnTo>
                  <a:lnTo>
                    <a:pt x="1310359" y="1213967"/>
                  </a:lnTo>
                  <a:lnTo>
                    <a:pt x="1338400" y="1178072"/>
                  </a:lnTo>
                  <a:lnTo>
                    <a:pt x="1364234" y="1140457"/>
                  </a:lnTo>
                  <a:lnTo>
                    <a:pt x="1387763" y="1101220"/>
                  </a:lnTo>
                  <a:lnTo>
                    <a:pt x="1408889" y="1060460"/>
                  </a:lnTo>
                  <a:lnTo>
                    <a:pt x="1427515" y="1018272"/>
                  </a:lnTo>
                  <a:lnTo>
                    <a:pt x="1443544" y="974755"/>
                  </a:lnTo>
                  <a:lnTo>
                    <a:pt x="1456876" y="930007"/>
                  </a:lnTo>
                  <a:lnTo>
                    <a:pt x="1467416" y="884125"/>
                  </a:lnTo>
                  <a:lnTo>
                    <a:pt x="1475066" y="837207"/>
                  </a:lnTo>
                  <a:lnTo>
                    <a:pt x="1479727" y="789349"/>
                  </a:lnTo>
                  <a:lnTo>
                    <a:pt x="1481302" y="740651"/>
                  </a:lnTo>
                  <a:lnTo>
                    <a:pt x="1479727" y="691952"/>
                  </a:lnTo>
                  <a:lnTo>
                    <a:pt x="1475066" y="644095"/>
                  </a:lnTo>
                  <a:lnTo>
                    <a:pt x="1467416" y="597177"/>
                  </a:lnTo>
                  <a:lnTo>
                    <a:pt x="1456876" y="551294"/>
                  </a:lnTo>
                  <a:lnTo>
                    <a:pt x="1443544" y="506546"/>
                  </a:lnTo>
                  <a:lnTo>
                    <a:pt x="1427515" y="463030"/>
                  </a:lnTo>
                  <a:lnTo>
                    <a:pt x="1408889" y="420842"/>
                  </a:lnTo>
                  <a:lnTo>
                    <a:pt x="1387763" y="380081"/>
                  </a:lnTo>
                  <a:lnTo>
                    <a:pt x="1364234" y="340845"/>
                  </a:lnTo>
                  <a:lnTo>
                    <a:pt x="1338400" y="303230"/>
                  </a:lnTo>
                  <a:lnTo>
                    <a:pt x="1310359" y="267335"/>
                  </a:lnTo>
                  <a:lnTo>
                    <a:pt x="1280208" y="233257"/>
                  </a:lnTo>
                  <a:lnTo>
                    <a:pt x="1248045" y="201094"/>
                  </a:lnTo>
                  <a:lnTo>
                    <a:pt x="1213967" y="170942"/>
                  </a:lnTo>
                  <a:lnTo>
                    <a:pt x="1178072" y="142901"/>
                  </a:lnTo>
                  <a:lnTo>
                    <a:pt x="1140457" y="117067"/>
                  </a:lnTo>
                  <a:lnTo>
                    <a:pt x="1101220" y="93538"/>
                  </a:lnTo>
                  <a:lnTo>
                    <a:pt x="1060460" y="72412"/>
                  </a:lnTo>
                  <a:lnTo>
                    <a:pt x="1018272" y="53786"/>
                  </a:lnTo>
                  <a:lnTo>
                    <a:pt x="974755" y="37758"/>
                  </a:lnTo>
                  <a:lnTo>
                    <a:pt x="930007" y="24425"/>
                  </a:lnTo>
                  <a:lnTo>
                    <a:pt x="884125" y="13885"/>
                  </a:lnTo>
                  <a:lnTo>
                    <a:pt x="837207" y="6236"/>
                  </a:lnTo>
                  <a:lnTo>
                    <a:pt x="789349" y="1575"/>
                  </a:lnTo>
                  <a:lnTo>
                    <a:pt x="740651" y="0"/>
                  </a:lnTo>
                  <a:lnTo>
                    <a:pt x="691952" y="1575"/>
                  </a:lnTo>
                  <a:lnTo>
                    <a:pt x="644095" y="6236"/>
                  </a:lnTo>
                  <a:lnTo>
                    <a:pt x="597177" y="13885"/>
                  </a:lnTo>
                  <a:lnTo>
                    <a:pt x="551294" y="24425"/>
                  </a:lnTo>
                  <a:lnTo>
                    <a:pt x="506546" y="37758"/>
                  </a:lnTo>
                  <a:lnTo>
                    <a:pt x="463030" y="53786"/>
                  </a:lnTo>
                  <a:lnTo>
                    <a:pt x="420842" y="72412"/>
                  </a:lnTo>
                  <a:lnTo>
                    <a:pt x="380081" y="93538"/>
                  </a:lnTo>
                  <a:lnTo>
                    <a:pt x="340845" y="117067"/>
                  </a:lnTo>
                  <a:lnTo>
                    <a:pt x="303230" y="142901"/>
                  </a:lnTo>
                  <a:lnTo>
                    <a:pt x="267335" y="170942"/>
                  </a:lnTo>
                  <a:lnTo>
                    <a:pt x="233257" y="201094"/>
                  </a:lnTo>
                  <a:lnTo>
                    <a:pt x="201094" y="233257"/>
                  </a:lnTo>
                  <a:lnTo>
                    <a:pt x="170942" y="267335"/>
                  </a:lnTo>
                  <a:lnTo>
                    <a:pt x="142901" y="303230"/>
                  </a:lnTo>
                  <a:lnTo>
                    <a:pt x="117067" y="340845"/>
                  </a:lnTo>
                  <a:lnTo>
                    <a:pt x="93538" y="380081"/>
                  </a:lnTo>
                  <a:lnTo>
                    <a:pt x="72412" y="420842"/>
                  </a:lnTo>
                  <a:lnTo>
                    <a:pt x="53786" y="463030"/>
                  </a:lnTo>
                  <a:lnTo>
                    <a:pt x="37758" y="506546"/>
                  </a:lnTo>
                  <a:lnTo>
                    <a:pt x="24425" y="551294"/>
                  </a:lnTo>
                  <a:lnTo>
                    <a:pt x="13885" y="597177"/>
                  </a:lnTo>
                  <a:lnTo>
                    <a:pt x="6236" y="644095"/>
                  </a:lnTo>
                  <a:lnTo>
                    <a:pt x="1575" y="691952"/>
                  </a:lnTo>
                  <a:lnTo>
                    <a:pt x="0" y="740651"/>
                  </a:lnTo>
                  <a:lnTo>
                    <a:pt x="1575" y="789349"/>
                  </a:lnTo>
                  <a:lnTo>
                    <a:pt x="6236" y="837207"/>
                  </a:lnTo>
                  <a:lnTo>
                    <a:pt x="13885" y="884125"/>
                  </a:lnTo>
                  <a:lnTo>
                    <a:pt x="24425" y="930007"/>
                  </a:lnTo>
                  <a:lnTo>
                    <a:pt x="37758" y="974755"/>
                  </a:lnTo>
                  <a:lnTo>
                    <a:pt x="53786" y="1018272"/>
                  </a:lnTo>
                  <a:lnTo>
                    <a:pt x="72412" y="1060460"/>
                  </a:lnTo>
                  <a:lnTo>
                    <a:pt x="93538" y="1101220"/>
                  </a:lnTo>
                  <a:lnTo>
                    <a:pt x="117067" y="1140457"/>
                  </a:lnTo>
                  <a:lnTo>
                    <a:pt x="142901" y="1178072"/>
                  </a:lnTo>
                  <a:lnTo>
                    <a:pt x="170942" y="1213967"/>
                  </a:lnTo>
                  <a:lnTo>
                    <a:pt x="201094" y="1248045"/>
                  </a:lnTo>
                  <a:lnTo>
                    <a:pt x="233257" y="1280208"/>
                  </a:lnTo>
                  <a:lnTo>
                    <a:pt x="267335" y="1310359"/>
                  </a:lnTo>
                  <a:lnTo>
                    <a:pt x="303230" y="1338400"/>
                  </a:lnTo>
                  <a:lnTo>
                    <a:pt x="340845" y="1364234"/>
                  </a:lnTo>
                  <a:lnTo>
                    <a:pt x="380081" y="1387763"/>
                  </a:lnTo>
                  <a:lnTo>
                    <a:pt x="420842" y="1408889"/>
                  </a:lnTo>
                  <a:lnTo>
                    <a:pt x="463030" y="1427515"/>
                  </a:lnTo>
                  <a:lnTo>
                    <a:pt x="506546" y="1443544"/>
                  </a:lnTo>
                  <a:lnTo>
                    <a:pt x="551294" y="1456876"/>
                  </a:lnTo>
                  <a:lnTo>
                    <a:pt x="597177" y="1467416"/>
                  </a:lnTo>
                  <a:lnTo>
                    <a:pt x="644095" y="1475066"/>
                  </a:lnTo>
                  <a:lnTo>
                    <a:pt x="691952" y="1479727"/>
                  </a:lnTo>
                  <a:lnTo>
                    <a:pt x="740651" y="1481302"/>
                  </a:lnTo>
                  <a:close/>
                </a:path>
              </a:pathLst>
            </a:custGeom>
            <a:ln w="25400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719978" y="4517290"/>
              <a:ext cx="164401" cy="16812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777692" y="4705943"/>
              <a:ext cx="307975" cy="285115"/>
            </a:xfrm>
            <a:custGeom>
              <a:avLst/>
              <a:gdLst/>
              <a:ahLst/>
              <a:cxnLst/>
              <a:rect l="l" t="t" r="r" b="b"/>
              <a:pathLst>
                <a:path w="307975" h="285114">
                  <a:moveTo>
                    <a:pt x="37941" y="0"/>
                  </a:moveTo>
                  <a:lnTo>
                    <a:pt x="24429" y="1685"/>
                  </a:lnTo>
                  <a:lnTo>
                    <a:pt x="12163" y="8805"/>
                  </a:lnTo>
                  <a:lnTo>
                    <a:pt x="3545" y="20239"/>
                  </a:lnTo>
                  <a:lnTo>
                    <a:pt x="0" y="33704"/>
                  </a:lnTo>
                  <a:lnTo>
                    <a:pt x="1640" y="47549"/>
                  </a:lnTo>
                  <a:lnTo>
                    <a:pt x="131454" y="205401"/>
                  </a:lnTo>
                  <a:lnTo>
                    <a:pt x="259991" y="282909"/>
                  </a:lnTo>
                  <a:lnTo>
                    <a:pt x="266138" y="284510"/>
                  </a:lnTo>
                  <a:lnTo>
                    <a:pt x="272208" y="284510"/>
                  </a:lnTo>
                  <a:lnTo>
                    <a:pt x="307474" y="252757"/>
                  </a:lnTo>
                  <a:lnTo>
                    <a:pt x="306581" y="238839"/>
                  </a:lnTo>
                  <a:lnTo>
                    <a:pt x="300658" y="226281"/>
                  </a:lnTo>
                  <a:lnTo>
                    <a:pt x="290115" y="216679"/>
                  </a:lnTo>
                  <a:lnTo>
                    <a:pt x="178698" y="150156"/>
                  </a:lnTo>
                  <a:lnTo>
                    <a:pt x="62252" y="12463"/>
                  </a:lnTo>
                  <a:lnTo>
                    <a:pt x="51086" y="3632"/>
                  </a:lnTo>
                  <a:lnTo>
                    <a:pt x="37941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777692" y="4705943"/>
              <a:ext cx="307975" cy="285115"/>
            </a:xfrm>
            <a:custGeom>
              <a:avLst/>
              <a:gdLst/>
              <a:ahLst/>
              <a:cxnLst/>
              <a:rect l="l" t="t" r="r" b="b"/>
              <a:pathLst>
                <a:path w="307975" h="285114">
                  <a:moveTo>
                    <a:pt x="272208" y="284510"/>
                  </a:moveTo>
                  <a:lnTo>
                    <a:pt x="266138" y="284510"/>
                  </a:lnTo>
                  <a:lnTo>
                    <a:pt x="259991" y="282909"/>
                  </a:lnTo>
                  <a:lnTo>
                    <a:pt x="137842" y="209986"/>
                  </a:lnTo>
                  <a:lnTo>
                    <a:pt x="8582" y="60126"/>
                  </a:lnTo>
                  <a:lnTo>
                    <a:pt x="0" y="33704"/>
                  </a:lnTo>
                  <a:lnTo>
                    <a:pt x="3545" y="20239"/>
                  </a:lnTo>
                  <a:lnTo>
                    <a:pt x="12163" y="8805"/>
                  </a:lnTo>
                  <a:lnTo>
                    <a:pt x="24429" y="1685"/>
                  </a:lnTo>
                  <a:lnTo>
                    <a:pt x="37941" y="0"/>
                  </a:lnTo>
                  <a:lnTo>
                    <a:pt x="51086" y="3632"/>
                  </a:lnTo>
                  <a:lnTo>
                    <a:pt x="62252" y="12463"/>
                  </a:lnTo>
                  <a:lnTo>
                    <a:pt x="178698" y="150156"/>
                  </a:lnTo>
                  <a:lnTo>
                    <a:pt x="290115" y="216679"/>
                  </a:lnTo>
                  <a:lnTo>
                    <a:pt x="300658" y="226281"/>
                  </a:lnTo>
                  <a:lnTo>
                    <a:pt x="306581" y="238839"/>
                  </a:lnTo>
                  <a:lnTo>
                    <a:pt x="307474" y="252757"/>
                  </a:lnTo>
                  <a:lnTo>
                    <a:pt x="302929" y="266438"/>
                  </a:lnTo>
                  <a:lnTo>
                    <a:pt x="297063" y="274153"/>
                  </a:lnTo>
                  <a:lnTo>
                    <a:pt x="289679" y="279822"/>
                  </a:lnTo>
                  <a:lnTo>
                    <a:pt x="281239" y="283316"/>
                  </a:lnTo>
                  <a:lnTo>
                    <a:pt x="272208" y="284510"/>
                  </a:lnTo>
                  <a:close/>
                </a:path>
              </a:pathLst>
            </a:custGeom>
            <a:ln w="12700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810128" y="4940781"/>
              <a:ext cx="269875" cy="340360"/>
            </a:xfrm>
            <a:custGeom>
              <a:avLst/>
              <a:gdLst/>
              <a:ahLst/>
              <a:cxnLst/>
              <a:rect l="l" t="t" r="r" b="b"/>
              <a:pathLst>
                <a:path w="269875" h="340360">
                  <a:moveTo>
                    <a:pt x="125310" y="0"/>
                  </a:moveTo>
                  <a:lnTo>
                    <a:pt x="35559" y="0"/>
                  </a:lnTo>
                  <a:lnTo>
                    <a:pt x="21720" y="2853"/>
                  </a:lnTo>
                  <a:lnTo>
                    <a:pt x="10417" y="10634"/>
                  </a:lnTo>
                  <a:lnTo>
                    <a:pt x="2795" y="22175"/>
                  </a:lnTo>
                  <a:lnTo>
                    <a:pt x="0" y="36309"/>
                  </a:lnTo>
                  <a:lnTo>
                    <a:pt x="2795" y="50449"/>
                  </a:lnTo>
                  <a:lnTo>
                    <a:pt x="10417" y="61995"/>
                  </a:lnTo>
                  <a:lnTo>
                    <a:pt x="21720" y="69777"/>
                  </a:lnTo>
                  <a:lnTo>
                    <a:pt x="35559" y="72631"/>
                  </a:lnTo>
                  <a:lnTo>
                    <a:pt x="125310" y="72631"/>
                  </a:lnTo>
                  <a:lnTo>
                    <a:pt x="142953" y="75975"/>
                  </a:lnTo>
                  <a:lnTo>
                    <a:pt x="157886" y="85212"/>
                  </a:lnTo>
                  <a:lnTo>
                    <a:pt x="168780" y="99147"/>
                  </a:lnTo>
                  <a:lnTo>
                    <a:pt x="174307" y="116586"/>
                  </a:lnTo>
                  <a:lnTo>
                    <a:pt x="198780" y="308279"/>
                  </a:lnTo>
                  <a:lnTo>
                    <a:pt x="202788" y="320936"/>
                  </a:lnTo>
                  <a:lnTo>
                    <a:pt x="210658" y="330949"/>
                  </a:lnTo>
                  <a:lnTo>
                    <a:pt x="221390" y="337533"/>
                  </a:lnTo>
                  <a:lnTo>
                    <a:pt x="233984" y="339902"/>
                  </a:lnTo>
                  <a:lnTo>
                    <a:pt x="238620" y="339598"/>
                  </a:lnTo>
                  <a:lnTo>
                    <a:pt x="251988" y="334941"/>
                  </a:lnTo>
                  <a:lnTo>
                    <a:pt x="262212" y="325731"/>
                  </a:lnTo>
                  <a:lnTo>
                    <a:pt x="268304" y="313275"/>
                  </a:lnTo>
                  <a:lnTo>
                    <a:pt x="269278" y="298881"/>
                  </a:lnTo>
                  <a:lnTo>
                    <a:pt x="244817" y="107200"/>
                  </a:lnTo>
                  <a:lnTo>
                    <a:pt x="231338" y="64668"/>
                  </a:lnTo>
                  <a:lnTo>
                    <a:pt x="204762" y="30683"/>
                  </a:lnTo>
                  <a:lnTo>
                    <a:pt x="168336" y="8156"/>
                  </a:lnTo>
                  <a:lnTo>
                    <a:pt x="125310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810128" y="4940781"/>
              <a:ext cx="269875" cy="340360"/>
            </a:xfrm>
            <a:custGeom>
              <a:avLst/>
              <a:gdLst/>
              <a:ahLst/>
              <a:cxnLst/>
              <a:rect l="l" t="t" r="r" b="b"/>
              <a:pathLst>
                <a:path w="269875" h="340360">
                  <a:moveTo>
                    <a:pt x="233984" y="339902"/>
                  </a:moveTo>
                  <a:lnTo>
                    <a:pt x="198780" y="308279"/>
                  </a:lnTo>
                  <a:lnTo>
                    <a:pt x="174307" y="116586"/>
                  </a:lnTo>
                  <a:lnTo>
                    <a:pt x="168780" y="99147"/>
                  </a:lnTo>
                  <a:lnTo>
                    <a:pt x="157886" y="85212"/>
                  </a:lnTo>
                  <a:lnTo>
                    <a:pt x="142953" y="75975"/>
                  </a:lnTo>
                  <a:lnTo>
                    <a:pt x="125310" y="72631"/>
                  </a:lnTo>
                  <a:lnTo>
                    <a:pt x="35559" y="72631"/>
                  </a:lnTo>
                  <a:lnTo>
                    <a:pt x="21720" y="69777"/>
                  </a:lnTo>
                  <a:lnTo>
                    <a:pt x="10417" y="61995"/>
                  </a:lnTo>
                  <a:lnTo>
                    <a:pt x="2795" y="50449"/>
                  </a:lnTo>
                  <a:lnTo>
                    <a:pt x="0" y="36309"/>
                  </a:lnTo>
                  <a:lnTo>
                    <a:pt x="2795" y="22175"/>
                  </a:lnTo>
                  <a:lnTo>
                    <a:pt x="10417" y="10634"/>
                  </a:lnTo>
                  <a:lnTo>
                    <a:pt x="21720" y="2853"/>
                  </a:lnTo>
                  <a:lnTo>
                    <a:pt x="35559" y="0"/>
                  </a:lnTo>
                  <a:lnTo>
                    <a:pt x="125310" y="0"/>
                  </a:lnTo>
                  <a:lnTo>
                    <a:pt x="168336" y="8156"/>
                  </a:lnTo>
                  <a:lnTo>
                    <a:pt x="204762" y="30683"/>
                  </a:lnTo>
                  <a:lnTo>
                    <a:pt x="231338" y="64668"/>
                  </a:lnTo>
                  <a:lnTo>
                    <a:pt x="244817" y="107200"/>
                  </a:lnTo>
                  <a:lnTo>
                    <a:pt x="269278" y="298881"/>
                  </a:lnTo>
                  <a:lnTo>
                    <a:pt x="268304" y="313275"/>
                  </a:lnTo>
                  <a:lnTo>
                    <a:pt x="238620" y="339598"/>
                  </a:lnTo>
                  <a:lnTo>
                    <a:pt x="235508" y="339902"/>
                  </a:lnTo>
                  <a:lnTo>
                    <a:pt x="233984" y="339902"/>
                  </a:lnTo>
                  <a:close/>
                </a:path>
              </a:pathLst>
            </a:custGeom>
            <a:ln w="12699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744502" y="4705852"/>
              <a:ext cx="139065" cy="310515"/>
            </a:xfrm>
            <a:custGeom>
              <a:avLst/>
              <a:gdLst/>
              <a:ahLst/>
              <a:cxnLst/>
              <a:rect l="l" t="t" r="r" b="b"/>
              <a:pathLst>
                <a:path w="139065" h="310514">
                  <a:moveTo>
                    <a:pt x="69659" y="0"/>
                  </a:moveTo>
                  <a:lnTo>
                    <a:pt x="35902" y="0"/>
                  </a:lnTo>
                  <a:lnTo>
                    <a:pt x="21924" y="2857"/>
                  </a:lnTo>
                  <a:lnTo>
                    <a:pt x="10512" y="10648"/>
                  </a:lnTo>
                  <a:lnTo>
                    <a:pt x="2820" y="22202"/>
                  </a:lnTo>
                  <a:lnTo>
                    <a:pt x="0" y="36347"/>
                  </a:lnTo>
                  <a:lnTo>
                    <a:pt x="0" y="273634"/>
                  </a:lnTo>
                  <a:lnTo>
                    <a:pt x="2820" y="287784"/>
                  </a:lnTo>
                  <a:lnTo>
                    <a:pt x="10512" y="299337"/>
                  </a:lnTo>
                  <a:lnTo>
                    <a:pt x="21924" y="307125"/>
                  </a:lnTo>
                  <a:lnTo>
                    <a:pt x="35902" y="309981"/>
                  </a:lnTo>
                  <a:lnTo>
                    <a:pt x="102844" y="309981"/>
                  </a:lnTo>
                  <a:lnTo>
                    <a:pt x="137275" y="283927"/>
                  </a:lnTo>
                  <a:lnTo>
                    <a:pt x="138647" y="276331"/>
                  </a:lnTo>
                  <a:lnTo>
                    <a:pt x="138391" y="268528"/>
                  </a:lnTo>
                  <a:lnTo>
                    <a:pt x="105206" y="31254"/>
                  </a:lnTo>
                  <a:lnTo>
                    <a:pt x="69659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744502" y="4705852"/>
              <a:ext cx="139065" cy="310515"/>
            </a:xfrm>
            <a:custGeom>
              <a:avLst/>
              <a:gdLst/>
              <a:ahLst/>
              <a:cxnLst/>
              <a:rect l="l" t="t" r="r" b="b"/>
              <a:pathLst>
                <a:path w="139065" h="310514">
                  <a:moveTo>
                    <a:pt x="102844" y="309981"/>
                  </a:moveTo>
                  <a:lnTo>
                    <a:pt x="35902" y="309981"/>
                  </a:lnTo>
                  <a:lnTo>
                    <a:pt x="21924" y="307125"/>
                  </a:lnTo>
                  <a:lnTo>
                    <a:pt x="10512" y="299337"/>
                  </a:lnTo>
                  <a:lnTo>
                    <a:pt x="2820" y="287784"/>
                  </a:lnTo>
                  <a:lnTo>
                    <a:pt x="0" y="273634"/>
                  </a:lnTo>
                  <a:lnTo>
                    <a:pt x="0" y="36347"/>
                  </a:lnTo>
                  <a:lnTo>
                    <a:pt x="2820" y="22202"/>
                  </a:lnTo>
                  <a:lnTo>
                    <a:pt x="10512" y="10648"/>
                  </a:lnTo>
                  <a:lnTo>
                    <a:pt x="21924" y="2857"/>
                  </a:lnTo>
                  <a:lnTo>
                    <a:pt x="35902" y="0"/>
                  </a:lnTo>
                  <a:lnTo>
                    <a:pt x="69659" y="0"/>
                  </a:lnTo>
                  <a:lnTo>
                    <a:pt x="105206" y="31254"/>
                  </a:lnTo>
                  <a:lnTo>
                    <a:pt x="138391" y="268528"/>
                  </a:lnTo>
                  <a:lnTo>
                    <a:pt x="138647" y="276331"/>
                  </a:lnTo>
                  <a:lnTo>
                    <a:pt x="137275" y="283927"/>
                  </a:lnTo>
                  <a:lnTo>
                    <a:pt x="102844" y="309981"/>
                  </a:lnTo>
                  <a:close/>
                </a:path>
              </a:pathLst>
            </a:custGeom>
            <a:ln w="12700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53322" y="5153936"/>
              <a:ext cx="238023" cy="7887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638180" y="5056214"/>
              <a:ext cx="107950" cy="259079"/>
            </a:xfrm>
            <a:custGeom>
              <a:avLst/>
              <a:gdLst/>
              <a:ahLst/>
              <a:cxnLst/>
              <a:rect l="l" t="t" r="r" b="b"/>
              <a:pathLst>
                <a:path w="107950" h="259079">
                  <a:moveTo>
                    <a:pt x="80154" y="0"/>
                  </a:moveTo>
                  <a:lnTo>
                    <a:pt x="712" y="227905"/>
                  </a:lnTo>
                  <a:lnTo>
                    <a:pt x="0" y="237503"/>
                  </a:lnTo>
                  <a:lnTo>
                    <a:pt x="2946" y="246320"/>
                  </a:lnTo>
                  <a:lnTo>
                    <a:pt x="9004" y="253394"/>
                  </a:lnTo>
                  <a:lnTo>
                    <a:pt x="17628" y="257763"/>
                  </a:lnTo>
                  <a:lnTo>
                    <a:pt x="19813" y="258385"/>
                  </a:lnTo>
                  <a:lnTo>
                    <a:pt x="22023" y="258665"/>
                  </a:lnTo>
                  <a:lnTo>
                    <a:pt x="24194" y="258665"/>
                  </a:lnTo>
                  <a:lnTo>
                    <a:pt x="106706" y="30598"/>
                  </a:lnTo>
                  <a:lnTo>
                    <a:pt x="107419" y="21000"/>
                  </a:lnTo>
                  <a:lnTo>
                    <a:pt x="104473" y="12183"/>
                  </a:lnTo>
                  <a:lnTo>
                    <a:pt x="98414" y="5109"/>
                  </a:lnTo>
                  <a:lnTo>
                    <a:pt x="89790" y="740"/>
                  </a:lnTo>
                  <a:lnTo>
                    <a:pt x="80154" y="0"/>
                  </a:lnTo>
                  <a:close/>
                </a:path>
              </a:pathLst>
            </a:custGeom>
            <a:solidFill>
              <a:srgbClr val="D5EA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638180" y="5056214"/>
              <a:ext cx="107950" cy="259079"/>
            </a:xfrm>
            <a:custGeom>
              <a:avLst/>
              <a:gdLst/>
              <a:ahLst/>
              <a:cxnLst/>
              <a:rect l="l" t="t" r="r" b="b"/>
              <a:pathLst>
                <a:path w="107950" h="259079">
                  <a:moveTo>
                    <a:pt x="24194" y="258665"/>
                  </a:moveTo>
                  <a:lnTo>
                    <a:pt x="22023" y="258665"/>
                  </a:lnTo>
                  <a:lnTo>
                    <a:pt x="19813" y="258385"/>
                  </a:lnTo>
                  <a:lnTo>
                    <a:pt x="17628" y="257763"/>
                  </a:lnTo>
                  <a:lnTo>
                    <a:pt x="9004" y="253394"/>
                  </a:lnTo>
                  <a:lnTo>
                    <a:pt x="2946" y="246320"/>
                  </a:lnTo>
                  <a:lnTo>
                    <a:pt x="0" y="237503"/>
                  </a:lnTo>
                  <a:lnTo>
                    <a:pt x="712" y="227905"/>
                  </a:lnTo>
                  <a:lnTo>
                    <a:pt x="59767" y="17555"/>
                  </a:lnTo>
                  <a:lnTo>
                    <a:pt x="64167" y="8966"/>
                  </a:lnTo>
                  <a:lnTo>
                    <a:pt x="71288" y="2928"/>
                  </a:lnTo>
                  <a:lnTo>
                    <a:pt x="80154" y="0"/>
                  </a:lnTo>
                  <a:lnTo>
                    <a:pt x="89790" y="740"/>
                  </a:lnTo>
                  <a:lnTo>
                    <a:pt x="98414" y="5109"/>
                  </a:lnTo>
                  <a:lnTo>
                    <a:pt x="104473" y="12183"/>
                  </a:lnTo>
                  <a:lnTo>
                    <a:pt x="107419" y="21000"/>
                  </a:lnTo>
                  <a:lnTo>
                    <a:pt x="106706" y="30598"/>
                  </a:lnTo>
                  <a:lnTo>
                    <a:pt x="47651" y="240936"/>
                  </a:lnTo>
                  <a:lnTo>
                    <a:pt x="24194" y="258665"/>
                  </a:lnTo>
                  <a:close/>
                </a:path>
              </a:pathLst>
            </a:custGeom>
            <a:ln w="25400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799038" y="5056214"/>
              <a:ext cx="107950" cy="259079"/>
            </a:xfrm>
            <a:custGeom>
              <a:avLst/>
              <a:gdLst/>
              <a:ahLst/>
              <a:cxnLst/>
              <a:rect l="l" t="t" r="r" b="b"/>
              <a:pathLst>
                <a:path w="107950" h="259079">
                  <a:moveTo>
                    <a:pt x="27286" y="0"/>
                  </a:moveTo>
                  <a:lnTo>
                    <a:pt x="17618" y="741"/>
                  </a:lnTo>
                  <a:lnTo>
                    <a:pt x="8995" y="5111"/>
                  </a:lnTo>
                  <a:lnTo>
                    <a:pt x="2941" y="12190"/>
                  </a:lnTo>
                  <a:lnTo>
                    <a:pt x="0" y="21011"/>
                  </a:lnTo>
                  <a:lnTo>
                    <a:pt x="714" y="30611"/>
                  </a:lnTo>
                  <a:lnTo>
                    <a:pt x="59845" y="240961"/>
                  </a:lnTo>
                  <a:lnTo>
                    <a:pt x="83302" y="258665"/>
                  </a:lnTo>
                  <a:lnTo>
                    <a:pt x="85474" y="258665"/>
                  </a:lnTo>
                  <a:lnTo>
                    <a:pt x="107499" y="237493"/>
                  </a:lnTo>
                  <a:lnTo>
                    <a:pt x="106784" y="227893"/>
                  </a:lnTo>
                  <a:lnTo>
                    <a:pt x="47653" y="17543"/>
                  </a:lnTo>
                  <a:lnTo>
                    <a:pt x="43257" y="8961"/>
                  </a:lnTo>
                  <a:lnTo>
                    <a:pt x="36150" y="2927"/>
                  </a:lnTo>
                  <a:lnTo>
                    <a:pt x="27286" y="0"/>
                  </a:lnTo>
                  <a:close/>
                </a:path>
              </a:pathLst>
            </a:custGeom>
            <a:solidFill>
              <a:srgbClr val="D5EA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799038" y="5056214"/>
              <a:ext cx="107950" cy="259079"/>
            </a:xfrm>
            <a:custGeom>
              <a:avLst/>
              <a:gdLst/>
              <a:ahLst/>
              <a:cxnLst/>
              <a:rect l="l" t="t" r="r" b="b"/>
              <a:pathLst>
                <a:path w="107950" h="259079">
                  <a:moveTo>
                    <a:pt x="83302" y="258665"/>
                  </a:moveTo>
                  <a:lnTo>
                    <a:pt x="714" y="30611"/>
                  </a:lnTo>
                  <a:lnTo>
                    <a:pt x="0" y="21011"/>
                  </a:lnTo>
                  <a:lnTo>
                    <a:pt x="2941" y="12190"/>
                  </a:lnTo>
                  <a:lnTo>
                    <a:pt x="8995" y="5111"/>
                  </a:lnTo>
                  <a:lnTo>
                    <a:pt x="17618" y="741"/>
                  </a:lnTo>
                  <a:lnTo>
                    <a:pt x="27286" y="0"/>
                  </a:lnTo>
                  <a:lnTo>
                    <a:pt x="36150" y="2927"/>
                  </a:lnTo>
                  <a:lnTo>
                    <a:pt x="43257" y="8961"/>
                  </a:lnTo>
                  <a:lnTo>
                    <a:pt x="47653" y="17543"/>
                  </a:lnTo>
                  <a:lnTo>
                    <a:pt x="106784" y="227893"/>
                  </a:lnTo>
                  <a:lnTo>
                    <a:pt x="107499" y="237493"/>
                  </a:lnTo>
                  <a:lnTo>
                    <a:pt x="104557" y="246314"/>
                  </a:lnTo>
                  <a:lnTo>
                    <a:pt x="98503" y="253392"/>
                  </a:lnTo>
                  <a:lnTo>
                    <a:pt x="89881" y="257763"/>
                  </a:lnTo>
                  <a:lnTo>
                    <a:pt x="87684" y="258386"/>
                  </a:lnTo>
                  <a:lnTo>
                    <a:pt x="85474" y="258665"/>
                  </a:lnTo>
                  <a:lnTo>
                    <a:pt x="83302" y="258665"/>
                  </a:lnTo>
                  <a:close/>
                </a:path>
              </a:pathLst>
            </a:custGeom>
            <a:ln w="25400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611359" y="4809875"/>
              <a:ext cx="295910" cy="292735"/>
            </a:xfrm>
            <a:custGeom>
              <a:avLst/>
              <a:gdLst/>
              <a:ahLst/>
              <a:cxnLst/>
              <a:rect l="l" t="t" r="r" b="b"/>
              <a:pathLst>
                <a:path w="295909" h="292735">
                  <a:moveTo>
                    <a:pt x="20726" y="0"/>
                  </a:moveTo>
                  <a:lnTo>
                    <a:pt x="11824" y="2959"/>
                  </a:lnTo>
                  <a:lnTo>
                    <a:pt x="4957" y="8980"/>
                  </a:lnTo>
                  <a:lnTo>
                    <a:pt x="793" y="17203"/>
                  </a:lnTo>
                  <a:lnTo>
                    <a:pt x="0" y="26771"/>
                  </a:lnTo>
                  <a:lnTo>
                    <a:pt x="27825" y="274078"/>
                  </a:lnTo>
                  <a:lnTo>
                    <a:pt x="271792" y="292290"/>
                  </a:lnTo>
                  <a:lnTo>
                    <a:pt x="280967" y="290389"/>
                  </a:lnTo>
                  <a:lnTo>
                    <a:pt x="288459" y="285205"/>
                  </a:lnTo>
                  <a:lnTo>
                    <a:pt x="293511" y="277519"/>
                  </a:lnTo>
                  <a:lnTo>
                    <a:pt x="295363" y="268109"/>
                  </a:lnTo>
                  <a:lnTo>
                    <a:pt x="293511" y="258707"/>
                  </a:lnTo>
                  <a:lnTo>
                    <a:pt x="288459" y="251025"/>
                  </a:lnTo>
                  <a:lnTo>
                    <a:pt x="280967" y="245842"/>
                  </a:lnTo>
                  <a:lnTo>
                    <a:pt x="271792" y="243941"/>
                  </a:lnTo>
                  <a:lnTo>
                    <a:pt x="71729" y="243941"/>
                  </a:lnTo>
                  <a:lnTo>
                    <a:pt x="46837" y="21259"/>
                  </a:lnTo>
                  <a:lnTo>
                    <a:pt x="43966" y="12126"/>
                  </a:lnTo>
                  <a:lnTo>
                    <a:pt x="38111" y="5067"/>
                  </a:lnTo>
                  <a:lnTo>
                    <a:pt x="30090" y="789"/>
                  </a:lnTo>
                  <a:lnTo>
                    <a:pt x="20726" y="0"/>
                  </a:lnTo>
                  <a:close/>
                </a:path>
              </a:pathLst>
            </a:custGeom>
            <a:solidFill>
              <a:srgbClr val="D5EA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8611359" y="4809875"/>
              <a:ext cx="295910" cy="292735"/>
            </a:xfrm>
            <a:custGeom>
              <a:avLst/>
              <a:gdLst/>
              <a:ahLst/>
              <a:cxnLst/>
              <a:rect l="l" t="t" r="r" b="b"/>
              <a:pathLst>
                <a:path w="295909" h="292735">
                  <a:moveTo>
                    <a:pt x="271792" y="243941"/>
                  </a:moveTo>
                  <a:lnTo>
                    <a:pt x="71729" y="243941"/>
                  </a:lnTo>
                  <a:lnTo>
                    <a:pt x="46837" y="21259"/>
                  </a:lnTo>
                  <a:lnTo>
                    <a:pt x="43966" y="12126"/>
                  </a:lnTo>
                  <a:lnTo>
                    <a:pt x="38111" y="5067"/>
                  </a:lnTo>
                  <a:lnTo>
                    <a:pt x="30090" y="789"/>
                  </a:lnTo>
                  <a:lnTo>
                    <a:pt x="20726" y="0"/>
                  </a:lnTo>
                  <a:lnTo>
                    <a:pt x="11824" y="2959"/>
                  </a:lnTo>
                  <a:lnTo>
                    <a:pt x="4957" y="8980"/>
                  </a:lnTo>
                  <a:lnTo>
                    <a:pt x="793" y="17203"/>
                  </a:lnTo>
                  <a:lnTo>
                    <a:pt x="0" y="26771"/>
                  </a:lnTo>
                  <a:lnTo>
                    <a:pt x="27279" y="270865"/>
                  </a:lnTo>
                  <a:lnTo>
                    <a:pt x="27304" y="271081"/>
                  </a:lnTo>
                  <a:lnTo>
                    <a:pt x="27431" y="271246"/>
                  </a:lnTo>
                  <a:lnTo>
                    <a:pt x="27457" y="271449"/>
                  </a:lnTo>
                  <a:lnTo>
                    <a:pt x="27825" y="274078"/>
                  </a:lnTo>
                  <a:lnTo>
                    <a:pt x="28574" y="276567"/>
                  </a:lnTo>
                  <a:lnTo>
                    <a:pt x="29692" y="278853"/>
                  </a:lnTo>
                  <a:lnTo>
                    <a:pt x="29870" y="279234"/>
                  </a:lnTo>
                  <a:lnTo>
                    <a:pt x="30073" y="279577"/>
                  </a:lnTo>
                  <a:lnTo>
                    <a:pt x="30264" y="279946"/>
                  </a:lnTo>
                  <a:lnTo>
                    <a:pt x="31483" y="282155"/>
                  </a:lnTo>
                  <a:lnTo>
                    <a:pt x="32994" y="284137"/>
                  </a:lnTo>
                  <a:lnTo>
                    <a:pt x="34797" y="285851"/>
                  </a:lnTo>
                  <a:lnTo>
                    <a:pt x="35064" y="286092"/>
                  </a:lnTo>
                  <a:lnTo>
                    <a:pt x="35344" y="286308"/>
                  </a:lnTo>
                  <a:lnTo>
                    <a:pt x="35623" y="286550"/>
                  </a:lnTo>
                  <a:lnTo>
                    <a:pt x="37541" y="288188"/>
                  </a:lnTo>
                  <a:lnTo>
                    <a:pt x="39662" y="289585"/>
                  </a:lnTo>
                  <a:lnTo>
                    <a:pt x="42024" y="290537"/>
                  </a:lnTo>
                  <a:lnTo>
                    <a:pt x="42252" y="290639"/>
                  </a:lnTo>
                  <a:lnTo>
                    <a:pt x="42494" y="290677"/>
                  </a:lnTo>
                  <a:lnTo>
                    <a:pt x="42735" y="290766"/>
                  </a:lnTo>
                  <a:lnTo>
                    <a:pt x="45211" y="291693"/>
                  </a:lnTo>
                  <a:lnTo>
                    <a:pt x="47853" y="292265"/>
                  </a:lnTo>
                  <a:lnTo>
                    <a:pt x="50634" y="292277"/>
                  </a:lnTo>
                  <a:lnTo>
                    <a:pt x="271792" y="292290"/>
                  </a:lnTo>
                  <a:lnTo>
                    <a:pt x="280967" y="290389"/>
                  </a:lnTo>
                  <a:lnTo>
                    <a:pt x="288459" y="285205"/>
                  </a:lnTo>
                  <a:lnTo>
                    <a:pt x="293511" y="277519"/>
                  </a:lnTo>
                  <a:lnTo>
                    <a:pt x="295363" y="268109"/>
                  </a:lnTo>
                  <a:lnTo>
                    <a:pt x="293511" y="258707"/>
                  </a:lnTo>
                  <a:lnTo>
                    <a:pt x="288459" y="251025"/>
                  </a:lnTo>
                  <a:lnTo>
                    <a:pt x="280967" y="245842"/>
                  </a:lnTo>
                  <a:lnTo>
                    <a:pt x="271792" y="243941"/>
                  </a:lnTo>
                  <a:close/>
                </a:path>
              </a:pathLst>
            </a:custGeom>
            <a:ln w="25399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8087297" y="1964128"/>
            <a:ext cx="1506855" cy="1506855"/>
            <a:chOff x="8087297" y="1964128"/>
            <a:chExt cx="1506855" cy="1506855"/>
          </a:xfrm>
        </p:grpSpPr>
        <p:sp>
          <p:nvSpPr>
            <p:cNvPr id="22" name="object 22"/>
            <p:cNvSpPr/>
            <p:nvPr/>
          </p:nvSpPr>
          <p:spPr>
            <a:xfrm>
              <a:off x="8174648" y="2051480"/>
              <a:ext cx="1332230" cy="1332230"/>
            </a:xfrm>
            <a:custGeom>
              <a:avLst/>
              <a:gdLst/>
              <a:ahLst/>
              <a:cxnLst/>
              <a:rect l="l" t="t" r="r" b="b"/>
              <a:pathLst>
                <a:path w="1332229" h="1332229">
                  <a:moveTo>
                    <a:pt x="666000" y="0"/>
                  </a:moveTo>
                  <a:lnTo>
                    <a:pt x="618438" y="1672"/>
                  </a:lnTo>
                  <a:lnTo>
                    <a:pt x="571778" y="6613"/>
                  </a:lnTo>
                  <a:lnTo>
                    <a:pt x="526133" y="14712"/>
                  </a:lnTo>
                  <a:lnTo>
                    <a:pt x="481616" y="25854"/>
                  </a:lnTo>
                  <a:lnTo>
                    <a:pt x="438340" y="39927"/>
                  </a:lnTo>
                  <a:lnTo>
                    <a:pt x="396417" y="56819"/>
                  </a:lnTo>
                  <a:lnTo>
                    <a:pt x="355960" y="76416"/>
                  </a:lnTo>
                  <a:lnTo>
                    <a:pt x="317082" y="98607"/>
                  </a:lnTo>
                  <a:lnTo>
                    <a:pt x="279895" y="123278"/>
                  </a:lnTo>
                  <a:lnTo>
                    <a:pt x="244513" y="150317"/>
                  </a:lnTo>
                  <a:lnTo>
                    <a:pt x="211047" y="179611"/>
                  </a:lnTo>
                  <a:lnTo>
                    <a:pt x="179611" y="211047"/>
                  </a:lnTo>
                  <a:lnTo>
                    <a:pt x="150317" y="244513"/>
                  </a:lnTo>
                  <a:lnTo>
                    <a:pt x="123278" y="279895"/>
                  </a:lnTo>
                  <a:lnTo>
                    <a:pt x="98607" y="317082"/>
                  </a:lnTo>
                  <a:lnTo>
                    <a:pt x="76416" y="355960"/>
                  </a:lnTo>
                  <a:lnTo>
                    <a:pt x="56819" y="396417"/>
                  </a:lnTo>
                  <a:lnTo>
                    <a:pt x="39927" y="438340"/>
                  </a:lnTo>
                  <a:lnTo>
                    <a:pt x="25854" y="481616"/>
                  </a:lnTo>
                  <a:lnTo>
                    <a:pt x="14712" y="526133"/>
                  </a:lnTo>
                  <a:lnTo>
                    <a:pt x="6613" y="571778"/>
                  </a:lnTo>
                  <a:lnTo>
                    <a:pt x="1672" y="618438"/>
                  </a:lnTo>
                  <a:lnTo>
                    <a:pt x="0" y="666000"/>
                  </a:lnTo>
                  <a:lnTo>
                    <a:pt x="1672" y="713563"/>
                  </a:lnTo>
                  <a:lnTo>
                    <a:pt x="6613" y="760223"/>
                  </a:lnTo>
                  <a:lnTo>
                    <a:pt x="14712" y="805867"/>
                  </a:lnTo>
                  <a:lnTo>
                    <a:pt x="25854" y="850384"/>
                  </a:lnTo>
                  <a:lnTo>
                    <a:pt x="39927" y="893661"/>
                  </a:lnTo>
                  <a:lnTo>
                    <a:pt x="56819" y="935583"/>
                  </a:lnTo>
                  <a:lnTo>
                    <a:pt x="76416" y="976040"/>
                  </a:lnTo>
                  <a:lnTo>
                    <a:pt x="98607" y="1014918"/>
                  </a:lnTo>
                  <a:lnTo>
                    <a:pt x="123278" y="1052105"/>
                  </a:lnTo>
                  <a:lnTo>
                    <a:pt x="150317" y="1087488"/>
                  </a:lnTo>
                  <a:lnTo>
                    <a:pt x="179611" y="1120953"/>
                  </a:lnTo>
                  <a:lnTo>
                    <a:pt x="211047" y="1152389"/>
                  </a:lnTo>
                  <a:lnTo>
                    <a:pt x="244513" y="1181683"/>
                  </a:lnTo>
                  <a:lnTo>
                    <a:pt x="279895" y="1208722"/>
                  </a:lnTo>
                  <a:lnTo>
                    <a:pt x="317082" y="1233393"/>
                  </a:lnTo>
                  <a:lnTo>
                    <a:pt x="355960" y="1255584"/>
                  </a:lnTo>
                  <a:lnTo>
                    <a:pt x="396417" y="1275182"/>
                  </a:lnTo>
                  <a:lnTo>
                    <a:pt x="438340" y="1292073"/>
                  </a:lnTo>
                  <a:lnTo>
                    <a:pt x="481616" y="1306147"/>
                  </a:lnTo>
                  <a:lnTo>
                    <a:pt x="526133" y="1317289"/>
                  </a:lnTo>
                  <a:lnTo>
                    <a:pt x="571778" y="1325387"/>
                  </a:lnTo>
                  <a:lnTo>
                    <a:pt x="618438" y="1330329"/>
                  </a:lnTo>
                  <a:lnTo>
                    <a:pt x="666000" y="1332001"/>
                  </a:lnTo>
                  <a:lnTo>
                    <a:pt x="713563" y="1330329"/>
                  </a:lnTo>
                  <a:lnTo>
                    <a:pt x="760223" y="1325387"/>
                  </a:lnTo>
                  <a:lnTo>
                    <a:pt x="805867" y="1317289"/>
                  </a:lnTo>
                  <a:lnTo>
                    <a:pt x="850384" y="1306147"/>
                  </a:lnTo>
                  <a:lnTo>
                    <a:pt x="893661" y="1292073"/>
                  </a:lnTo>
                  <a:lnTo>
                    <a:pt x="935583" y="1275182"/>
                  </a:lnTo>
                  <a:lnTo>
                    <a:pt x="976040" y="1255584"/>
                  </a:lnTo>
                  <a:lnTo>
                    <a:pt x="1014918" y="1233393"/>
                  </a:lnTo>
                  <a:lnTo>
                    <a:pt x="1052105" y="1208722"/>
                  </a:lnTo>
                  <a:lnTo>
                    <a:pt x="1087488" y="1181683"/>
                  </a:lnTo>
                  <a:lnTo>
                    <a:pt x="1120953" y="1152389"/>
                  </a:lnTo>
                  <a:lnTo>
                    <a:pt x="1152389" y="1120953"/>
                  </a:lnTo>
                  <a:lnTo>
                    <a:pt x="1181683" y="1087488"/>
                  </a:lnTo>
                  <a:lnTo>
                    <a:pt x="1208722" y="1052105"/>
                  </a:lnTo>
                  <a:lnTo>
                    <a:pt x="1233393" y="1014918"/>
                  </a:lnTo>
                  <a:lnTo>
                    <a:pt x="1255584" y="976040"/>
                  </a:lnTo>
                  <a:lnTo>
                    <a:pt x="1275182" y="935583"/>
                  </a:lnTo>
                  <a:lnTo>
                    <a:pt x="1292073" y="893661"/>
                  </a:lnTo>
                  <a:lnTo>
                    <a:pt x="1306147" y="850384"/>
                  </a:lnTo>
                  <a:lnTo>
                    <a:pt x="1317289" y="805867"/>
                  </a:lnTo>
                  <a:lnTo>
                    <a:pt x="1325387" y="760223"/>
                  </a:lnTo>
                  <a:lnTo>
                    <a:pt x="1330329" y="713563"/>
                  </a:lnTo>
                  <a:lnTo>
                    <a:pt x="1332001" y="666000"/>
                  </a:lnTo>
                  <a:lnTo>
                    <a:pt x="1330329" y="618438"/>
                  </a:lnTo>
                  <a:lnTo>
                    <a:pt x="1325387" y="571778"/>
                  </a:lnTo>
                  <a:lnTo>
                    <a:pt x="1317289" y="526133"/>
                  </a:lnTo>
                  <a:lnTo>
                    <a:pt x="1306147" y="481616"/>
                  </a:lnTo>
                  <a:lnTo>
                    <a:pt x="1292073" y="438340"/>
                  </a:lnTo>
                  <a:lnTo>
                    <a:pt x="1275182" y="396417"/>
                  </a:lnTo>
                  <a:lnTo>
                    <a:pt x="1255584" y="355960"/>
                  </a:lnTo>
                  <a:lnTo>
                    <a:pt x="1233393" y="317082"/>
                  </a:lnTo>
                  <a:lnTo>
                    <a:pt x="1208722" y="279895"/>
                  </a:lnTo>
                  <a:lnTo>
                    <a:pt x="1181683" y="244513"/>
                  </a:lnTo>
                  <a:lnTo>
                    <a:pt x="1152389" y="211047"/>
                  </a:lnTo>
                  <a:lnTo>
                    <a:pt x="1120953" y="179611"/>
                  </a:lnTo>
                  <a:lnTo>
                    <a:pt x="1087488" y="150317"/>
                  </a:lnTo>
                  <a:lnTo>
                    <a:pt x="1052105" y="123278"/>
                  </a:lnTo>
                  <a:lnTo>
                    <a:pt x="1014918" y="98607"/>
                  </a:lnTo>
                  <a:lnTo>
                    <a:pt x="976040" y="76416"/>
                  </a:lnTo>
                  <a:lnTo>
                    <a:pt x="935583" y="56819"/>
                  </a:lnTo>
                  <a:lnTo>
                    <a:pt x="893661" y="39927"/>
                  </a:lnTo>
                  <a:lnTo>
                    <a:pt x="850384" y="25854"/>
                  </a:lnTo>
                  <a:lnTo>
                    <a:pt x="805867" y="14712"/>
                  </a:lnTo>
                  <a:lnTo>
                    <a:pt x="760223" y="6613"/>
                  </a:lnTo>
                  <a:lnTo>
                    <a:pt x="713563" y="1672"/>
                  </a:lnTo>
                  <a:lnTo>
                    <a:pt x="666000" y="0"/>
                  </a:lnTo>
                  <a:close/>
                </a:path>
              </a:pathLst>
            </a:custGeom>
            <a:solidFill>
              <a:srgbClr val="EEF7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099997" y="1976828"/>
              <a:ext cx="1481455" cy="1481455"/>
            </a:xfrm>
            <a:custGeom>
              <a:avLst/>
              <a:gdLst/>
              <a:ahLst/>
              <a:cxnLst/>
              <a:rect l="l" t="t" r="r" b="b"/>
              <a:pathLst>
                <a:path w="1481454" h="1481454">
                  <a:moveTo>
                    <a:pt x="740651" y="1481302"/>
                  </a:moveTo>
                  <a:lnTo>
                    <a:pt x="789349" y="1479727"/>
                  </a:lnTo>
                  <a:lnTo>
                    <a:pt x="837207" y="1475066"/>
                  </a:lnTo>
                  <a:lnTo>
                    <a:pt x="884125" y="1467416"/>
                  </a:lnTo>
                  <a:lnTo>
                    <a:pt x="930007" y="1456876"/>
                  </a:lnTo>
                  <a:lnTo>
                    <a:pt x="974755" y="1443544"/>
                  </a:lnTo>
                  <a:lnTo>
                    <a:pt x="1018272" y="1427515"/>
                  </a:lnTo>
                  <a:lnTo>
                    <a:pt x="1060460" y="1408889"/>
                  </a:lnTo>
                  <a:lnTo>
                    <a:pt x="1101220" y="1387763"/>
                  </a:lnTo>
                  <a:lnTo>
                    <a:pt x="1140457" y="1364234"/>
                  </a:lnTo>
                  <a:lnTo>
                    <a:pt x="1178072" y="1338400"/>
                  </a:lnTo>
                  <a:lnTo>
                    <a:pt x="1213967" y="1310359"/>
                  </a:lnTo>
                  <a:lnTo>
                    <a:pt x="1248045" y="1280208"/>
                  </a:lnTo>
                  <a:lnTo>
                    <a:pt x="1280208" y="1248045"/>
                  </a:lnTo>
                  <a:lnTo>
                    <a:pt x="1310359" y="1213967"/>
                  </a:lnTo>
                  <a:lnTo>
                    <a:pt x="1338400" y="1178072"/>
                  </a:lnTo>
                  <a:lnTo>
                    <a:pt x="1364234" y="1140457"/>
                  </a:lnTo>
                  <a:lnTo>
                    <a:pt x="1387763" y="1101220"/>
                  </a:lnTo>
                  <a:lnTo>
                    <a:pt x="1408889" y="1060460"/>
                  </a:lnTo>
                  <a:lnTo>
                    <a:pt x="1427515" y="1018272"/>
                  </a:lnTo>
                  <a:lnTo>
                    <a:pt x="1443544" y="974755"/>
                  </a:lnTo>
                  <a:lnTo>
                    <a:pt x="1456876" y="930007"/>
                  </a:lnTo>
                  <a:lnTo>
                    <a:pt x="1467416" y="884125"/>
                  </a:lnTo>
                  <a:lnTo>
                    <a:pt x="1475066" y="837207"/>
                  </a:lnTo>
                  <a:lnTo>
                    <a:pt x="1479727" y="789349"/>
                  </a:lnTo>
                  <a:lnTo>
                    <a:pt x="1481302" y="740651"/>
                  </a:lnTo>
                  <a:lnTo>
                    <a:pt x="1479727" y="691952"/>
                  </a:lnTo>
                  <a:lnTo>
                    <a:pt x="1475066" y="644095"/>
                  </a:lnTo>
                  <a:lnTo>
                    <a:pt x="1467416" y="597177"/>
                  </a:lnTo>
                  <a:lnTo>
                    <a:pt x="1456876" y="551294"/>
                  </a:lnTo>
                  <a:lnTo>
                    <a:pt x="1443544" y="506546"/>
                  </a:lnTo>
                  <a:lnTo>
                    <a:pt x="1427515" y="463030"/>
                  </a:lnTo>
                  <a:lnTo>
                    <a:pt x="1408889" y="420842"/>
                  </a:lnTo>
                  <a:lnTo>
                    <a:pt x="1387763" y="380081"/>
                  </a:lnTo>
                  <a:lnTo>
                    <a:pt x="1364234" y="340845"/>
                  </a:lnTo>
                  <a:lnTo>
                    <a:pt x="1338400" y="303230"/>
                  </a:lnTo>
                  <a:lnTo>
                    <a:pt x="1310359" y="267335"/>
                  </a:lnTo>
                  <a:lnTo>
                    <a:pt x="1280208" y="233257"/>
                  </a:lnTo>
                  <a:lnTo>
                    <a:pt x="1248045" y="201094"/>
                  </a:lnTo>
                  <a:lnTo>
                    <a:pt x="1213967" y="170942"/>
                  </a:lnTo>
                  <a:lnTo>
                    <a:pt x="1178072" y="142901"/>
                  </a:lnTo>
                  <a:lnTo>
                    <a:pt x="1140457" y="117067"/>
                  </a:lnTo>
                  <a:lnTo>
                    <a:pt x="1101220" y="93538"/>
                  </a:lnTo>
                  <a:lnTo>
                    <a:pt x="1060460" y="72412"/>
                  </a:lnTo>
                  <a:lnTo>
                    <a:pt x="1018272" y="53786"/>
                  </a:lnTo>
                  <a:lnTo>
                    <a:pt x="974755" y="37758"/>
                  </a:lnTo>
                  <a:lnTo>
                    <a:pt x="930007" y="24425"/>
                  </a:lnTo>
                  <a:lnTo>
                    <a:pt x="884125" y="13885"/>
                  </a:lnTo>
                  <a:lnTo>
                    <a:pt x="837207" y="6236"/>
                  </a:lnTo>
                  <a:lnTo>
                    <a:pt x="789349" y="1575"/>
                  </a:lnTo>
                  <a:lnTo>
                    <a:pt x="740651" y="0"/>
                  </a:lnTo>
                  <a:lnTo>
                    <a:pt x="691952" y="1575"/>
                  </a:lnTo>
                  <a:lnTo>
                    <a:pt x="644095" y="6236"/>
                  </a:lnTo>
                  <a:lnTo>
                    <a:pt x="597177" y="13885"/>
                  </a:lnTo>
                  <a:lnTo>
                    <a:pt x="551294" y="24425"/>
                  </a:lnTo>
                  <a:lnTo>
                    <a:pt x="506546" y="37758"/>
                  </a:lnTo>
                  <a:lnTo>
                    <a:pt x="463030" y="53786"/>
                  </a:lnTo>
                  <a:lnTo>
                    <a:pt x="420842" y="72412"/>
                  </a:lnTo>
                  <a:lnTo>
                    <a:pt x="380081" y="93538"/>
                  </a:lnTo>
                  <a:lnTo>
                    <a:pt x="340845" y="117067"/>
                  </a:lnTo>
                  <a:lnTo>
                    <a:pt x="303230" y="142901"/>
                  </a:lnTo>
                  <a:lnTo>
                    <a:pt x="267335" y="170942"/>
                  </a:lnTo>
                  <a:lnTo>
                    <a:pt x="233257" y="201094"/>
                  </a:lnTo>
                  <a:lnTo>
                    <a:pt x="201094" y="233257"/>
                  </a:lnTo>
                  <a:lnTo>
                    <a:pt x="170942" y="267335"/>
                  </a:lnTo>
                  <a:lnTo>
                    <a:pt x="142901" y="303230"/>
                  </a:lnTo>
                  <a:lnTo>
                    <a:pt x="117067" y="340845"/>
                  </a:lnTo>
                  <a:lnTo>
                    <a:pt x="93538" y="380081"/>
                  </a:lnTo>
                  <a:lnTo>
                    <a:pt x="72412" y="420842"/>
                  </a:lnTo>
                  <a:lnTo>
                    <a:pt x="53786" y="463030"/>
                  </a:lnTo>
                  <a:lnTo>
                    <a:pt x="37758" y="506546"/>
                  </a:lnTo>
                  <a:lnTo>
                    <a:pt x="24425" y="551294"/>
                  </a:lnTo>
                  <a:lnTo>
                    <a:pt x="13885" y="597177"/>
                  </a:lnTo>
                  <a:lnTo>
                    <a:pt x="6236" y="644095"/>
                  </a:lnTo>
                  <a:lnTo>
                    <a:pt x="1575" y="691952"/>
                  </a:lnTo>
                  <a:lnTo>
                    <a:pt x="0" y="740651"/>
                  </a:lnTo>
                  <a:lnTo>
                    <a:pt x="1575" y="789349"/>
                  </a:lnTo>
                  <a:lnTo>
                    <a:pt x="6236" y="837207"/>
                  </a:lnTo>
                  <a:lnTo>
                    <a:pt x="13885" y="884125"/>
                  </a:lnTo>
                  <a:lnTo>
                    <a:pt x="24425" y="930007"/>
                  </a:lnTo>
                  <a:lnTo>
                    <a:pt x="37758" y="974755"/>
                  </a:lnTo>
                  <a:lnTo>
                    <a:pt x="53786" y="1018272"/>
                  </a:lnTo>
                  <a:lnTo>
                    <a:pt x="72412" y="1060460"/>
                  </a:lnTo>
                  <a:lnTo>
                    <a:pt x="93538" y="1101220"/>
                  </a:lnTo>
                  <a:lnTo>
                    <a:pt x="117067" y="1140457"/>
                  </a:lnTo>
                  <a:lnTo>
                    <a:pt x="142901" y="1178072"/>
                  </a:lnTo>
                  <a:lnTo>
                    <a:pt x="170942" y="1213967"/>
                  </a:lnTo>
                  <a:lnTo>
                    <a:pt x="201094" y="1248045"/>
                  </a:lnTo>
                  <a:lnTo>
                    <a:pt x="233257" y="1280208"/>
                  </a:lnTo>
                  <a:lnTo>
                    <a:pt x="267335" y="1310359"/>
                  </a:lnTo>
                  <a:lnTo>
                    <a:pt x="303230" y="1338400"/>
                  </a:lnTo>
                  <a:lnTo>
                    <a:pt x="340845" y="1364234"/>
                  </a:lnTo>
                  <a:lnTo>
                    <a:pt x="380081" y="1387763"/>
                  </a:lnTo>
                  <a:lnTo>
                    <a:pt x="420842" y="1408889"/>
                  </a:lnTo>
                  <a:lnTo>
                    <a:pt x="463030" y="1427515"/>
                  </a:lnTo>
                  <a:lnTo>
                    <a:pt x="506546" y="1443544"/>
                  </a:lnTo>
                  <a:lnTo>
                    <a:pt x="551294" y="1456876"/>
                  </a:lnTo>
                  <a:lnTo>
                    <a:pt x="597177" y="1467416"/>
                  </a:lnTo>
                  <a:lnTo>
                    <a:pt x="644095" y="1475066"/>
                  </a:lnTo>
                  <a:lnTo>
                    <a:pt x="691952" y="1479727"/>
                  </a:lnTo>
                  <a:lnTo>
                    <a:pt x="740651" y="1481302"/>
                  </a:lnTo>
                  <a:close/>
                </a:path>
              </a:pathLst>
            </a:custGeom>
            <a:ln w="25400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973849" y="2322068"/>
              <a:ext cx="138673" cy="145331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8845728" y="2474124"/>
              <a:ext cx="300355" cy="609600"/>
            </a:xfrm>
            <a:custGeom>
              <a:avLst/>
              <a:gdLst/>
              <a:ahLst/>
              <a:cxnLst/>
              <a:rect l="l" t="t" r="r" b="b"/>
              <a:pathLst>
                <a:path w="300354" h="609600">
                  <a:moveTo>
                    <a:pt x="300355" y="333273"/>
                  </a:moveTo>
                  <a:lnTo>
                    <a:pt x="300266" y="320103"/>
                  </a:lnTo>
                  <a:lnTo>
                    <a:pt x="295173" y="307543"/>
                  </a:lnTo>
                  <a:lnTo>
                    <a:pt x="227838" y="204635"/>
                  </a:lnTo>
                  <a:lnTo>
                    <a:pt x="183756" y="38925"/>
                  </a:lnTo>
                  <a:lnTo>
                    <a:pt x="182791" y="36957"/>
                  </a:lnTo>
                  <a:lnTo>
                    <a:pt x="182194" y="34353"/>
                  </a:lnTo>
                  <a:lnTo>
                    <a:pt x="179362" y="29946"/>
                  </a:lnTo>
                  <a:lnTo>
                    <a:pt x="177838" y="26784"/>
                  </a:lnTo>
                  <a:lnTo>
                    <a:pt x="176720" y="25806"/>
                  </a:lnTo>
                  <a:lnTo>
                    <a:pt x="175806" y="24345"/>
                  </a:lnTo>
                  <a:lnTo>
                    <a:pt x="171348" y="20993"/>
                  </a:lnTo>
                  <a:lnTo>
                    <a:pt x="168275" y="18237"/>
                  </a:lnTo>
                  <a:lnTo>
                    <a:pt x="167208" y="17868"/>
                  </a:lnTo>
                  <a:lnTo>
                    <a:pt x="166204" y="17106"/>
                  </a:lnTo>
                  <a:lnTo>
                    <a:pt x="138341" y="3276"/>
                  </a:lnTo>
                  <a:lnTo>
                    <a:pt x="125704" y="0"/>
                  </a:lnTo>
                  <a:lnTo>
                    <a:pt x="113271" y="1981"/>
                  </a:lnTo>
                  <a:lnTo>
                    <a:pt x="102463" y="8699"/>
                  </a:lnTo>
                  <a:lnTo>
                    <a:pt x="94691" y="19621"/>
                  </a:lnTo>
                  <a:lnTo>
                    <a:pt x="3263" y="221996"/>
                  </a:lnTo>
                  <a:lnTo>
                    <a:pt x="3124" y="222313"/>
                  </a:lnTo>
                  <a:lnTo>
                    <a:pt x="939" y="228688"/>
                  </a:lnTo>
                  <a:lnTo>
                    <a:pt x="127" y="234416"/>
                  </a:lnTo>
                  <a:lnTo>
                    <a:pt x="38" y="234772"/>
                  </a:lnTo>
                  <a:lnTo>
                    <a:pt x="50" y="234924"/>
                  </a:lnTo>
                  <a:lnTo>
                    <a:pt x="0" y="235318"/>
                  </a:lnTo>
                  <a:lnTo>
                    <a:pt x="317" y="242011"/>
                  </a:lnTo>
                  <a:lnTo>
                    <a:pt x="1536" y="247167"/>
                  </a:lnTo>
                  <a:lnTo>
                    <a:pt x="1625" y="247840"/>
                  </a:lnTo>
                  <a:lnTo>
                    <a:pt x="1752" y="248107"/>
                  </a:lnTo>
                  <a:lnTo>
                    <a:pt x="1879" y="248577"/>
                  </a:lnTo>
                  <a:lnTo>
                    <a:pt x="4635" y="254698"/>
                  </a:lnTo>
                  <a:lnTo>
                    <a:pt x="7899" y="259308"/>
                  </a:lnTo>
                  <a:lnTo>
                    <a:pt x="8102" y="259664"/>
                  </a:lnTo>
                  <a:lnTo>
                    <a:pt x="126263" y="400812"/>
                  </a:lnTo>
                  <a:lnTo>
                    <a:pt x="117436" y="573138"/>
                  </a:lnTo>
                  <a:lnTo>
                    <a:pt x="148412" y="609295"/>
                  </a:lnTo>
                  <a:lnTo>
                    <a:pt x="150202" y="609346"/>
                  </a:lnTo>
                  <a:lnTo>
                    <a:pt x="162483" y="606844"/>
                  </a:lnTo>
                  <a:lnTo>
                    <a:pt x="172694" y="599960"/>
                  </a:lnTo>
                  <a:lnTo>
                    <a:pt x="179844" y="589648"/>
                  </a:lnTo>
                  <a:lnTo>
                    <a:pt x="182905" y="576834"/>
                  </a:lnTo>
                  <a:lnTo>
                    <a:pt x="192455" y="390512"/>
                  </a:lnTo>
                  <a:lnTo>
                    <a:pt x="192176" y="383857"/>
                  </a:lnTo>
                  <a:lnTo>
                    <a:pt x="190703" y="377444"/>
                  </a:lnTo>
                  <a:lnTo>
                    <a:pt x="188074" y="371436"/>
                  </a:lnTo>
                  <a:lnTo>
                    <a:pt x="184353" y="366014"/>
                  </a:lnTo>
                  <a:lnTo>
                    <a:pt x="115150" y="283362"/>
                  </a:lnTo>
                  <a:lnTo>
                    <a:pt x="116509" y="281393"/>
                  </a:lnTo>
                  <a:lnTo>
                    <a:pt x="119316" y="274624"/>
                  </a:lnTo>
                  <a:lnTo>
                    <a:pt x="150456" y="169633"/>
                  </a:lnTo>
                  <a:lnTo>
                    <a:pt x="167119" y="232232"/>
                  </a:lnTo>
                  <a:lnTo>
                    <a:pt x="241096" y="346405"/>
                  </a:lnTo>
                  <a:lnTo>
                    <a:pt x="268160" y="361327"/>
                  </a:lnTo>
                  <a:lnTo>
                    <a:pt x="274548" y="361327"/>
                  </a:lnTo>
                  <a:lnTo>
                    <a:pt x="281012" y="359384"/>
                  </a:lnTo>
                  <a:lnTo>
                    <a:pt x="286677" y="355307"/>
                  </a:lnTo>
                  <a:lnTo>
                    <a:pt x="295732" y="345528"/>
                  </a:lnTo>
                  <a:lnTo>
                    <a:pt x="300355" y="333273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88679" y="2947922"/>
              <a:ext cx="234581" cy="79667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8573938" y="2849104"/>
              <a:ext cx="106045" cy="261620"/>
            </a:xfrm>
            <a:custGeom>
              <a:avLst/>
              <a:gdLst/>
              <a:ahLst/>
              <a:cxnLst/>
              <a:rect l="l" t="t" r="r" b="b"/>
              <a:pathLst>
                <a:path w="106045" h="261619">
                  <a:moveTo>
                    <a:pt x="78726" y="0"/>
                  </a:moveTo>
                  <a:lnTo>
                    <a:pt x="701" y="230401"/>
                  </a:lnTo>
                  <a:lnTo>
                    <a:pt x="0" y="240102"/>
                  </a:lnTo>
                  <a:lnTo>
                    <a:pt x="2892" y="249012"/>
                  </a:lnTo>
                  <a:lnTo>
                    <a:pt x="8841" y="256161"/>
                  </a:lnTo>
                  <a:lnTo>
                    <a:pt x="17312" y="260576"/>
                  </a:lnTo>
                  <a:lnTo>
                    <a:pt x="19459" y="261198"/>
                  </a:lnTo>
                  <a:lnTo>
                    <a:pt x="21630" y="261490"/>
                  </a:lnTo>
                  <a:lnTo>
                    <a:pt x="23764" y="261490"/>
                  </a:lnTo>
                  <a:lnTo>
                    <a:pt x="104803" y="30934"/>
                  </a:lnTo>
                  <a:lnTo>
                    <a:pt x="105497" y="21226"/>
                  </a:lnTo>
                  <a:lnTo>
                    <a:pt x="102602" y="12311"/>
                  </a:lnTo>
                  <a:lnTo>
                    <a:pt x="96655" y="5161"/>
                  </a:lnTo>
                  <a:lnTo>
                    <a:pt x="88191" y="746"/>
                  </a:lnTo>
                  <a:lnTo>
                    <a:pt x="78726" y="0"/>
                  </a:lnTo>
                  <a:close/>
                </a:path>
              </a:pathLst>
            </a:custGeom>
            <a:solidFill>
              <a:srgbClr val="D5EA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8573938" y="2849104"/>
              <a:ext cx="106045" cy="261620"/>
            </a:xfrm>
            <a:custGeom>
              <a:avLst/>
              <a:gdLst/>
              <a:ahLst/>
              <a:cxnLst/>
              <a:rect l="l" t="t" r="r" b="b"/>
              <a:pathLst>
                <a:path w="106045" h="261619">
                  <a:moveTo>
                    <a:pt x="23764" y="261490"/>
                  </a:moveTo>
                  <a:lnTo>
                    <a:pt x="21630" y="261490"/>
                  </a:lnTo>
                  <a:lnTo>
                    <a:pt x="19459" y="261198"/>
                  </a:lnTo>
                  <a:lnTo>
                    <a:pt x="17312" y="260576"/>
                  </a:lnTo>
                  <a:lnTo>
                    <a:pt x="8841" y="256161"/>
                  </a:lnTo>
                  <a:lnTo>
                    <a:pt x="2892" y="249012"/>
                  </a:lnTo>
                  <a:lnTo>
                    <a:pt x="0" y="240102"/>
                  </a:lnTo>
                  <a:lnTo>
                    <a:pt x="701" y="230401"/>
                  </a:lnTo>
                  <a:lnTo>
                    <a:pt x="58702" y="17752"/>
                  </a:lnTo>
                  <a:lnTo>
                    <a:pt x="63024" y="9069"/>
                  </a:lnTo>
                  <a:lnTo>
                    <a:pt x="70017" y="2963"/>
                  </a:lnTo>
                  <a:lnTo>
                    <a:pt x="78726" y="0"/>
                  </a:lnTo>
                  <a:lnTo>
                    <a:pt x="88191" y="746"/>
                  </a:lnTo>
                  <a:lnTo>
                    <a:pt x="96655" y="5161"/>
                  </a:lnTo>
                  <a:lnTo>
                    <a:pt x="102602" y="12311"/>
                  </a:lnTo>
                  <a:lnTo>
                    <a:pt x="105497" y="21226"/>
                  </a:lnTo>
                  <a:lnTo>
                    <a:pt x="104803" y="30934"/>
                  </a:lnTo>
                  <a:lnTo>
                    <a:pt x="46789" y="243570"/>
                  </a:lnTo>
                  <a:lnTo>
                    <a:pt x="23764" y="261490"/>
                  </a:lnTo>
                  <a:close/>
                </a:path>
              </a:pathLst>
            </a:custGeom>
            <a:ln w="25400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732474" y="2849103"/>
              <a:ext cx="106045" cy="261620"/>
            </a:xfrm>
            <a:custGeom>
              <a:avLst/>
              <a:gdLst/>
              <a:ahLst/>
              <a:cxnLst/>
              <a:rect l="l" t="t" r="r" b="b"/>
              <a:pathLst>
                <a:path w="106045" h="261619">
                  <a:moveTo>
                    <a:pt x="26787" y="0"/>
                  </a:moveTo>
                  <a:lnTo>
                    <a:pt x="17289" y="747"/>
                  </a:lnTo>
                  <a:lnTo>
                    <a:pt x="8827" y="5165"/>
                  </a:lnTo>
                  <a:lnTo>
                    <a:pt x="2886" y="12323"/>
                  </a:lnTo>
                  <a:lnTo>
                    <a:pt x="0" y="21242"/>
                  </a:lnTo>
                  <a:lnTo>
                    <a:pt x="703" y="30947"/>
                  </a:lnTo>
                  <a:lnTo>
                    <a:pt x="58767" y="243596"/>
                  </a:lnTo>
                  <a:lnTo>
                    <a:pt x="81805" y="261490"/>
                  </a:lnTo>
                  <a:lnTo>
                    <a:pt x="83939" y="261490"/>
                  </a:lnTo>
                  <a:lnTo>
                    <a:pt x="105572" y="240086"/>
                  </a:lnTo>
                  <a:lnTo>
                    <a:pt x="104868" y="230375"/>
                  </a:lnTo>
                  <a:lnTo>
                    <a:pt x="46791" y="17739"/>
                  </a:lnTo>
                  <a:lnTo>
                    <a:pt x="42473" y="9064"/>
                  </a:lnTo>
                  <a:lnTo>
                    <a:pt x="35493" y="2961"/>
                  </a:lnTo>
                  <a:lnTo>
                    <a:pt x="26787" y="0"/>
                  </a:lnTo>
                  <a:close/>
                </a:path>
              </a:pathLst>
            </a:custGeom>
            <a:solidFill>
              <a:srgbClr val="D5EA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732474" y="2849103"/>
              <a:ext cx="106045" cy="261620"/>
            </a:xfrm>
            <a:custGeom>
              <a:avLst/>
              <a:gdLst/>
              <a:ahLst/>
              <a:cxnLst/>
              <a:rect l="l" t="t" r="r" b="b"/>
              <a:pathLst>
                <a:path w="106045" h="261619">
                  <a:moveTo>
                    <a:pt x="81805" y="261490"/>
                  </a:moveTo>
                  <a:lnTo>
                    <a:pt x="703" y="30947"/>
                  </a:lnTo>
                  <a:lnTo>
                    <a:pt x="0" y="21242"/>
                  </a:lnTo>
                  <a:lnTo>
                    <a:pt x="2886" y="12323"/>
                  </a:lnTo>
                  <a:lnTo>
                    <a:pt x="8827" y="5165"/>
                  </a:lnTo>
                  <a:lnTo>
                    <a:pt x="17289" y="747"/>
                  </a:lnTo>
                  <a:lnTo>
                    <a:pt x="26787" y="0"/>
                  </a:lnTo>
                  <a:lnTo>
                    <a:pt x="35493" y="2961"/>
                  </a:lnTo>
                  <a:lnTo>
                    <a:pt x="42473" y="9064"/>
                  </a:lnTo>
                  <a:lnTo>
                    <a:pt x="46791" y="17739"/>
                  </a:lnTo>
                  <a:lnTo>
                    <a:pt x="104868" y="230375"/>
                  </a:lnTo>
                  <a:lnTo>
                    <a:pt x="105572" y="240086"/>
                  </a:lnTo>
                  <a:lnTo>
                    <a:pt x="102684" y="249005"/>
                  </a:lnTo>
                  <a:lnTo>
                    <a:pt x="96739" y="256159"/>
                  </a:lnTo>
                  <a:lnTo>
                    <a:pt x="88269" y="260576"/>
                  </a:lnTo>
                  <a:lnTo>
                    <a:pt x="86110" y="261198"/>
                  </a:lnTo>
                  <a:lnTo>
                    <a:pt x="83939" y="261490"/>
                  </a:lnTo>
                  <a:lnTo>
                    <a:pt x="81805" y="261490"/>
                  </a:lnTo>
                  <a:close/>
                </a:path>
              </a:pathLst>
            </a:custGeom>
            <a:ln w="25400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547501" y="2593973"/>
              <a:ext cx="290830" cy="295910"/>
            </a:xfrm>
            <a:custGeom>
              <a:avLst/>
              <a:gdLst/>
              <a:ahLst/>
              <a:cxnLst/>
              <a:rect l="l" t="t" r="r" b="b"/>
              <a:pathLst>
                <a:path w="290829" h="295910">
                  <a:moveTo>
                    <a:pt x="20408" y="0"/>
                  </a:moveTo>
                  <a:lnTo>
                    <a:pt x="11640" y="2996"/>
                  </a:lnTo>
                  <a:lnTo>
                    <a:pt x="4879" y="9083"/>
                  </a:lnTo>
                  <a:lnTo>
                    <a:pt x="781" y="17395"/>
                  </a:lnTo>
                  <a:lnTo>
                    <a:pt x="0" y="27063"/>
                  </a:lnTo>
                  <a:lnTo>
                    <a:pt x="27381" y="277050"/>
                  </a:lnTo>
                  <a:lnTo>
                    <a:pt x="267525" y="295452"/>
                  </a:lnTo>
                  <a:lnTo>
                    <a:pt x="276556" y="293531"/>
                  </a:lnTo>
                  <a:lnTo>
                    <a:pt x="283932" y="288293"/>
                  </a:lnTo>
                  <a:lnTo>
                    <a:pt x="288904" y="280525"/>
                  </a:lnTo>
                  <a:lnTo>
                    <a:pt x="290728" y="271017"/>
                  </a:lnTo>
                  <a:lnTo>
                    <a:pt x="288904" y="261510"/>
                  </a:lnTo>
                  <a:lnTo>
                    <a:pt x="283932" y="253742"/>
                  </a:lnTo>
                  <a:lnTo>
                    <a:pt x="276556" y="248504"/>
                  </a:lnTo>
                  <a:lnTo>
                    <a:pt x="267525" y="246583"/>
                  </a:lnTo>
                  <a:lnTo>
                    <a:pt x="70612" y="246583"/>
                  </a:lnTo>
                  <a:lnTo>
                    <a:pt x="46113" y="21501"/>
                  </a:lnTo>
                  <a:lnTo>
                    <a:pt x="43283" y="12264"/>
                  </a:lnTo>
                  <a:lnTo>
                    <a:pt x="37518" y="5126"/>
                  </a:lnTo>
                  <a:lnTo>
                    <a:pt x="29625" y="800"/>
                  </a:lnTo>
                  <a:lnTo>
                    <a:pt x="20408" y="0"/>
                  </a:lnTo>
                  <a:close/>
                </a:path>
              </a:pathLst>
            </a:custGeom>
            <a:solidFill>
              <a:srgbClr val="D5EA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547501" y="2593973"/>
              <a:ext cx="290830" cy="295910"/>
            </a:xfrm>
            <a:custGeom>
              <a:avLst/>
              <a:gdLst/>
              <a:ahLst/>
              <a:cxnLst/>
              <a:rect l="l" t="t" r="r" b="b"/>
              <a:pathLst>
                <a:path w="290829" h="295910">
                  <a:moveTo>
                    <a:pt x="267525" y="246583"/>
                  </a:moveTo>
                  <a:lnTo>
                    <a:pt x="70612" y="246583"/>
                  </a:lnTo>
                  <a:lnTo>
                    <a:pt x="46113" y="21501"/>
                  </a:lnTo>
                  <a:lnTo>
                    <a:pt x="43283" y="12264"/>
                  </a:lnTo>
                  <a:lnTo>
                    <a:pt x="37518" y="5126"/>
                  </a:lnTo>
                  <a:lnTo>
                    <a:pt x="29625" y="800"/>
                  </a:lnTo>
                  <a:lnTo>
                    <a:pt x="20408" y="0"/>
                  </a:lnTo>
                  <a:lnTo>
                    <a:pt x="11640" y="2996"/>
                  </a:lnTo>
                  <a:lnTo>
                    <a:pt x="4879" y="9083"/>
                  </a:lnTo>
                  <a:lnTo>
                    <a:pt x="781" y="17395"/>
                  </a:lnTo>
                  <a:lnTo>
                    <a:pt x="0" y="27063"/>
                  </a:lnTo>
                  <a:lnTo>
                    <a:pt x="26860" y="273799"/>
                  </a:lnTo>
                  <a:lnTo>
                    <a:pt x="26885" y="274015"/>
                  </a:lnTo>
                  <a:lnTo>
                    <a:pt x="27000" y="274180"/>
                  </a:lnTo>
                  <a:lnTo>
                    <a:pt x="27038" y="274383"/>
                  </a:lnTo>
                  <a:lnTo>
                    <a:pt x="27381" y="277050"/>
                  </a:lnTo>
                  <a:lnTo>
                    <a:pt x="28130" y="279552"/>
                  </a:lnTo>
                  <a:lnTo>
                    <a:pt x="29235" y="281876"/>
                  </a:lnTo>
                  <a:lnTo>
                    <a:pt x="29413" y="282257"/>
                  </a:lnTo>
                  <a:lnTo>
                    <a:pt x="29603" y="282613"/>
                  </a:lnTo>
                  <a:lnTo>
                    <a:pt x="29794" y="282981"/>
                  </a:lnTo>
                  <a:lnTo>
                    <a:pt x="31000" y="285203"/>
                  </a:lnTo>
                  <a:lnTo>
                    <a:pt x="32473" y="287223"/>
                  </a:lnTo>
                  <a:lnTo>
                    <a:pt x="34251" y="288937"/>
                  </a:lnTo>
                  <a:lnTo>
                    <a:pt x="34518" y="289191"/>
                  </a:lnTo>
                  <a:lnTo>
                    <a:pt x="34798" y="289407"/>
                  </a:lnTo>
                  <a:lnTo>
                    <a:pt x="35077" y="289648"/>
                  </a:lnTo>
                  <a:lnTo>
                    <a:pt x="36957" y="291312"/>
                  </a:lnTo>
                  <a:lnTo>
                    <a:pt x="39039" y="292709"/>
                  </a:lnTo>
                  <a:lnTo>
                    <a:pt x="41363" y="293687"/>
                  </a:lnTo>
                  <a:lnTo>
                    <a:pt x="41592" y="293789"/>
                  </a:lnTo>
                  <a:lnTo>
                    <a:pt x="41833" y="293827"/>
                  </a:lnTo>
                  <a:lnTo>
                    <a:pt x="42075" y="293916"/>
                  </a:lnTo>
                  <a:lnTo>
                    <a:pt x="44513" y="294843"/>
                  </a:lnTo>
                  <a:lnTo>
                    <a:pt x="47104" y="295427"/>
                  </a:lnTo>
                  <a:lnTo>
                    <a:pt x="49847" y="295440"/>
                  </a:lnTo>
                  <a:lnTo>
                    <a:pt x="267525" y="295452"/>
                  </a:lnTo>
                  <a:lnTo>
                    <a:pt x="276556" y="293531"/>
                  </a:lnTo>
                  <a:lnTo>
                    <a:pt x="283932" y="288293"/>
                  </a:lnTo>
                  <a:lnTo>
                    <a:pt x="288904" y="280525"/>
                  </a:lnTo>
                  <a:lnTo>
                    <a:pt x="290728" y="271017"/>
                  </a:lnTo>
                  <a:lnTo>
                    <a:pt x="288904" y="261510"/>
                  </a:lnTo>
                  <a:lnTo>
                    <a:pt x="283932" y="253742"/>
                  </a:lnTo>
                  <a:lnTo>
                    <a:pt x="276556" y="248504"/>
                  </a:lnTo>
                  <a:lnTo>
                    <a:pt x="267525" y="246583"/>
                  </a:lnTo>
                  <a:close/>
                </a:path>
              </a:pathLst>
            </a:custGeom>
            <a:ln w="25400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685000" y="2547005"/>
              <a:ext cx="154971" cy="236973"/>
            </a:xfrm>
            <a:prstGeom prst="rect">
              <a:avLst/>
            </a:prstGeom>
          </p:spPr>
        </p:pic>
      </p:grpSp>
      <p:sp>
        <p:nvSpPr>
          <p:cNvPr id="34" name="object 34"/>
          <p:cNvSpPr txBox="1"/>
          <p:nvPr/>
        </p:nvSpPr>
        <p:spPr>
          <a:xfrm>
            <a:off x="8634135" y="3540742"/>
            <a:ext cx="413384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spc="-25" dirty="0">
                <a:solidFill>
                  <a:srgbClr val="009343"/>
                </a:solidFill>
                <a:latin typeface="Roboto"/>
                <a:cs typeface="Roboto"/>
              </a:rPr>
              <a:t>YES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4</a:t>
            </a:fld>
            <a:endParaRPr spc="-25" dirty="0"/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38" name="object 3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35" name="object 35"/>
          <p:cNvSpPr txBox="1"/>
          <p:nvPr/>
        </p:nvSpPr>
        <p:spPr>
          <a:xfrm>
            <a:off x="8677199" y="5744155"/>
            <a:ext cx="32702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spc="-25" dirty="0">
                <a:solidFill>
                  <a:srgbClr val="009343"/>
                </a:solidFill>
                <a:latin typeface="Roboto"/>
                <a:cs typeface="Roboto"/>
              </a:rPr>
              <a:t>NO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EB5AAAB4-F1E7-D97D-B8BF-A7BCE7B729B0}"/>
              </a:ext>
            </a:extLst>
          </p:cNvPr>
          <p:cNvSpPr txBox="1"/>
          <p:nvPr/>
        </p:nvSpPr>
        <p:spPr>
          <a:xfrm>
            <a:off x="605788" y="2205585"/>
            <a:ext cx="62649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1135" indent="-178435">
              <a:lnSpc>
                <a:spcPct val="100000"/>
              </a:lnSpc>
              <a:spcBef>
                <a:spcPts val="890"/>
              </a:spcBef>
              <a:buClr>
                <a:srgbClr val="009343"/>
              </a:buClr>
              <a:buSzPct val="87500"/>
              <a:buChar char="•"/>
              <a:tabLst>
                <a:tab pos="191135" algn="l"/>
              </a:tabLst>
            </a:pPr>
            <a:r>
              <a:rPr lang="en-US" sz="1600" b="0" dirty="0">
                <a:latin typeface="Roboto Light"/>
                <a:cs typeface="Roboto Light"/>
              </a:rPr>
              <a:t>People</a:t>
            </a:r>
            <a:r>
              <a:rPr lang="en-US" sz="1600" b="0" spc="-4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displaced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because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of</a:t>
            </a:r>
            <a:r>
              <a:rPr lang="en-US" sz="1600" b="0" spc="-4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a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spc="-10" dirty="0">
                <a:latin typeface="Roboto Light"/>
                <a:cs typeface="Roboto Light"/>
              </a:rPr>
              <a:t>conflict</a:t>
            </a:r>
            <a:endParaRPr lang="en-US" sz="1600" dirty="0">
              <a:latin typeface="Roboto Light"/>
              <a:cs typeface="Roboto Light"/>
            </a:endParaRP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CD84F916-77A8-77F1-0A99-C95F420F841A}"/>
              </a:ext>
            </a:extLst>
          </p:cNvPr>
          <p:cNvSpPr txBox="1"/>
          <p:nvPr/>
        </p:nvSpPr>
        <p:spPr>
          <a:xfrm>
            <a:off x="605788" y="2662785"/>
            <a:ext cx="53451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1135" indent="-178435">
              <a:lnSpc>
                <a:spcPct val="100000"/>
              </a:lnSpc>
              <a:spcBef>
                <a:spcPts val="890"/>
              </a:spcBef>
              <a:buClr>
                <a:srgbClr val="009343"/>
              </a:buClr>
              <a:buSzPct val="87500"/>
              <a:buChar char="•"/>
              <a:tabLst>
                <a:tab pos="191135" algn="l"/>
              </a:tabLst>
            </a:pPr>
            <a:r>
              <a:rPr lang="en-US" sz="1600" b="0" dirty="0">
                <a:latin typeface="Roboto Light"/>
                <a:cs typeface="Roboto Light"/>
              </a:rPr>
              <a:t>Lack</a:t>
            </a:r>
            <a:r>
              <a:rPr lang="en-US" sz="1600" b="0" spc="-1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of</a:t>
            </a:r>
            <a:r>
              <a:rPr lang="en-US" sz="1600" b="0" spc="-2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adequate</a:t>
            </a:r>
            <a:r>
              <a:rPr lang="en-US" sz="1600" b="0" spc="-10" dirty="0">
                <a:latin typeface="Roboto Light"/>
                <a:cs typeface="Roboto Light"/>
              </a:rPr>
              <a:t> shelter</a:t>
            </a:r>
            <a:endParaRPr lang="en-US" sz="1600" dirty="0">
              <a:latin typeface="Roboto Light"/>
              <a:cs typeface="Roboto Light"/>
            </a:endParaRP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25013AAB-67AD-9048-203A-207F90438A5E}"/>
              </a:ext>
            </a:extLst>
          </p:cNvPr>
          <p:cNvSpPr txBox="1"/>
          <p:nvPr/>
        </p:nvSpPr>
        <p:spPr>
          <a:xfrm>
            <a:off x="605788" y="3119985"/>
            <a:ext cx="63411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1135" indent="-178435">
              <a:lnSpc>
                <a:spcPct val="100000"/>
              </a:lnSpc>
              <a:spcBef>
                <a:spcPts val="890"/>
              </a:spcBef>
              <a:buClr>
                <a:srgbClr val="009343"/>
              </a:buClr>
              <a:buSzPct val="87500"/>
              <a:buChar char="•"/>
              <a:tabLst>
                <a:tab pos="191135" algn="l"/>
              </a:tabLst>
            </a:pPr>
            <a:r>
              <a:rPr lang="en-US" sz="1600" b="0" spc="-10" dirty="0">
                <a:latin typeface="Roboto Light"/>
                <a:cs typeface="Roboto Light"/>
              </a:rPr>
              <a:t>Disputes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between</a:t>
            </a:r>
            <a:r>
              <a:rPr lang="en-US" sz="1600" b="0" spc="-3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people</a:t>
            </a:r>
            <a:r>
              <a:rPr lang="en-US" sz="1600" b="0" spc="-3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living</a:t>
            </a:r>
            <a:r>
              <a:rPr lang="en-US" sz="1600" b="0" spc="-3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in</a:t>
            </a:r>
            <a:r>
              <a:rPr lang="en-US" sz="1600" b="0" spc="-3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one</a:t>
            </a:r>
            <a:r>
              <a:rPr lang="en-US" sz="1600" b="0" spc="-3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area</a:t>
            </a:r>
            <a:r>
              <a:rPr lang="en-US" sz="1600" b="0" spc="-3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from</a:t>
            </a:r>
            <a:r>
              <a:rPr lang="en-US" sz="1600" b="0" spc="-3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different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spc="-10" dirty="0">
                <a:latin typeface="Roboto Light"/>
                <a:cs typeface="Roboto Light"/>
              </a:rPr>
              <a:t>religions</a:t>
            </a:r>
            <a:endParaRPr lang="en-US" sz="1600" dirty="0">
              <a:latin typeface="Roboto Light"/>
              <a:cs typeface="Roboto Light"/>
            </a:endParaRP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570508A2-F9F1-52A0-2A9C-5C50F7C7EDC5}"/>
              </a:ext>
            </a:extLst>
          </p:cNvPr>
          <p:cNvSpPr txBox="1"/>
          <p:nvPr/>
        </p:nvSpPr>
        <p:spPr>
          <a:xfrm>
            <a:off x="598464" y="3621135"/>
            <a:ext cx="6424635" cy="610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1135" indent="-178435">
              <a:lnSpc>
                <a:spcPct val="100000"/>
              </a:lnSpc>
              <a:spcBef>
                <a:spcPts val="885"/>
              </a:spcBef>
              <a:buClr>
                <a:srgbClr val="009343"/>
              </a:buClr>
              <a:buSzPct val="87500"/>
              <a:buChar char="•"/>
              <a:tabLst>
                <a:tab pos="191135" algn="l"/>
              </a:tabLst>
            </a:pPr>
            <a:r>
              <a:rPr lang="en-US" sz="1600" b="0" dirty="0">
                <a:latin typeface="Roboto Light"/>
                <a:cs typeface="Roboto Light"/>
              </a:rPr>
              <a:t>Health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staff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do</a:t>
            </a:r>
            <a:r>
              <a:rPr lang="en-US" sz="1600" b="0" spc="-4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not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want</a:t>
            </a:r>
            <a:r>
              <a:rPr lang="en-US" sz="1600" b="0" spc="-4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to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treat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refugees</a:t>
            </a:r>
            <a:r>
              <a:rPr lang="en-US" sz="1600" b="0" spc="-4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because</a:t>
            </a:r>
            <a:r>
              <a:rPr lang="en-US" sz="1600" b="0" spc="-35" dirty="0">
                <a:latin typeface="Roboto Light"/>
                <a:cs typeface="Roboto Light"/>
              </a:rPr>
              <a:t> </a:t>
            </a:r>
            <a:r>
              <a:rPr lang="en-US" sz="1600" b="0" spc="-20" dirty="0">
                <a:latin typeface="Roboto Light"/>
                <a:cs typeface="Roboto Light"/>
              </a:rPr>
              <a:t>they</a:t>
            </a:r>
            <a:endParaRPr lang="en-US" sz="1600" dirty="0">
              <a:latin typeface="Roboto Light"/>
              <a:cs typeface="Roboto Light"/>
            </a:endParaRPr>
          </a:p>
          <a:p>
            <a:pPr marL="192405">
              <a:lnSpc>
                <a:spcPct val="100000"/>
              </a:lnSpc>
              <a:spcBef>
                <a:spcPts val="180"/>
              </a:spcBef>
            </a:pPr>
            <a:r>
              <a:rPr lang="en-US" sz="1600" b="0" dirty="0">
                <a:latin typeface="Roboto Light"/>
                <a:cs typeface="Roboto Light"/>
              </a:rPr>
              <a:t>are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spc="-10" dirty="0">
                <a:latin typeface="Roboto Light"/>
                <a:cs typeface="Roboto Light"/>
              </a:rPr>
              <a:t>foreigners</a:t>
            </a:r>
            <a:endParaRPr lang="en-US" sz="1600" dirty="0">
              <a:latin typeface="Roboto Light"/>
              <a:cs typeface="Roboto Light"/>
            </a:endParaRP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2FD3B7DB-4ECB-F10A-C7DC-7DCA7C86110A}"/>
              </a:ext>
            </a:extLst>
          </p:cNvPr>
          <p:cNvSpPr txBox="1"/>
          <p:nvPr/>
        </p:nvSpPr>
        <p:spPr>
          <a:xfrm>
            <a:off x="605788" y="4305431"/>
            <a:ext cx="53451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1135" indent="-178435">
              <a:lnSpc>
                <a:spcPct val="100000"/>
              </a:lnSpc>
              <a:spcBef>
                <a:spcPts val="890"/>
              </a:spcBef>
              <a:buClr>
                <a:srgbClr val="009343"/>
              </a:buClr>
              <a:buSzPct val="87500"/>
              <a:buChar char="•"/>
              <a:tabLst>
                <a:tab pos="191135" algn="l"/>
              </a:tabLst>
            </a:pPr>
            <a:r>
              <a:rPr lang="en-US" sz="1600" b="0" spc="-10" dirty="0">
                <a:latin typeface="Roboto Light"/>
                <a:cs typeface="Roboto Light"/>
              </a:rPr>
              <a:t>Inability</a:t>
            </a:r>
            <a:r>
              <a:rPr lang="en-US" sz="1600" b="0" spc="-2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to</a:t>
            </a:r>
            <a:r>
              <a:rPr lang="en-US" sz="1600" b="0" spc="-1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earn</a:t>
            </a:r>
            <a:r>
              <a:rPr lang="en-US" sz="1600" b="0" spc="-1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enough</a:t>
            </a:r>
            <a:r>
              <a:rPr lang="en-US" sz="1600" b="0" spc="-10" dirty="0">
                <a:latin typeface="Roboto Light"/>
                <a:cs typeface="Roboto Light"/>
              </a:rPr>
              <a:t> money</a:t>
            </a:r>
            <a:endParaRPr lang="en-US" sz="1600" dirty="0">
              <a:latin typeface="Roboto Light"/>
              <a:cs typeface="Roboto Light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BD77B0DD-5DDE-9343-8255-1E32271EEE13}"/>
              </a:ext>
            </a:extLst>
          </p:cNvPr>
          <p:cNvSpPr txBox="1"/>
          <p:nvPr/>
        </p:nvSpPr>
        <p:spPr>
          <a:xfrm>
            <a:off x="598464" y="4812741"/>
            <a:ext cx="59674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1135" indent="-178435">
              <a:lnSpc>
                <a:spcPct val="100000"/>
              </a:lnSpc>
              <a:spcBef>
                <a:spcPts val="890"/>
              </a:spcBef>
              <a:buClr>
                <a:srgbClr val="009343"/>
              </a:buClr>
              <a:buSzPct val="87500"/>
              <a:buChar char="•"/>
              <a:tabLst>
                <a:tab pos="191135" algn="l"/>
              </a:tabLst>
            </a:pPr>
            <a:r>
              <a:rPr lang="en-US" sz="1600" b="0" dirty="0">
                <a:latin typeface="Roboto Light"/>
                <a:cs typeface="Roboto Light"/>
              </a:rPr>
              <a:t>Armed</a:t>
            </a:r>
            <a:r>
              <a:rPr lang="en-US" sz="1600" b="0" spc="-2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men</a:t>
            </a:r>
            <a:r>
              <a:rPr lang="en-US" sz="1600" b="0" spc="-2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at</a:t>
            </a:r>
            <a:r>
              <a:rPr lang="en-US" sz="1600" b="0" spc="-2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a</a:t>
            </a:r>
            <a:r>
              <a:rPr lang="en-US" sz="1600" b="0" spc="-15" dirty="0">
                <a:latin typeface="Roboto Light"/>
                <a:cs typeface="Roboto Light"/>
              </a:rPr>
              <a:t> </a:t>
            </a:r>
            <a:r>
              <a:rPr lang="en-US" sz="1600" b="0" spc="-10" dirty="0">
                <a:latin typeface="Roboto Light"/>
                <a:cs typeface="Roboto Light"/>
              </a:rPr>
              <a:t>checkpoint</a:t>
            </a:r>
            <a:r>
              <a:rPr lang="en-US" sz="1600" b="0" spc="-2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request</a:t>
            </a:r>
            <a:r>
              <a:rPr lang="en-US" sz="1600" b="0" spc="-2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that</a:t>
            </a:r>
            <a:r>
              <a:rPr lang="en-US" sz="1600" b="0" spc="-20" dirty="0">
                <a:latin typeface="Roboto Light"/>
                <a:cs typeface="Roboto Light"/>
              </a:rPr>
              <a:t> </a:t>
            </a:r>
            <a:r>
              <a:rPr lang="en-US" sz="1600" b="0" spc="-10" dirty="0">
                <a:latin typeface="Roboto Light"/>
                <a:cs typeface="Roboto Light"/>
              </a:rPr>
              <a:t>civilians</a:t>
            </a:r>
            <a:r>
              <a:rPr lang="en-US" sz="1600" b="0" spc="-2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pay</a:t>
            </a:r>
            <a:r>
              <a:rPr lang="en-US" sz="1600" b="0" spc="-2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to</a:t>
            </a:r>
            <a:r>
              <a:rPr lang="en-US" sz="1600" b="0" spc="-20" dirty="0">
                <a:latin typeface="Roboto Light"/>
                <a:cs typeface="Roboto Light"/>
              </a:rPr>
              <a:t> </a:t>
            </a:r>
            <a:r>
              <a:rPr lang="en-US" sz="1600" b="0" spc="-10" dirty="0">
                <a:latin typeface="Roboto Light"/>
                <a:cs typeface="Roboto Light"/>
              </a:rPr>
              <a:t>cross</a:t>
            </a:r>
            <a:endParaRPr lang="en-US" sz="1600" dirty="0">
              <a:latin typeface="Roboto Light"/>
              <a:cs typeface="Roboto Light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EFA5896B-42B1-6BA1-028B-FE6288140E13}"/>
              </a:ext>
            </a:extLst>
          </p:cNvPr>
          <p:cNvSpPr txBox="1"/>
          <p:nvPr/>
        </p:nvSpPr>
        <p:spPr>
          <a:xfrm>
            <a:off x="605788" y="5359412"/>
            <a:ext cx="6137848" cy="610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1135" indent="-178435">
              <a:lnSpc>
                <a:spcPct val="100000"/>
              </a:lnSpc>
              <a:spcBef>
                <a:spcPts val="890"/>
              </a:spcBef>
              <a:buClr>
                <a:srgbClr val="009343"/>
              </a:buClr>
              <a:buSzPct val="87500"/>
              <a:buChar char="•"/>
              <a:tabLst>
                <a:tab pos="191135" algn="l"/>
              </a:tabLst>
            </a:pPr>
            <a:r>
              <a:rPr lang="en-US" sz="1600" b="0" dirty="0">
                <a:latin typeface="Roboto Light"/>
                <a:cs typeface="Roboto Light"/>
              </a:rPr>
              <a:t>IDPs</a:t>
            </a:r>
            <a:r>
              <a:rPr lang="en-US" sz="1600" b="0" spc="-4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are</a:t>
            </a:r>
            <a:r>
              <a:rPr lang="en-US" sz="1600" b="0" spc="-3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looking</a:t>
            </a:r>
            <a:r>
              <a:rPr lang="en-US" sz="1600" b="0" spc="-3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for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daily</a:t>
            </a:r>
            <a:r>
              <a:rPr lang="en-US" sz="1600" b="0" spc="-4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worker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jobs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but,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it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is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spc="-10" dirty="0">
                <a:latin typeface="Roboto Light"/>
                <a:cs typeface="Roboto Light"/>
              </a:rPr>
              <a:t>difficult,</a:t>
            </a:r>
            <a:r>
              <a:rPr lang="en-US" sz="1600" b="0" spc="-4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there</a:t>
            </a:r>
            <a:r>
              <a:rPr lang="en-US" sz="1600" b="0" spc="-3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is</a:t>
            </a:r>
            <a:r>
              <a:rPr lang="en-US" sz="1600" b="0" spc="-40" dirty="0">
                <a:latin typeface="Roboto Light"/>
                <a:cs typeface="Roboto Light"/>
              </a:rPr>
              <a:t> </a:t>
            </a:r>
            <a:r>
              <a:rPr lang="en-US" sz="1600" b="0" spc="-50" dirty="0">
                <a:latin typeface="Roboto Light"/>
                <a:cs typeface="Roboto Light"/>
              </a:rPr>
              <a:t>a</a:t>
            </a:r>
            <a:endParaRPr lang="en-US" sz="1600" dirty="0">
              <a:latin typeface="Roboto Light"/>
              <a:cs typeface="Roboto Light"/>
            </a:endParaRPr>
          </a:p>
          <a:p>
            <a:pPr marL="192405">
              <a:lnSpc>
                <a:spcPct val="100000"/>
              </a:lnSpc>
              <a:spcBef>
                <a:spcPts val="175"/>
              </a:spcBef>
            </a:pPr>
            <a:r>
              <a:rPr lang="en-US" sz="1600" b="0" dirty="0">
                <a:latin typeface="Roboto Light"/>
                <a:cs typeface="Roboto Light"/>
              </a:rPr>
              <a:t>lot</a:t>
            </a:r>
            <a:r>
              <a:rPr lang="en-US" sz="1600" b="0" spc="-2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of</a:t>
            </a:r>
            <a:r>
              <a:rPr lang="en-US" sz="1600" b="0" spc="-20" dirty="0">
                <a:latin typeface="Roboto Light"/>
                <a:cs typeface="Roboto Light"/>
              </a:rPr>
              <a:t> </a:t>
            </a:r>
            <a:r>
              <a:rPr lang="en-US" sz="1600" b="0" spc="-10" dirty="0">
                <a:latin typeface="Roboto Light"/>
                <a:cs typeface="Roboto Light"/>
              </a:rPr>
              <a:t>competition</a:t>
            </a:r>
            <a:endParaRPr lang="en-US" sz="1600" dirty="0">
              <a:latin typeface="Roboto Light"/>
              <a:cs typeface="Roboto Light"/>
            </a:endParaRP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942CA75B-7062-9DC0-F32F-6C4BF1BD7685}"/>
              </a:ext>
            </a:extLst>
          </p:cNvPr>
          <p:cNvSpPr txBox="1"/>
          <p:nvPr/>
        </p:nvSpPr>
        <p:spPr>
          <a:xfrm>
            <a:off x="605788" y="6109871"/>
            <a:ext cx="60363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1135" indent="-178435">
              <a:lnSpc>
                <a:spcPct val="100000"/>
              </a:lnSpc>
              <a:spcBef>
                <a:spcPts val="890"/>
              </a:spcBef>
              <a:buClr>
                <a:srgbClr val="009343"/>
              </a:buClr>
              <a:buSzPct val="87500"/>
              <a:buChar char="•"/>
              <a:tabLst>
                <a:tab pos="191135" algn="l"/>
              </a:tabLst>
            </a:pPr>
            <a:r>
              <a:rPr lang="en-US" sz="1600" b="0" dirty="0">
                <a:latin typeface="Roboto Light"/>
                <a:cs typeface="Roboto Light"/>
              </a:rPr>
              <a:t>Women</a:t>
            </a:r>
            <a:r>
              <a:rPr lang="en-US" sz="1600" b="0" spc="-30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face</a:t>
            </a:r>
            <a:r>
              <a:rPr lang="en-US" sz="1600" b="0" spc="-10" dirty="0">
                <a:latin typeface="Roboto Light"/>
                <a:cs typeface="Roboto Light"/>
              </a:rPr>
              <a:t> intimidation</a:t>
            </a:r>
            <a:r>
              <a:rPr lang="en-US" sz="1600" b="0" spc="-1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and</a:t>
            </a:r>
            <a:r>
              <a:rPr lang="en-US" sz="1600" b="0" spc="-10" dirty="0">
                <a:latin typeface="Roboto Light"/>
                <a:cs typeface="Roboto Light"/>
              </a:rPr>
              <a:t> harassment</a:t>
            </a:r>
            <a:r>
              <a:rPr lang="en-US" sz="1600" b="0" spc="-1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in</a:t>
            </a:r>
            <a:r>
              <a:rPr lang="en-US" sz="1600" b="0" spc="-15" dirty="0">
                <a:latin typeface="Roboto Light"/>
                <a:cs typeface="Roboto Light"/>
              </a:rPr>
              <a:t> </a:t>
            </a:r>
            <a:r>
              <a:rPr lang="en-US" sz="1600" b="0" dirty="0">
                <a:latin typeface="Roboto Light"/>
                <a:cs typeface="Roboto Light"/>
              </a:rPr>
              <a:t>the</a:t>
            </a:r>
            <a:r>
              <a:rPr lang="en-US" sz="1600" b="0" spc="-10" dirty="0">
                <a:latin typeface="Roboto Light"/>
                <a:cs typeface="Roboto Light"/>
              </a:rPr>
              <a:t> marketplace</a:t>
            </a:r>
            <a:endParaRPr lang="en-US" sz="1600" dirty="0">
              <a:latin typeface="Roboto Light"/>
              <a:cs typeface="Robot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" grpId="0"/>
      <p:bldP spid="43" grpId="0"/>
      <p:bldP spid="45" grpId="0"/>
      <p:bldP spid="47" grpId="0"/>
      <p:bldP spid="49" grpId="0"/>
      <p:bldP spid="51" grpId="0"/>
      <p:bldP spid="53" grpId="0"/>
      <p:bldP spid="5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07299" y="1222246"/>
            <a:ext cx="670560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What</a:t>
            </a:r>
            <a:r>
              <a:rPr spc="-50" dirty="0"/>
              <a:t> </a:t>
            </a:r>
            <a:r>
              <a:rPr dirty="0"/>
              <a:t>protection</a:t>
            </a:r>
            <a:r>
              <a:rPr spc="-50" dirty="0"/>
              <a:t> </a:t>
            </a:r>
            <a:r>
              <a:rPr dirty="0"/>
              <a:t>risks</a:t>
            </a:r>
            <a:r>
              <a:rPr spc="-50" dirty="0"/>
              <a:t> </a:t>
            </a:r>
            <a:r>
              <a:rPr dirty="0"/>
              <a:t>people</a:t>
            </a:r>
            <a:r>
              <a:rPr spc="-50" dirty="0"/>
              <a:t> </a:t>
            </a:r>
            <a:r>
              <a:rPr dirty="0"/>
              <a:t>are</a:t>
            </a:r>
            <a:r>
              <a:rPr spc="-50" dirty="0"/>
              <a:t> </a:t>
            </a:r>
            <a:r>
              <a:rPr spc="-10" dirty="0"/>
              <a:t>facing </a:t>
            </a:r>
            <a:r>
              <a:rPr dirty="0"/>
              <a:t>in</a:t>
            </a:r>
            <a:r>
              <a:rPr spc="-35" dirty="0"/>
              <a:t> </a:t>
            </a:r>
            <a:r>
              <a:rPr dirty="0"/>
              <a:t>your</a:t>
            </a:r>
            <a:r>
              <a:rPr spc="-35" dirty="0"/>
              <a:t> </a:t>
            </a:r>
            <a:r>
              <a:rPr spc="-10" dirty="0"/>
              <a:t>context?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40</a:t>
            </a:fld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719999" y="3582447"/>
          <a:ext cx="6958330" cy="2484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64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93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8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300" b="0" dirty="0">
                          <a:latin typeface="Roboto Light"/>
                          <a:cs typeface="Roboto Light"/>
                        </a:rPr>
                        <a:t>Risk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50" dirty="0">
                          <a:latin typeface="Roboto Light"/>
                          <a:cs typeface="Roboto Light"/>
                        </a:rPr>
                        <a:t>2</a:t>
                      </a:r>
                      <a:endParaRPr sz="1300">
                        <a:latin typeface="Roboto Light"/>
                        <a:cs typeface="Roboto Light"/>
                      </a:endParaRPr>
                    </a:p>
                  </a:txBody>
                  <a:tcPr marL="0" marR="0" marT="1206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5EA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5EA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8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300" b="0" dirty="0">
                          <a:latin typeface="Roboto Light"/>
                          <a:cs typeface="Roboto Light"/>
                        </a:rPr>
                        <a:t>Risk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50" dirty="0">
                          <a:latin typeface="Roboto Light"/>
                          <a:cs typeface="Roboto Light"/>
                        </a:rPr>
                        <a:t>3</a:t>
                      </a:r>
                      <a:endParaRPr sz="1300">
                        <a:latin typeface="Roboto Light"/>
                        <a:cs typeface="Roboto Light"/>
                      </a:endParaRPr>
                    </a:p>
                  </a:txBody>
                  <a:tcPr marL="0" marR="0" marT="1206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EF7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EEF7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8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300" b="0" dirty="0">
                          <a:latin typeface="Roboto Light"/>
                          <a:cs typeface="Roboto Light"/>
                        </a:rPr>
                        <a:t>Risk</a:t>
                      </a:r>
                      <a:r>
                        <a:rPr sz="13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300" b="0" spc="-50" dirty="0">
                          <a:latin typeface="Roboto Light"/>
                          <a:cs typeface="Roboto Light"/>
                        </a:rPr>
                        <a:t>4</a:t>
                      </a:r>
                      <a:endParaRPr sz="1300">
                        <a:latin typeface="Roboto Light"/>
                        <a:cs typeface="Roboto Light"/>
                      </a:endParaRPr>
                    </a:p>
                  </a:txBody>
                  <a:tcPr marL="0" marR="0" marT="1206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5EA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5EA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707299" y="2505645"/>
            <a:ext cx="4834890" cy="55880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28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group,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identify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protection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risks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your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context</a:t>
            </a:r>
            <a:endParaRPr sz="16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18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plenary,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consolidate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risks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together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07299" y="1222246"/>
            <a:ext cx="3510279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9343"/>
                </a:solidFill>
              </a:rPr>
              <a:t>Step</a:t>
            </a:r>
            <a:r>
              <a:rPr spc="-35" dirty="0">
                <a:solidFill>
                  <a:srgbClr val="009343"/>
                </a:solidFill>
              </a:rPr>
              <a:t> </a:t>
            </a:r>
            <a:r>
              <a:rPr dirty="0">
                <a:solidFill>
                  <a:srgbClr val="009343"/>
                </a:solidFill>
              </a:rPr>
              <a:t>3:</a:t>
            </a:r>
            <a:r>
              <a:rPr spc="-35" dirty="0">
                <a:solidFill>
                  <a:srgbClr val="009343"/>
                </a:solidFill>
              </a:rPr>
              <a:t> </a:t>
            </a:r>
            <a:r>
              <a:rPr spc="-10" dirty="0"/>
              <a:t>Prioritisation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41</a:t>
            </a:fld>
            <a:endParaRPr spc="-2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299" y="2384504"/>
            <a:ext cx="5834380" cy="802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Decide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methodology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select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your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top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2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protection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risks</a:t>
            </a:r>
            <a:endParaRPr sz="1600">
              <a:latin typeface="Roboto Light"/>
              <a:cs typeface="Roboto Light"/>
            </a:endParaRPr>
          </a:p>
          <a:p>
            <a:pPr>
              <a:lnSpc>
                <a:spcPct val="100000"/>
              </a:lnSpc>
              <a:spcBef>
                <a:spcPts val="355"/>
              </a:spcBef>
              <a:buClr>
                <a:srgbClr val="009343"/>
              </a:buClr>
              <a:buFont typeface="Roboto Light"/>
              <a:buChar char="•"/>
            </a:pPr>
            <a:endParaRPr sz="16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5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Agree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group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methodology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provide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reason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07299" y="1222246"/>
            <a:ext cx="3900804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9343"/>
                </a:solidFill>
              </a:rPr>
              <a:t>Step</a:t>
            </a:r>
            <a:r>
              <a:rPr spc="-50" dirty="0">
                <a:solidFill>
                  <a:srgbClr val="009343"/>
                </a:solidFill>
              </a:rPr>
              <a:t> </a:t>
            </a:r>
            <a:r>
              <a:rPr dirty="0">
                <a:solidFill>
                  <a:srgbClr val="009343"/>
                </a:solidFill>
              </a:rPr>
              <a:t>4:</a:t>
            </a:r>
            <a:r>
              <a:rPr spc="-135" dirty="0">
                <a:solidFill>
                  <a:srgbClr val="009343"/>
                </a:solidFill>
              </a:rPr>
              <a:t> </a:t>
            </a:r>
            <a:r>
              <a:rPr dirty="0"/>
              <a:t>Threat</a:t>
            </a:r>
            <a:r>
              <a:rPr spc="-5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42</a:t>
            </a:fld>
            <a:endParaRPr spc="-25" dirty="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20001" y="2430017"/>
            <a:ext cx="9252585" cy="414020"/>
          </a:xfrm>
          <a:prstGeom prst="rect">
            <a:avLst/>
          </a:prstGeom>
          <a:solidFill>
            <a:srgbClr val="009343"/>
          </a:solidFill>
        </p:spPr>
        <p:txBody>
          <a:bodyPr vert="horz" wrap="square" lIns="0" tIns="83820" rIns="0" bIns="0" rtlCol="0">
            <a:spAutoFit/>
          </a:bodyPr>
          <a:lstStyle/>
          <a:p>
            <a:pPr marR="90170" algn="ctr">
              <a:lnSpc>
                <a:spcPct val="100000"/>
              </a:lnSpc>
              <a:spcBef>
                <a:spcPts val="660"/>
              </a:spcBef>
            </a:pPr>
            <a:r>
              <a:rPr sz="1600" b="0" spc="-20" dirty="0">
                <a:solidFill>
                  <a:srgbClr val="FFFFFF"/>
                </a:solidFill>
                <a:latin typeface="Roboto Medium"/>
                <a:cs typeface="Roboto Medium"/>
              </a:rPr>
              <a:t>CURRENT</a:t>
            </a:r>
            <a:r>
              <a:rPr sz="1600" b="0" spc="-95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spc="-25" dirty="0">
                <a:solidFill>
                  <a:srgbClr val="FFFFFF"/>
                </a:solidFill>
                <a:latin typeface="Roboto Medium"/>
                <a:cs typeface="Roboto Medium"/>
              </a:rPr>
              <a:t>THREATS</a:t>
            </a:r>
            <a:r>
              <a:rPr sz="1600" b="0" spc="-50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FFFFFF"/>
                </a:solidFill>
                <a:latin typeface="Roboto Medium"/>
                <a:cs typeface="Roboto Medium"/>
              </a:rPr>
              <a:t>TO </a:t>
            </a:r>
            <a:r>
              <a:rPr sz="1600" b="0" spc="-10" dirty="0">
                <a:solidFill>
                  <a:srgbClr val="FFFFFF"/>
                </a:solidFill>
                <a:latin typeface="Roboto Medium"/>
                <a:cs typeface="Roboto Medium"/>
              </a:rPr>
              <a:t>POPULATION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10996" y="2949701"/>
            <a:ext cx="2979420" cy="1410970"/>
          </a:xfrm>
          <a:prstGeom prst="rect">
            <a:avLst/>
          </a:prstGeom>
          <a:solidFill>
            <a:srgbClr val="E6F2EA"/>
          </a:solidFill>
        </p:spPr>
        <p:txBody>
          <a:bodyPr vert="horz" wrap="square" lIns="0" tIns="18796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480"/>
              </a:spcBef>
            </a:pPr>
            <a:endParaRPr sz="1600">
              <a:latin typeface="Times New Roman"/>
              <a:cs typeface="Times New Roman"/>
            </a:endParaRPr>
          </a:p>
          <a:p>
            <a:pPr marL="617220">
              <a:lnSpc>
                <a:spcPct val="100000"/>
              </a:lnSpc>
            </a:pPr>
            <a:r>
              <a:rPr sz="1600" b="0" spc="-10" dirty="0">
                <a:latin typeface="Roboto Light"/>
                <a:cs typeface="Roboto Light"/>
              </a:rPr>
              <a:t>Protection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threats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47503" y="2949701"/>
            <a:ext cx="2979420" cy="1410970"/>
          </a:xfrm>
          <a:prstGeom prst="rect">
            <a:avLst/>
          </a:prstGeom>
          <a:solidFill>
            <a:srgbClr val="E6F2EA"/>
          </a:solidFill>
        </p:spPr>
        <p:txBody>
          <a:bodyPr vert="horz" wrap="square" lIns="0" tIns="1651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0"/>
              </a:spcBef>
            </a:pPr>
            <a:endParaRPr sz="1600">
              <a:latin typeface="Times New Roman"/>
              <a:cs typeface="Times New Roman"/>
            </a:endParaRPr>
          </a:p>
          <a:p>
            <a:pPr marL="913130" marR="417830" indent="-487680">
              <a:lnSpc>
                <a:spcPct val="109300"/>
              </a:lnSpc>
            </a:pPr>
            <a:r>
              <a:rPr sz="1600" b="0" dirty="0">
                <a:latin typeface="Roboto Light"/>
                <a:cs typeface="Roboto Light"/>
              </a:rPr>
              <a:t>Main</a:t>
            </a:r>
            <a:r>
              <a:rPr sz="1600" b="0" spc="-7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actors</a:t>
            </a:r>
            <a:r>
              <a:rPr sz="1600" b="0" spc="-7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responsible </a:t>
            </a:r>
            <a:r>
              <a:rPr sz="1600" b="0" dirty="0">
                <a:latin typeface="Roboto Light"/>
                <a:cs typeface="Roboto Light"/>
              </a:rPr>
              <a:t>for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threat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983996" y="2949701"/>
            <a:ext cx="2979420" cy="1410970"/>
          </a:xfrm>
          <a:prstGeom prst="rect">
            <a:avLst/>
          </a:prstGeom>
          <a:solidFill>
            <a:srgbClr val="E6F2EA"/>
          </a:solidFill>
        </p:spPr>
        <p:txBody>
          <a:bodyPr vert="horz" wrap="square" lIns="0" tIns="18796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480"/>
              </a:spcBef>
            </a:pPr>
            <a:endParaRPr sz="1600">
              <a:latin typeface="Times New Roman"/>
              <a:cs typeface="Times New Roman"/>
            </a:endParaRPr>
          </a:p>
          <a:p>
            <a:pPr marL="605790">
              <a:lnSpc>
                <a:spcPct val="100000"/>
              </a:lnSpc>
            </a:pPr>
            <a:r>
              <a:rPr sz="1600" b="0" dirty="0">
                <a:latin typeface="Roboto Light"/>
                <a:cs typeface="Roboto Light"/>
              </a:rPr>
              <a:t>Origins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threat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1270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spc="-10" dirty="0"/>
              <a:t>Analysis</a:t>
            </a:r>
            <a:r>
              <a:rPr spc="-25" dirty="0"/>
              <a:t> </a:t>
            </a:r>
            <a:r>
              <a:rPr dirty="0"/>
              <a:t>of</a:t>
            </a:r>
            <a:r>
              <a:rPr spc="-25" dirty="0"/>
              <a:t> </a:t>
            </a:r>
            <a:r>
              <a:rPr dirty="0"/>
              <a:t>the</a:t>
            </a:r>
            <a:r>
              <a:rPr spc="-65" dirty="0"/>
              <a:t> </a:t>
            </a:r>
            <a:r>
              <a:rPr spc="-10" dirty="0"/>
              <a:t>Threat:</a:t>
            </a:r>
          </a:p>
          <a:p>
            <a:pPr marL="240665" marR="7620" indent="-228600">
              <a:lnSpc>
                <a:spcPct val="116700"/>
              </a:lnSpc>
              <a:spcBef>
                <a:spcPts val="550"/>
              </a:spcBef>
              <a:buClr>
                <a:srgbClr val="009343"/>
              </a:buClr>
              <a:buSzPct val="93333"/>
              <a:buChar char="•"/>
              <a:tabLst>
                <a:tab pos="240665" algn="l"/>
              </a:tabLst>
            </a:pP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What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are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the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specific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threats?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Who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/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what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is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the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source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of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the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threat?</a:t>
            </a:r>
            <a:r>
              <a:rPr sz="1500" b="0" spc="30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Are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they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formal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authorities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50" dirty="0">
                <a:solidFill>
                  <a:srgbClr val="000000"/>
                </a:solidFill>
                <a:latin typeface="Roboto Light"/>
                <a:cs typeface="Roboto Light"/>
              </a:rPr>
              <a:t>/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parties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to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conflict?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/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Family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members?</a:t>
            </a:r>
            <a:endParaRPr sz="1500">
              <a:latin typeface="Roboto Light"/>
              <a:cs typeface="Roboto Light"/>
            </a:endParaRPr>
          </a:p>
          <a:p>
            <a:pPr marL="240665" marR="5080" indent="-228600">
              <a:lnSpc>
                <a:spcPct val="116700"/>
              </a:lnSpc>
              <a:spcBef>
                <a:spcPts val="565"/>
              </a:spcBef>
              <a:buClr>
                <a:srgbClr val="009343"/>
              </a:buClr>
              <a:buSzPct val="93333"/>
              <a:buChar char="•"/>
              <a:tabLst>
                <a:tab pos="240665" algn="l"/>
              </a:tabLst>
            </a:pP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What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are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their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main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characteristics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(e.g.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structure, behaviour,</a:t>
            </a:r>
            <a:r>
              <a:rPr sz="1500" b="0" spc="-4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approachability)?</a:t>
            </a:r>
            <a:r>
              <a:rPr sz="1500" b="0" spc="-4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What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are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the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20" dirty="0">
                <a:solidFill>
                  <a:srgbClr val="000000"/>
                </a:solidFill>
                <a:latin typeface="Roboto Light"/>
                <a:cs typeface="Roboto Light"/>
              </a:rPr>
              <a:t>main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factors</a:t>
            </a:r>
            <a:r>
              <a:rPr sz="1500" b="0" spc="-5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driving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their</a:t>
            </a:r>
            <a:r>
              <a:rPr sz="1500" b="0" spc="-4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behavior</a:t>
            </a:r>
            <a:r>
              <a:rPr sz="1500" b="0" spc="-4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(e.g.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politically</a:t>
            </a:r>
            <a:r>
              <a:rPr sz="1500" b="0" spc="-5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or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economically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motivated,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attitudes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towards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the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affected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population,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policies,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norms,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etc)?</a:t>
            </a:r>
            <a:endParaRPr sz="15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865"/>
              </a:spcBef>
              <a:buClr>
                <a:srgbClr val="009343"/>
              </a:buClr>
              <a:buSzPct val="93333"/>
              <a:buChar char="•"/>
              <a:tabLst>
                <a:tab pos="240665" algn="l"/>
              </a:tabLst>
            </a:pP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What</a:t>
            </a:r>
            <a:r>
              <a:rPr sz="1500" b="0" spc="-5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are</a:t>
            </a:r>
            <a:r>
              <a:rPr sz="1500" b="0" spc="-4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their</a:t>
            </a:r>
            <a:r>
              <a:rPr sz="1500" b="0" spc="-5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main</a:t>
            </a:r>
            <a:r>
              <a:rPr sz="1500" b="0" spc="-5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sources</a:t>
            </a:r>
            <a:r>
              <a:rPr sz="1500" b="0" spc="-4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of</a:t>
            </a:r>
            <a:r>
              <a:rPr sz="1500" b="0" spc="-5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resources</a:t>
            </a:r>
            <a:r>
              <a:rPr sz="1500" b="0" spc="-5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and</a:t>
            </a:r>
            <a:endParaRPr sz="1500">
              <a:latin typeface="Roboto Light"/>
              <a:cs typeface="Roboto Light"/>
            </a:endParaRPr>
          </a:p>
          <a:p>
            <a:pPr marL="240665">
              <a:lnSpc>
                <a:spcPct val="100000"/>
              </a:lnSpc>
              <a:spcBef>
                <a:spcPts val="300"/>
              </a:spcBef>
            </a:pP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influence?</a:t>
            </a:r>
            <a:endParaRPr sz="1500">
              <a:latin typeface="Roboto Light"/>
              <a:cs typeface="Roboto Light"/>
            </a:endParaRPr>
          </a:p>
          <a:p>
            <a:pPr marL="240665" marR="704850" indent="-228600">
              <a:lnSpc>
                <a:spcPct val="116700"/>
              </a:lnSpc>
              <a:spcBef>
                <a:spcPts val="570"/>
              </a:spcBef>
              <a:buClr>
                <a:srgbClr val="009343"/>
              </a:buClr>
              <a:buSzPct val="93333"/>
              <a:buChar char="•"/>
              <a:tabLst>
                <a:tab pos="240665" algn="l"/>
              </a:tabLst>
            </a:pP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What</a:t>
            </a:r>
            <a:r>
              <a:rPr sz="1500" b="0" spc="-5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are</a:t>
            </a:r>
            <a:r>
              <a:rPr sz="1500" b="0" spc="-4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some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possible</a:t>
            </a:r>
            <a:r>
              <a:rPr sz="1500" b="0" spc="-4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incentives</a:t>
            </a:r>
            <a:r>
              <a:rPr sz="1500" b="0" spc="-4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and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disincentives</a:t>
            </a:r>
            <a:r>
              <a:rPr sz="1500" b="0" spc="-2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for</a:t>
            </a:r>
            <a:r>
              <a:rPr sz="1500" b="0" spc="-1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changed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20" dirty="0">
                <a:solidFill>
                  <a:srgbClr val="000000"/>
                </a:solidFill>
                <a:latin typeface="Roboto Light"/>
                <a:cs typeface="Roboto Light"/>
              </a:rPr>
              <a:t>policy,</a:t>
            </a:r>
            <a:r>
              <a:rPr sz="1500" b="0" spc="-1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practice, attitudes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and</a:t>
            </a:r>
            <a:r>
              <a:rPr sz="1500" b="0" spc="-1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behavior?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42938" y="2138847"/>
            <a:ext cx="4434840" cy="3870325"/>
          </a:xfrm>
          <a:prstGeom prst="rect">
            <a:avLst/>
          </a:prstGeom>
        </p:spPr>
        <p:txBody>
          <a:bodyPr vert="horz" wrap="square" lIns="0" tIns="1270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How</a:t>
            </a:r>
            <a:r>
              <a:rPr sz="16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can</a:t>
            </a:r>
            <a:r>
              <a:rPr sz="1600" b="0" spc="-3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the</a:t>
            </a:r>
            <a:r>
              <a:rPr sz="1600" b="0" spc="-3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threat</a:t>
            </a:r>
            <a:r>
              <a:rPr sz="1600" b="0" spc="-3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be</a:t>
            </a:r>
            <a:r>
              <a:rPr sz="1600" b="0" spc="-3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9343"/>
                </a:solidFill>
                <a:latin typeface="Roboto Medium"/>
                <a:cs typeface="Roboto Medium"/>
              </a:rPr>
              <a:t>reduced?</a:t>
            </a:r>
            <a:endParaRPr sz="1600">
              <a:latin typeface="Roboto Medium"/>
              <a:cs typeface="Roboto Medium"/>
            </a:endParaRPr>
          </a:p>
          <a:p>
            <a:pPr marL="241300" marR="439420" indent="-228600">
              <a:lnSpc>
                <a:spcPct val="116700"/>
              </a:lnSpc>
              <a:spcBef>
                <a:spcPts val="550"/>
              </a:spcBef>
              <a:buClr>
                <a:srgbClr val="009343"/>
              </a:buClr>
              <a:buSzPct val="93333"/>
              <a:buChar char="•"/>
              <a:tabLst>
                <a:tab pos="241300" algn="l"/>
              </a:tabLst>
            </a:pPr>
            <a:r>
              <a:rPr sz="1500" b="0" dirty="0">
                <a:latin typeface="Roboto Light"/>
                <a:cs typeface="Roboto Light"/>
              </a:rPr>
              <a:t>What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are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ways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that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behavior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of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above </a:t>
            </a:r>
            <a:r>
              <a:rPr sz="1500" b="0" dirty="0">
                <a:latin typeface="Roboto Light"/>
                <a:cs typeface="Roboto Light"/>
              </a:rPr>
              <a:t>actors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can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be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changed?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Who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can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provide </a:t>
            </a:r>
            <a:r>
              <a:rPr sz="1500" b="0" dirty="0">
                <a:latin typeface="Roboto Light"/>
                <a:cs typeface="Roboto Light"/>
              </a:rPr>
              <a:t>incentives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for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that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change?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Who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can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provide accountability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for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that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change?</a:t>
            </a:r>
            <a:endParaRPr sz="1500">
              <a:latin typeface="Roboto Light"/>
              <a:cs typeface="Roboto Light"/>
            </a:endParaRPr>
          </a:p>
          <a:p>
            <a:pPr marL="241300" marR="5080" indent="-228600">
              <a:lnSpc>
                <a:spcPct val="116700"/>
              </a:lnSpc>
              <a:spcBef>
                <a:spcPts val="565"/>
              </a:spcBef>
              <a:buClr>
                <a:srgbClr val="009343"/>
              </a:buClr>
              <a:buSzPct val="93333"/>
              <a:buChar char="•"/>
              <a:tabLst>
                <a:tab pos="241300" algn="l"/>
              </a:tabLst>
            </a:pPr>
            <a:r>
              <a:rPr sz="1500" b="0" dirty="0">
                <a:latin typeface="Roboto Light"/>
                <a:cs typeface="Roboto Light"/>
              </a:rPr>
              <a:t>Are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there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policies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that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are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in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place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that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aren’t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being </a:t>
            </a:r>
            <a:r>
              <a:rPr sz="1500" b="0" dirty="0">
                <a:latin typeface="Roboto Light"/>
                <a:cs typeface="Roboto Light"/>
              </a:rPr>
              <a:t>followed?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Does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there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need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to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be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policy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change? </a:t>
            </a:r>
            <a:r>
              <a:rPr sz="1500" b="0" dirty="0">
                <a:latin typeface="Roboto Light"/>
                <a:cs typeface="Roboto Light"/>
              </a:rPr>
              <a:t>How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can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we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contribute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to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policy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change?</a:t>
            </a:r>
            <a:endParaRPr sz="1500">
              <a:latin typeface="Roboto Light"/>
              <a:cs typeface="Roboto Light"/>
            </a:endParaRPr>
          </a:p>
          <a:p>
            <a:pPr marL="241300" marR="355600" indent="-228600">
              <a:lnSpc>
                <a:spcPct val="116700"/>
              </a:lnSpc>
              <a:spcBef>
                <a:spcPts val="565"/>
              </a:spcBef>
              <a:buClr>
                <a:srgbClr val="009343"/>
              </a:buClr>
              <a:buSzPct val="93333"/>
              <a:buChar char="•"/>
              <a:tabLst>
                <a:tab pos="241300" algn="l"/>
              </a:tabLst>
            </a:pPr>
            <a:r>
              <a:rPr sz="1500" b="0" dirty="0">
                <a:latin typeface="Roboto Light"/>
                <a:cs typeface="Roboto Light"/>
              </a:rPr>
              <a:t>Who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would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these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actors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listen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to?</a:t>
            </a:r>
            <a:r>
              <a:rPr sz="1500" b="0" spc="-6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Think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about </a:t>
            </a:r>
            <a:r>
              <a:rPr sz="1500" b="0" dirty="0">
                <a:latin typeface="Roboto Light"/>
                <a:cs typeface="Roboto Light"/>
              </a:rPr>
              <a:t>both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formal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informal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influence,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chains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25" dirty="0">
                <a:latin typeface="Roboto Light"/>
                <a:cs typeface="Roboto Light"/>
              </a:rPr>
              <a:t>of </a:t>
            </a:r>
            <a:r>
              <a:rPr sz="1500" b="0" dirty="0">
                <a:latin typeface="Roboto Light"/>
                <a:cs typeface="Roboto Light"/>
              </a:rPr>
              <a:t>command,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role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of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leadership.</a:t>
            </a:r>
            <a:endParaRPr sz="1500">
              <a:latin typeface="Roboto Light"/>
              <a:cs typeface="Roboto Light"/>
            </a:endParaRPr>
          </a:p>
          <a:p>
            <a:pPr marL="241300" marR="565150" indent="-228600">
              <a:lnSpc>
                <a:spcPct val="116700"/>
              </a:lnSpc>
              <a:spcBef>
                <a:spcPts val="565"/>
              </a:spcBef>
              <a:buClr>
                <a:srgbClr val="009343"/>
              </a:buClr>
              <a:buSzPct val="93333"/>
              <a:buChar char="•"/>
              <a:tabLst>
                <a:tab pos="241300" algn="l"/>
              </a:tabLst>
            </a:pPr>
            <a:r>
              <a:rPr sz="1500" b="0" dirty="0">
                <a:latin typeface="Roboto Light"/>
                <a:cs typeface="Roboto Light"/>
              </a:rPr>
              <a:t>What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would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changing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economic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factors </a:t>
            </a:r>
            <a:r>
              <a:rPr sz="1500" b="0" dirty="0">
                <a:latin typeface="Roboto Light"/>
                <a:cs typeface="Roboto Light"/>
              </a:rPr>
              <a:t>change</a:t>
            </a:r>
            <a:r>
              <a:rPr sz="1500" b="0" spc="-5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about</a:t>
            </a:r>
            <a:r>
              <a:rPr sz="1500" b="0" spc="-5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threat</a:t>
            </a:r>
            <a:r>
              <a:rPr sz="1500" b="0" spc="-5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actors?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9999" y="1964867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707299" y="1222246"/>
            <a:ext cx="123761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Threat: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43</a:t>
            </a:fld>
            <a:endParaRPr spc="-25" dirty="0"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26" name="Grupo 25">
            <a:extLst>
              <a:ext uri="{FF2B5EF4-FFF2-40B4-BE49-F238E27FC236}">
                <a16:creationId xmlns:a16="http://schemas.microsoft.com/office/drawing/2014/main" id="{F1B9EC27-975D-0EAA-7C5E-47899C1DD5E6}"/>
              </a:ext>
            </a:extLst>
          </p:cNvPr>
          <p:cNvGrpSpPr/>
          <p:nvPr/>
        </p:nvGrpSpPr>
        <p:grpSpPr>
          <a:xfrm>
            <a:off x="9151804" y="900446"/>
            <a:ext cx="820419" cy="820419"/>
            <a:chOff x="9151804" y="900446"/>
            <a:chExt cx="820419" cy="820419"/>
          </a:xfrm>
        </p:grpSpPr>
        <p:sp>
          <p:nvSpPr>
            <p:cNvPr id="7" name="object 7"/>
            <p:cNvSpPr/>
            <p:nvPr/>
          </p:nvSpPr>
          <p:spPr>
            <a:xfrm>
              <a:off x="9151804" y="900446"/>
              <a:ext cx="820419" cy="820419"/>
            </a:xfrm>
            <a:custGeom>
              <a:avLst/>
              <a:gdLst/>
              <a:ahLst/>
              <a:cxnLst/>
              <a:rect l="l" t="t" r="r" b="b"/>
              <a:pathLst>
                <a:path w="820420" h="820419">
                  <a:moveTo>
                    <a:pt x="410095" y="0"/>
                  </a:moveTo>
                  <a:lnTo>
                    <a:pt x="362269" y="2759"/>
                  </a:lnTo>
                  <a:lnTo>
                    <a:pt x="316063" y="10831"/>
                  </a:lnTo>
                  <a:lnTo>
                    <a:pt x="271786" y="23909"/>
                  </a:lnTo>
                  <a:lnTo>
                    <a:pt x="229745" y="41684"/>
                  </a:lnTo>
                  <a:lnTo>
                    <a:pt x="190247" y="63850"/>
                  </a:lnTo>
                  <a:lnTo>
                    <a:pt x="153600" y="90097"/>
                  </a:lnTo>
                  <a:lnTo>
                    <a:pt x="120113" y="120119"/>
                  </a:lnTo>
                  <a:lnTo>
                    <a:pt x="90092" y="153608"/>
                  </a:lnTo>
                  <a:lnTo>
                    <a:pt x="63846" y="190256"/>
                  </a:lnTo>
                  <a:lnTo>
                    <a:pt x="41682" y="229755"/>
                  </a:lnTo>
                  <a:lnTo>
                    <a:pt x="23907" y="271797"/>
                  </a:lnTo>
                  <a:lnTo>
                    <a:pt x="10830" y="316075"/>
                  </a:lnTo>
                  <a:lnTo>
                    <a:pt x="2758" y="362281"/>
                  </a:lnTo>
                  <a:lnTo>
                    <a:pt x="0" y="410108"/>
                  </a:lnTo>
                  <a:lnTo>
                    <a:pt x="2758" y="457934"/>
                  </a:lnTo>
                  <a:lnTo>
                    <a:pt x="10830" y="504140"/>
                  </a:lnTo>
                  <a:lnTo>
                    <a:pt x="23907" y="548417"/>
                  </a:lnTo>
                  <a:lnTo>
                    <a:pt x="41682" y="590459"/>
                  </a:lnTo>
                  <a:lnTo>
                    <a:pt x="63846" y="629956"/>
                  </a:lnTo>
                  <a:lnTo>
                    <a:pt x="90092" y="666603"/>
                  </a:lnTo>
                  <a:lnTo>
                    <a:pt x="120113" y="700090"/>
                  </a:lnTo>
                  <a:lnTo>
                    <a:pt x="153600" y="730111"/>
                  </a:lnTo>
                  <a:lnTo>
                    <a:pt x="190247" y="756357"/>
                  </a:lnTo>
                  <a:lnTo>
                    <a:pt x="229745" y="778521"/>
                  </a:lnTo>
                  <a:lnTo>
                    <a:pt x="271786" y="796296"/>
                  </a:lnTo>
                  <a:lnTo>
                    <a:pt x="316063" y="809373"/>
                  </a:lnTo>
                  <a:lnTo>
                    <a:pt x="362269" y="817445"/>
                  </a:lnTo>
                  <a:lnTo>
                    <a:pt x="410095" y="820204"/>
                  </a:lnTo>
                  <a:lnTo>
                    <a:pt x="457921" y="817445"/>
                  </a:lnTo>
                  <a:lnTo>
                    <a:pt x="504127" y="809373"/>
                  </a:lnTo>
                  <a:lnTo>
                    <a:pt x="548404" y="796296"/>
                  </a:lnTo>
                  <a:lnTo>
                    <a:pt x="590446" y="778521"/>
                  </a:lnTo>
                  <a:lnTo>
                    <a:pt x="629944" y="756357"/>
                  </a:lnTo>
                  <a:lnTo>
                    <a:pt x="666590" y="730111"/>
                  </a:lnTo>
                  <a:lnTo>
                    <a:pt x="700077" y="700090"/>
                  </a:lnTo>
                  <a:lnTo>
                    <a:pt x="730098" y="666603"/>
                  </a:lnTo>
                  <a:lnTo>
                    <a:pt x="756344" y="629956"/>
                  </a:lnTo>
                  <a:lnTo>
                    <a:pt x="778509" y="590459"/>
                  </a:lnTo>
                  <a:lnTo>
                    <a:pt x="796283" y="548417"/>
                  </a:lnTo>
                  <a:lnTo>
                    <a:pt x="809360" y="504140"/>
                  </a:lnTo>
                  <a:lnTo>
                    <a:pt x="817432" y="457934"/>
                  </a:lnTo>
                  <a:lnTo>
                    <a:pt x="820191" y="410108"/>
                  </a:lnTo>
                  <a:lnTo>
                    <a:pt x="817432" y="362281"/>
                  </a:lnTo>
                  <a:lnTo>
                    <a:pt x="809360" y="316075"/>
                  </a:lnTo>
                  <a:lnTo>
                    <a:pt x="796283" y="271797"/>
                  </a:lnTo>
                  <a:lnTo>
                    <a:pt x="778509" y="229755"/>
                  </a:lnTo>
                  <a:lnTo>
                    <a:pt x="756344" y="190256"/>
                  </a:lnTo>
                  <a:lnTo>
                    <a:pt x="730098" y="153608"/>
                  </a:lnTo>
                  <a:lnTo>
                    <a:pt x="700077" y="120119"/>
                  </a:lnTo>
                  <a:lnTo>
                    <a:pt x="666590" y="90097"/>
                  </a:lnTo>
                  <a:lnTo>
                    <a:pt x="629944" y="63850"/>
                  </a:lnTo>
                  <a:lnTo>
                    <a:pt x="590446" y="41684"/>
                  </a:lnTo>
                  <a:lnTo>
                    <a:pt x="548404" y="23909"/>
                  </a:lnTo>
                  <a:lnTo>
                    <a:pt x="504127" y="10831"/>
                  </a:lnTo>
                  <a:lnTo>
                    <a:pt x="457921" y="2759"/>
                  </a:lnTo>
                  <a:lnTo>
                    <a:pt x="410095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259528" y="1008174"/>
              <a:ext cx="605155" cy="605155"/>
            </a:xfrm>
            <a:custGeom>
              <a:avLst/>
              <a:gdLst/>
              <a:ahLst/>
              <a:cxnLst/>
              <a:rect l="l" t="t" r="r" b="b"/>
              <a:pathLst>
                <a:path w="605154" h="605155">
                  <a:moveTo>
                    <a:pt x="302374" y="0"/>
                  </a:moveTo>
                  <a:lnTo>
                    <a:pt x="253328" y="3957"/>
                  </a:lnTo>
                  <a:lnTo>
                    <a:pt x="206802" y="15415"/>
                  </a:lnTo>
                  <a:lnTo>
                    <a:pt x="163417" y="33751"/>
                  </a:lnTo>
                  <a:lnTo>
                    <a:pt x="123797" y="58341"/>
                  </a:lnTo>
                  <a:lnTo>
                    <a:pt x="88565" y="88565"/>
                  </a:lnTo>
                  <a:lnTo>
                    <a:pt x="58341" y="123797"/>
                  </a:lnTo>
                  <a:lnTo>
                    <a:pt x="33751" y="163417"/>
                  </a:lnTo>
                  <a:lnTo>
                    <a:pt x="15415" y="206802"/>
                  </a:lnTo>
                  <a:lnTo>
                    <a:pt x="3957" y="253328"/>
                  </a:lnTo>
                  <a:lnTo>
                    <a:pt x="0" y="302374"/>
                  </a:lnTo>
                  <a:lnTo>
                    <a:pt x="3957" y="351419"/>
                  </a:lnTo>
                  <a:lnTo>
                    <a:pt x="15415" y="397946"/>
                  </a:lnTo>
                  <a:lnTo>
                    <a:pt x="33751" y="441330"/>
                  </a:lnTo>
                  <a:lnTo>
                    <a:pt x="58341" y="480950"/>
                  </a:lnTo>
                  <a:lnTo>
                    <a:pt x="88565" y="516183"/>
                  </a:lnTo>
                  <a:lnTo>
                    <a:pt x="123797" y="546406"/>
                  </a:lnTo>
                  <a:lnTo>
                    <a:pt x="163417" y="570997"/>
                  </a:lnTo>
                  <a:lnTo>
                    <a:pt x="206802" y="589332"/>
                  </a:lnTo>
                  <a:lnTo>
                    <a:pt x="253328" y="600790"/>
                  </a:lnTo>
                  <a:lnTo>
                    <a:pt x="302374" y="604748"/>
                  </a:lnTo>
                  <a:lnTo>
                    <a:pt x="351419" y="600790"/>
                  </a:lnTo>
                  <a:lnTo>
                    <a:pt x="397944" y="589332"/>
                  </a:lnTo>
                  <a:lnTo>
                    <a:pt x="441328" y="570997"/>
                  </a:lnTo>
                  <a:lnTo>
                    <a:pt x="480946" y="546406"/>
                  </a:lnTo>
                  <a:lnTo>
                    <a:pt x="516177" y="516183"/>
                  </a:lnTo>
                  <a:lnTo>
                    <a:pt x="546398" y="480950"/>
                  </a:lnTo>
                  <a:lnTo>
                    <a:pt x="570987" y="441330"/>
                  </a:lnTo>
                  <a:lnTo>
                    <a:pt x="589321" y="397946"/>
                  </a:lnTo>
                  <a:lnTo>
                    <a:pt x="600778" y="351419"/>
                  </a:lnTo>
                  <a:lnTo>
                    <a:pt x="604735" y="302374"/>
                  </a:lnTo>
                  <a:lnTo>
                    <a:pt x="600778" y="253328"/>
                  </a:lnTo>
                  <a:lnTo>
                    <a:pt x="589321" y="206802"/>
                  </a:lnTo>
                  <a:lnTo>
                    <a:pt x="570987" y="163417"/>
                  </a:lnTo>
                  <a:lnTo>
                    <a:pt x="546398" y="123797"/>
                  </a:lnTo>
                  <a:lnTo>
                    <a:pt x="516177" y="88565"/>
                  </a:lnTo>
                  <a:lnTo>
                    <a:pt x="480946" y="58341"/>
                  </a:lnTo>
                  <a:lnTo>
                    <a:pt x="441328" y="33751"/>
                  </a:lnTo>
                  <a:lnTo>
                    <a:pt x="397944" y="15415"/>
                  </a:lnTo>
                  <a:lnTo>
                    <a:pt x="351419" y="3957"/>
                  </a:lnTo>
                  <a:lnTo>
                    <a:pt x="3023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25" name="Grupo 24">
              <a:extLst>
                <a:ext uri="{FF2B5EF4-FFF2-40B4-BE49-F238E27FC236}">
                  <a16:creationId xmlns:a16="http://schemas.microsoft.com/office/drawing/2014/main" id="{9253BFE4-0F82-0205-9E13-CBD9F8FC23A6}"/>
                </a:ext>
              </a:extLst>
            </p:cNvPr>
            <p:cNvGrpSpPr/>
            <p:nvPr/>
          </p:nvGrpSpPr>
          <p:grpSpPr>
            <a:xfrm>
              <a:off x="9259528" y="1010660"/>
              <a:ext cx="602669" cy="602669"/>
              <a:chOff x="9268797" y="1000702"/>
              <a:chExt cx="602669" cy="602669"/>
            </a:xfrm>
          </p:grpSpPr>
          <p:sp>
            <p:nvSpPr>
              <p:cNvPr id="20" name="Forma libre: forma 19">
                <a:extLst>
                  <a:ext uri="{FF2B5EF4-FFF2-40B4-BE49-F238E27FC236}">
                    <a16:creationId xmlns:a16="http://schemas.microsoft.com/office/drawing/2014/main" id="{7B8C2476-C6F8-697C-560C-D6EDE6A73045}"/>
                  </a:ext>
                </a:extLst>
              </p:cNvPr>
              <p:cNvSpPr/>
              <p:nvPr/>
            </p:nvSpPr>
            <p:spPr>
              <a:xfrm>
                <a:off x="9268797" y="1000702"/>
                <a:ext cx="602669" cy="602669"/>
              </a:xfrm>
              <a:custGeom>
                <a:avLst/>
                <a:gdLst>
                  <a:gd name="csX0" fmla="*/ 0 w 602669"/>
                  <a:gd name="csY0" fmla="*/ 301335 h 602669"/>
                  <a:gd name="csX1" fmla="*/ 301335 w 602669"/>
                  <a:gd name="csY1" fmla="*/ 0 h 602669"/>
                  <a:gd name="csX2" fmla="*/ 602670 w 602669"/>
                  <a:gd name="csY2" fmla="*/ 301335 h 602669"/>
                  <a:gd name="csX3" fmla="*/ 301335 w 602669"/>
                  <a:gd name="csY3" fmla="*/ 602670 h 602669"/>
                  <a:gd name="csX4" fmla="*/ 0 w 602669"/>
                  <a:gd name="csY4" fmla="*/ 301335 h 60266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02669" h="602669">
                    <a:moveTo>
                      <a:pt x="0" y="301335"/>
                    </a:moveTo>
                    <a:cubicBezTo>
                      <a:pt x="0" y="134911"/>
                      <a:pt x="134911" y="0"/>
                      <a:pt x="301335" y="0"/>
                    </a:cubicBezTo>
                    <a:cubicBezTo>
                      <a:pt x="467759" y="0"/>
                      <a:pt x="602670" y="134911"/>
                      <a:pt x="602670" y="301335"/>
                    </a:cubicBezTo>
                    <a:cubicBezTo>
                      <a:pt x="602670" y="467759"/>
                      <a:pt x="467759" y="602670"/>
                      <a:pt x="301335" y="602670"/>
                    </a:cubicBezTo>
                    <a:cubicBezTo>
                      <a:pt x="134911" y="602670"/>
                      <a:pt x="0" y="467759"/>
                      <a:pt x="0" y="301335"/>
                    </a:cubicBezTo>
                    <a:close/>
                  </a:path>
                </a:pathLst>
              </a:custGeom>
              <a:noFill/>
              <a:ln w="10751" cap="flat">
                <a:solidFill>
                  <a:srgbClr val="00924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1" name="Forma libre: forma 20">
                <a:extLst>
                  <a:ext uri="{FF2B5EF4-FFF2-40B4-BE49-F238E27FC236}">
                    <a16:creationId xmlns:a16="http://schemas.microsoft.com/office/drawing/2014/main" id="{1494BD1F-0520-9722-8A96-27FB0DE24831}"/>
                  </a:ext>
                </a:extLst>
              </p:cNvPr>
              <p:cNvSpPr/>
              <p:nvPr/>
            </p:nvSpPr>
            <p:spPr>
              <a:xfrm>
                <a:off x="9414619" y="1284180"/>
                <a:ext cx="285605" cy="154285"/>
              </a:xfrm>
              <a:custGeom>
                <a:avLst/>
                <a:gdLst>
                  <a:gd name="csX0" fmla="*/ 111624 w 285605"/>
                  <a:gd name="csY0" fmla="*/ 48725 h 154285"/>
                  <a:gd name="csX1" fmla="*/ 280832 w 285605"/>
                  <a:gd name="csY1" fmla="*/ 63026 h 154285"/>
                  <a:gd name="csX2" fmla="*/ 285009 w 285605"/>
                  <a:gd name="csY2" fmla="*/ 65431 h 154285"/>
                  <a:gd name="csX3" fmla="*/ 48092 w 285605"/>
                  <a:gd name="csY3" fmla="*/ 110612 h 154285"/>
                  <a:gd name="csX4" fmla="*/ 18984 w 285605"/>
                  <a:gd name="csY4" fmla="*/ 136683 h 154285"/>
                  <a:gd name="csX5" fmla="*/ 11264 w 285605"/>
                  <a:gd name="csY5" fmla="*/ 139594 h 154285"/>
                  <a:gd name="csX6" fmla="*/ 4809 w 285605"/>
                  <a:gd name="csY6" fmla="*/ 137189 h 154285"/>
                  <a:gd name="csX7" fmla="*/ 0 w 285605"/>
                  <a:gd name="csY7" fmla="*/ 128330 h 154285"/>
                  <a:gd name="csX8" fmla="*/ 0 w 285605"/>
                  <a:gd name="csY8" fmla="*/ 15567 h 154285"/>
                  <a:gd name="csX9" fmla="*/ 1139 w 285605"/>
                  <a:gd name="csY9" fmla="*/ 9618 h 154285"/>
                  <a:gd name="csX10" fmla="*/ 4683 w 285605"/>
                  <a:gd name="csY10" fmla="*/ 4809 h 154285"/>
                  <a:gd name="csX11" fmla="*/ 15314 w 285605"/>
                  <a:gd name="csY11" fmla="*/ 0 h 154285"/>
                  <a:gd name="csX12" fmla="*/ 128077 w 285605"/>
                  <a:gd name="csY12" fmla="*/ 0 h 154285"/>
                  <a:gd name="csX13" fmla="*/ 132886 w 285605"/>
                  <a:gd name="csY13" fmla="*/ 1139 h 154285"/>
                  <a:gd name="csX14" fmla="*/ 137062 w 285605"/>
                  <a:gd name="csY14" fmla="*/ 4683 h 154285"/>
                  <a:gd name="csX15" fmla="*/ 136430 w 285605"/>
                  <a:gd name="csY15" fmla="*/ 18857 h 154285"/>
                  <a:gd name="csX16" fmla="*/ 111498 w 285605"/>
                  <a:gd name="csY16" fmla="*/ 48598 h 15428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285605" h="154285">
                    <a:moveTo>
                      <a:pt x="111624" y="48725"/>
                    </a:moveTo>
                    <a:cubicBezTo>
                      <a:pt x="156679" y="87325"/>
                      <a:pt x="238689" y="124786"/>
                      <a:pt x="280832" y="63026"/>
                    </a:cubicBezTo>
                    <a:cubicBezTo>
                      <a:pt x="284376" y="58217"/>
                      <a:pt x="286781" y="59989"/>
                      <a:pt x="285009" y="65431"/>
                    </a:cubicBezTo>
                    <a:cubicBezTo>
                      <a:pt x="249952" y="170474"/>
                      <a:pt x="128836" y="178194"/>
                      <a:pt x="48092" y="110612"/>
                    </a:cubicBezTo>
                    <a:lnTo>
                      <a:pt x="18984" y="136683"/>
                    </a:lnTo>
                    <a:cubicBezTo>
                      <a:pt x="16579" y="138455"/>
                      <a:pt x="14175" y="139594"/>
                      <a:pt x="11264" y="139594"/>
                    </a:cubicBezTo>
                    <a:cubicBezTo>
                      <a:pt x="8859" y="139594"/>
                      <a:pt x="6454" y="138961"/>
                      <a:pt x="4809" y="137189"/>
                    </a:cubicBezTo>
                    <a:cubicBezTo>
                      <a:pt x="1772" y="134784"/>
                      <a:pt x="0" y="131874"/>
                      <a:pt x="0" y="128330"/>
                    </a:cubicBezTo>
                    <a:lnTo>
                      <a:pt x="0" y="15567"/>
                    </a:lnTo>
                    <a:cubicBezTo>
                      <a:pt x="0" y="13795"/>
                      <a:pt x="633" y="11390"/>
                      <a:pt x="1139" y="9618"/>
                    </a:cubicBezTo>
                    <a:cubicBezTo>
                      <a:pt x="1772" y="7847"/>
                      <a:pt x="2911" y="6075"/>
                      <a:pt x="4683" y="4809"/>
                    </a:cubicBezTo>
                    <a:cubicBezTo>
                      <a:pt x="7593" y="1772"/>
                      <a:pt x="11137" y="0"/>
                      <a:pt x="15314" y="0"/>
                    </a:cubicBezTo>
                    <a:lnTo>
                      <a:pt x="128077" y="0"/>
                    </a:lnTo>
                    <a:cubicBezTo>
                      <a:pt x="129849" y="0"/>
                      <a:pt x="131620" y="633"/>
                      <a:pt x="132886" y="1139"/>
                    </a:cubicBezTo>
                    <a:cubicBezTo>
                      <a:pt x="134658" y="1772"/>
                      <a:pt x="135923" y="2911"/>
                      <a:pt x="137062" y="4683"/>
                    </a:cubicBezTo>
                    <a:cubicBezTo>
                      <a:pt x="139973" y="8859"/>
                      <a:pt x="139973" y="14807"/>
                      <a:pt x="136430" y="18857"/>
                    </a:cubicBezTo>
                    <a:lnTo>
                      <a:pt x="111498" y="48598"/>
                    </a:lnTo>
                    <a:close/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2" name="Forma libre: forma 21">
                <a:extLst>
                  <a:ext uri="{FF2B5EF4-FFF2-40B4-BE49-F238E27FC236}">
                    <a16:creationId xmlns:a16="http://schemas.microsoft.com/office/drawing/2014/main" id="{30BF76C9-EF43-99AC-C982-AE01D0E3C266}"/>
                  </a:ext>
                </a:extLst>
              </p:cNvPr>
              <p:cNvSpPr/>
              <p:nvPr/>
            </p:nvSpPr>
            <p:spPr>
              <a:xfrm>
                <a:off x="9438922" y="1162191"/>
                <a:ext cx="285737" cy="154274"/>
              </a:xfrm>
              <a:custGeom>
                <a:avLst/>
                <a:gdLst>
                  <a:gd name="csX0" fmla="*/ 123237 w 285737"/>
                  <a:gd name="csY0" fmla="*/ 127 h 154274"/>
                  <a:gd name="csX1" fmla="*/ 855 w 285737"/>
                  <a:gd name="csY1" fmla="*/ 88970 h 154274"/>
                  <a:gd name="csX2" fmla="*/ 1741 w 285737"/>
                  <a:gd name="csY2" fmla="*/ 94792 h 154274"/>
                  <a:gd name="csX3" fmla="*/ 5664 w 285737"/>
                  <a:gd name="csY3" fmla="*/ 92514 h 154274"/>
                  <a:gd name="csX4" fmla="*/ 67551 w 285737"/>
                  <a:gd name="csY4" fmla="*/ 59735 h 154274"/>
                  <a:gd name="csX5" fmla="*/ 174873 w 285737"/>
                  <a:gd name="csY5" fmla="*/ 106815 h 154274"/>
                  <a:gd name="csX6" fmla="*/ 149308 w 285737"/>
                  <a:gd name="csY6" fmla="*/ 135291 h 154274"/>
                  <a:gd name="csX7" fmla="*/ 148675 w 285737"/>
                  <a:gd name="csY7" fmla="*/ 149592 h 154274"/>
                  <a:gd name="csX8" fmla="*/ 152852 w 285737"/>
                  <a:gd name="csY8" fmla="*/ 153135 h 154274"/>
                  <a:gd name="csX9" fmla="*/ 157661 w 285737"/>
                  <a:gd name="csY9" fmla="*/ 154274 h 154274"/>
                  <a:gd name="csX10" fmla="*/ 270424 w 285737"/>
                  <a:gd name="csY10" fmla="*/ 154274 h 154274"/>
                  <a:gd name="csX11" fmla="*/ 281055 w 285737"/>
                  <a:gd name="csY11" fmla="*/ 149465 h 154274"/>
                  <a:gd name="csX12" fmla="*/ 284599 w 285737"/>
                  <a:gd name="csY12" fmla="*/ 144656 h 154274"/>
                  <a:gd name="csX13" fmla="*/ 285738 w 285737"/>
                  <a:gd name="csY13" fmla="*/ 138708 h 154274"/>
                  <a:gd name="csX14" fmla="*/ 285738 w 285737"/>
                  <a:gd name="csY14" fmla="*/ 25944 h 154274"/>
                  <a:gd name="csX15" fmla="*/ 280928 w 285737"/>
                  <a:gd name="csY15" fmla="*/ 17085 h 154274"/>
                  <a:gd name="csX16" fmla="*/ 274347 w 285737"/>
                  <a:gd name="csY16" fmla="*/ 14681 h 154274"/>
                  <a:gd name="csX17" fmla="*/ 266627 w 285737"/>
                  <a:gd name="csY17" fmla="*/ 17718 h 154274"/>
                  <a:gd name="csX18" fmla="*/ 237519 w 285737"/>
                  <a:gd name="csY18" fmla="*/ 43789 h 154274"/>
                  <a:gd name="csX19" fmla="*/ 122984 w 285737"/>
                  <a:gd name="csY19" fmla="*/ 0 h 1542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285737" h="154274">
                    <a:moveTo>
                      <a:pt x="123237" y="127"/>
                    </a:moveTo>
                    <a:cubicBezTo>
                      <a:pt x="69956" y="127"/>
                      <a:pt x="21105" y="28349"/>
                      <a:pt x="855" y="88970"/>
                    </a:cubicBezTo>
                    <a:cubicBezTo>
                      <a:pt x="-663" y="92767"/>
                      <a:pt x="-31" y="94792"/>
                      <a:pt x="1741" y="94792"/>
                    </a:cubicBezTo>
                    <a:cubicBezTo>
                      <a:pt x="2754" y="94792"/>
                      <a:pt x="4146" y="94033"/>
                      <a:pt x="5664" y="92514"/>
                    </a:cubicBezTo>
                    <a:cubicBezTo>
                      <a:pt x="21864" y="68721"/>
                      <a:pt x="43885" y="59735"/>
                      <a:pt x="67551" y="59735"/>
                    </a:cubicBezTo>
                    <a:cubicBezTo>
                      <a:pt x="105392" y="59735"/>
                      <a:pt x="147030" y="83022"/>
                      <a:pt x="174873" y="106815"/>
                    </a:cubicBezTo>
                    <a:lnTo>
                      <a:pt x="149308" y="135291"/>
                    </a:lnTo>
                    <a:cubicBezTo>
                      <a:pt x="145764" y="139467"/>
                      <a:pt x="145764" y="145415"/>
                      <a:pt x="148675" y="149592"/>
                    </a:cubicBezTo>
                    <a:cubicBezTo>
                      <a:pt x="149814" y="151364"/>
                      <a:pt x="151586" y="152629"/>
                      <a:pt x="152852" y="153135"/>
                    </a:cubicBezTo>
                    <a:cubicBezTo>
                      <a:pt x="153991" y="153768"/>
                      <a:pt x="155889" y="154274"/>
                      <a:pt x="157661" y="154274"/>
                    </a:cubicBezTo>
                    <a:lnTo>
                      <a:pt x="270424" y="154274"/>
                    </a:lnTo>
                    <a:cubicBezTo>
                      <a:pt x="274600" y="154274"/>
                      <a:pt x="278144" y="152503"/>
                      <a:pt x="281055" y="149465"/>
                    </a:cubicBezTo>
                    <a:cubicBezTo>
                      <a:pt x="282827" y="148326"/>
                      <a:pt x="284092" y="146554"/>
                      <a:pt x="284599" y="144656"/>
                    </a:cubicBezTo>
                    <a:cubicBezTo>
                      <a:pt x="285231" y="142884"/>
                      <a:pt x="285738" y="140480"/>
                      <a:pt x="285738" y="138708"/>
                    </a:cubicBezTo>
                    <a:lnTo>
                      <a:pt x="285738" y="25944"/>
                    </a:lnTo>
                    <a:cubicBezTo>
                      <a:pt x="285738" y="22401"/>
                      <a:pt x="283966" y="19363"/>
                      <a:pt x="280928" y="17085"/>
                    </a:cubicBezTo>
                    <a:cubicBezTo>
                      <a:pt x="279157" y="15314"/>
                      <a:pt x="276752" y="14681"/>
                      <a:pt x="274347" y="14681"/>
                    </a:cubicBezTo>
                    <a:cubicBezTo>
                      <a:pt x="271437" y="14681"/>
                      <a:pt x="269032" y="15820"/>
                      <a:pt x="266627" y="17718"/>
                    </a:cubicBezTo>
                    <a:lnTo>
                      <a:pt x="237519" y="43789"/>
                    </a:lnTo>
                    <a:cubicBezTo>
                      <a:pt x="203348" y="15187"/>
                      <a:pt x="161964" y="0"/>
                      <a:pt x="122984" y="0"/>
                    </a:cubicBezTo>
                  </a:path>
                </a:pathLst>
              </a:custGeom>
              <a:solidFill>
                <a:srgbClr val="C0DFC9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23" name="Forma libre: forma 22">
                <a:extLst>
                  <a:ext uri="{FF2B5EF4-FFF2-40B4-BE49-F238E27FC236}">
                    <a16:creationId xmlns:a16="http://schemas.microsoft.com/office/drawing/2014/main" id="{2FDA71C8-9E3D-FD43-E841-50BA78447AAE}"/>
                  </a:ext>
                </a:extLst>
              </p:cNvPr>
              <p:cNvSpPr/>
              <p:nvPr/>
            </p:nvSpPr>
            <p:spPr>
              <a:xfrm>
                <a:off x="9433455" y="1156242"/>
                <a:ext cx="295887" cy="165664"/>
              </a:xfrm>
              <a:custGeom>
                <a:avLst/>
                <a:gdLst>
                  <a:gd name="csX0" fmla="*/ 72259 w 295887"/>
                  <a:gd name="csY0" fmla="*/ 59356 h 165664"/>
                  <a:gd name="csX1" fmla="*/ 183251 w 295887"/>
                  <a:gd name="csY1" fmla="*/ 108081 h 165664"/>
                  <a:gd name="csX2" fmla="*/ 185022 w 295887"/>
                  <a:gd name="csY2" fmla="*/ 112257 h 165664"/>
                  <a:gd name="csX3" fmla="*/ 183251 w 295887"/>
                  <a:gd name="csY3" fmla="*/ 116433 h 165664"/>
                  <a:gd name="csX4" fmla="*/ 157686 w 295887"/>
                  <a:gd name="csY4" fmla="*/ 144909 h 165664"/>
                  <a:gd name="csX5" fmla="*/ 157053 w 295887"/>
                  <a:gd name="csY5" fmla="*/ 151364 h 165664"/>
                  <a:gd name="csX6" fmla="*/ 158825 w 295887"/>
                  <a:gd name="csY6" fmla="*/ 153135 h 165664"/>
                  <a:gd name="csX7" fmla="*/ 161229 w 295887"/>
                  <a:gd name="csY7" fmla="*/ 153768 h 165664"/>
                  <a:gd name="csX8" fmla="*/ 273993 w 295887"/>
                  <a:gd name="csY8" fmla="*/ 153768 h 165664"/>
                  <a:gd name="csX9" fmla="*/ 280574 w 295887"/>
                  <a:gd name="csY9" fmla="*/ 150857 h 165664"/>
                  <a:gd name="csX10" fmla="*/ 282346 w 295887"/>
                  <a:gd name="csY10" fmla="*/ 147820 h 165664"/>
                  <a:gd name="csX11" fmla="*/ 282978 w 295887"/>
                  <a:gd name="csY11" fmla="*/ 144276 h 165664"/>
                  <a:gd name="csX12" fmla="*/ 282978 w 295887"/>
                  <a:gd name="csY12" fmla="*/ 31513 h 165664"/>
                  <a:gd name="csX13" fmla="*/ 280574 w 295887"/>
                  <a:gd name="csY13" fmla="*/ 27337 h 165664"/>
                  <a:gd name="csX14" fmla="*/ 277663 w 295887"/>
                  <a:gd name="csY14" fmla="*/ 26198 h 165664"/>
                  <a:gd name="csX15" fmla="*/ 274119 w 295887"/>
                  <a:gd name="csY15" fmla="*/ 27337 h 165664"/>
                  <a:gd name="csX16" fmla="*/ 246783 w 295887"/>
                  <a:gd name="csY16" fmla="*/ 54040 h 165664"/>
                  <a:gd name="csX17" fmla="*/ 239063 w 295887"/>
                  <a:gd name="csY17" fmla="*/ 54040 h 165664"/>
                  <a:gd name="csX18" fmla="*/ 128577 w 295887"/>
                  <a:gd name="csY18" fmla="*/ 12529 h 165664"/>
                  <a:gd name="csX19" fmla="*/ 19358 w 295887"/>
                  <a:gd name="csY19" fmla="*/ 78466 h 165664"/>
                  <a:gd name="csX20" fmla="*/ 72259 w 295887"/>
                  <a:gd name="csY20" fmla="*/ 59482 h 165664"/>
                  <a:gd name="csX21" fmla="*/ 275258 w 295887"/>
                  <a:gd name="csY21" fmla="*/ 165665 h 165664"/>
                  <a:gd name="csX22" fmla="*/ 162495 w 295887"/>
                  <a:gd name="csY22" fmla="*/ 165665 h 165664"/>
                  <a:gd name="csX23" fmla="*/ 154775 w 295887"/>
                  <a:gd name="csY23" fmla="*/ 163893 h 165664"/>
                  <a:gd name="csX24" fmla="*/ 148827 w 295887"/>
                  <a:gd name="csY24" fmla="*/ 158577 h 165664"/>
                  <a:gd name="csX25" fmla="*/ 149966 w 295887"/>
                  <a:gd name="csY25" fmla="*/ 136556 h 165664"/>
                  <a:gd name="csX26" fmla="*/ 171354 w 295887"/>
                  <a:gd name="csY26" fmla="*/ 112257 h 165664"/>
                  <a:gd name="csX27" fmla="*/ 72765 w 295887"/>
                  <a:gd name="csY27" fmla="*/ 70113 h 165664"/>
                  <a:gd name="csX28" fmla="*/ 15814 w 295887"/>
                  <a:gd name="csY28" fmla="*/ 100361 h 165664"/>
                  <a:gd name="csX29" fmla="*/ 7461 w 295887"/>
                  <a:gd name="csY29" fmla="*/ 105676 h 165664"/>
                  <a:gd name="csX30" fmla="*/ 1513 w 295887"/>
                  <a:gd name="csY30" fmla="*/ 102765 h 165664"/>
                  <a:gd name="csX31" fmla="*/ 880 w 295887"/>
                  <a:gd name="csY31" fmla="*/ 92641 h 165664"/>
                  <a:gd name="csX32" fmla="*/ 51883 w 295887"/>
                  <a:gd name="csY32" fmla="*/ 22527 h 165664"/>
                  <a:gd name="csX33" fmla="*/ 129084 w 295887"/>
                  <a:gd name="csY33" fmla="*/ 0 h 165664"/>
                  <a:gd name="csX34" fmla="*/ 243113 w 295887"/>
                  <a:gd name="csY34" fmla="*/ 41511 h 165664"/>
                  <a:gd name="csX35" fmla="*/ 268044 w 295887"/>
                  <a:gd name="csY35" fmla="*/ 18351 h 165664"/>
                  <a:gd name="csX36" fmla="*/ 279308 w 295887"/>
                  <a:gd name="csY36" fmla="*/ 13542 h 165664"/>
                  <a:gd name="csX37" fmla="*/ 289433 w 295887"/>
                  <a:gd name="csY37" fmla="*/ 17085 h 165664"/>
                  <a:gd name="csX38" fmla="*/ 295887 w 295887"/>
                  <a:gd name="csY38" fmla="*/ 30754 h 165664"/>
                  <a:gd name="csX39" fmla="*/ 295887 w 295887"/>
                  <a:gd name="csY39" fmla="*/ 143517 h 165664"/>
                  <a:gd name="csX40" fmla="*/ 294115 w 295887"/>
                  <a:gd name="csY40" fmla="*/ 151870 h 165664"/>
                  <a:gd name="csX41" fmla="*/ 289306 w 295887"/>
                  <a:gd name="csY41" fmla="*/ 158957 h 165664"/>
                  <a:gd name="csX42" fmla="*/ 275005 w 295887"/>
                  <a:gd name="csY42" fmla="*/ 165538 h 16566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</a:cxnLst>
                <a:rect l="l" t="t" r="r" b="b"/>
                <a:pathLst>
                  <a:path w="295887" h="165664">
                    <a:moveTo>
                      <a:pt x="72259" y="59356"/>
                    </a:moveTo>
                    <a:cubicBezTo>
                      <a:pt x="112631" y="59356"/>
                      <a:pt x="156041" y="84288"/>
                      <a:pt x="183251" y="108081"/>
                    </a:cubicBezTo>
                    <a:cubicBezTo>
                      <a:pt x="184390" y="109220"/>
                      <a:pt x="185022" y="110485"/>
                      <a:pt x="185022" y="112257"/>
                    </a:cubicBezTo>
                    <a:cubicBezTo>
                      <a:pt x="185022" y="114029"/>
                      <a:pt x="184390" y="115294"/>
                      <a:pt x="183251" y="116433"/>
                    </a:cubicBezTo>
                    <a:lnTo>
                      <a:pt x="157686" y="144909"/>
                    </a:lnTo>
                    <a:cubicBezTo>
                      <a:pt x="155914" y="146681"/>
                      <a:pt x="155914" y="149718"/>
                      <a:pt x="157053" y="151364"/>
                    </a:cubicBezTo>
                    <a:lnTo>
                      <a:pt x="158825" y="153135"/>
                    </a:lnTo>
                    <a:lnTo>
                      <a:pt x="161229" y="153768"/>
                    </a:lnTo>
                    <a:lnTo>
                      <a:pt x="273993" y="153768"/>
                    </a:lnTo>
                    <a:cubicBezTo>
                      <a:pt x="276397" y="153768"/>
                      <a:pt x="278802" y="152629"/>
                      <a:pt x="280574" y="150857"/>
                    </a:cubicBezTo>
                    <a:lnTo>
                      <a:pt x="282346" y="147820"/>
                    </a:lnTo>
                    <a:cubicBezTo>
                      <a:pt x="282978" y="146681"/>
                      <a:pt x="282978" y="145415"/>
                      <a:pt x="282978" y="144276"/>
                    </a:cubicBezTo>
                    <a:lnTo>
                      <a:pt x="282978" y="31513"/>
                    </a:lnTo>
                    <a:cubicBezTo>
                      <a:pt x="282978" y="29741"/>
                      <a:pt x="282346" y="28602"/>
                      <a:pt x="280574" y="27337"/>
                    </a:cubicBezTo>
                    <a:lnTo>
                      <a:pt x="277663" y="26198"/>
                    </a:lnTo>
                    <a:cubicBezTo>
                      <a:pt x="276524" y="26198"/>
                      <a:pt x="275258" y="26830"/>
                      <a:pt x="274119" y="27337"/>
                    </a:cubicBezTo>
                    <a:lnTo>
                      <a:pt x="246783" y="54040"/>
                    </a:lnTo>
                    <a:cubicBezTo>
                      <a:pt x="244378" y="55812"/>
                      <a:pt x="241467" y="56445"/>
                      <a:pt x="239063" y="54040"/>
                    </a:cubicBezTo>
                    <a:cubicBezTo>
                      <a:pt x="207043" y="27337"/>
                      <a:pt x="166671" y="12529"/>
                      <a:pt x="128577" y="12529"/>
                    </a:cubicBezTo>
                    <a:cubicBezTo>
                      <a:pt x="79853" y="12529"/>
                      <a:pt x="40746" y="36828"/>
                      <a:pt x="19358" y="78466"/>
                    </a:cubicBezTo>
                    <a:cubicBezTo>
                      <a:pt x="33659" y="65431"/>
                      <a:pt x="51377" y="59482"/>
                      <a:pt x="72259" y="59482"/>
                    </a:cubicBezTo>
                    <a:moveTo>
                      <a:pt x="275258" y="165665"/>
                    </a:moveTo>
                    <a:lnTo>
                      <a:pt x="162495" y="165665"/>
                    </a:lnTo>
                    <a:cubicBezTo>
                      <a:pt x="160090" y="165665"/>
                      <a:pt x="157180" y="165032"/>
                      <a:pt x="154775" y="163893"/>
                    </a:cubicBezTo>
                    <a:cubicBezTo>
                      <a:pt x="152370" y="162754"/>
                      <a:pt x="149966" y="160982"/>
                      <a:pt x="148827" y="158577"/>
                    </a:cubicBezTo>
                    <a:cubicBezTo>
                      <a:pt x="144017" y="151996"/>
                      <a:pt x="144017" y="143137"/>
                      <a:pt x="149966" y="136556"/>
                    </a:cubicBezTo>
                    <a:lnTo>
                      <a:pt x="171354" y="112257"/>
                    </a:lnTo>
                    <a:cubicBezTo>
                      <a:pt x="145283" y="91502"/>
                      <a:pt x="107189" y="70113"/>
                      <a:pt x="72765" y="70113"/>
                    </a:cubicBezTo>
                    <a:cubicBezTo>
                      <a:pt x="48466" y="70113"/>
                      <a:pt x="29482" y="80238"/>
                      <a:pt x="15814" y="100361"/>
                    </a:cubicBezTo>
                    <a:cubicBezTo>
                      <a:pt x="13410" y="103904"/>
                      <a:pt x="10499" y="105676"/>
                      <a:pt x="7461" y="105676"/>
                    </a:cubicBezTo>
                    <a:cubicBezTo>
                      <a:pt x="5057" y="105676"/>
                      <a:pt x="3285" y="104537"/>
                      <a:pt x="1513" y="102765"/>
                    </a:cubicBezTo>
                    <a:cubicBezTo>
                      <a:pt x="374" y="100993"/>
                      <a:pt x="-892" y="97956"/>
                      <a:pt x="880" y="92641"/>
                    </a:cubicBezTo>
                    <a:cubicBezTo>
                      <a:pt x="11005" y="62393"/>
                      <a:pt x="28217" y="38600"/>
                      <a:pt x="51883" y="22527"/>
                    </a:cubicBezTo>
                    <a:cubicBezTo>
                      <a:pt x="73778" y="7720"/>
                      <a:pt x="100608" y="0"/>
                      <a:pt x="129084" y="0"/>
                    </a:cubicBezTo>
                    <a:cubicBezTo>
                      <a:pt x="168823" y="0"/>
                      <a:pt x="209195" y="14807"/>
                      <a:pt x="243113" y="41511"/>
                    </a:cubicBezTo>
                    <a:lnTo>
                      <a:pt x="268044" y="18351"/>
                    </a:lnTo>
                    <a:cubicBezTo>
                      <a:pt x="271082" y="15314"/>
                      <a:pt x="275132" y="13542"/>
                      <a:pt x="279308" y="13542"/>
                    </a:cubicBezTo>
                    <a:cubicBezTo>
                      <a:pt x="282852" y="13542"/>
                      <a:pt x="286395" y="14681"/>
                      <a:pt x="289433" y="17085"/>
                    </a:cubicBezTo>
                    <a:cubicBezTo>
                      <a:pt x="293609" y="19996"/>
                      <a:pt x="295887" y="25438"/>
                      <a:pt x="295887" y="30754"/>
                    </a:cubicBezTo>
                    <a:lnTo>
                      <a:pt x="295887" y="143517"/>
                    </a:lnTo>
                    <a:cubicBezTo>
                      <a:pt x="295887" y="146428"/>
                      <a:pt x="295254" y="148832"/>
                      <a:pt x="294115" y="151870"/>
                    </a:cubicBezTo>
                    <a:cubicBezTo>
                      <a:pt x="292976" y="154274"/>
                      <a:pt x="291711" y="156679"/>
                      <a:pt x="289306" y="158957"/>
                    </a:cubicBezTo>
                    <a:cubicBezTo>
                      <a:pt x="285763" y="163133"/>
                      <a:pt x="280447" y="165538"/>
                      <a:pt x="275005" y="16553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4" name="Forma libre: forma 23">
                <a:extLst>
                  <a:ext uri="{FF2B5EF4-FFF2-40B4-BE49-F238E27FC236}">
                    <a16:creationId xmlns:a16="http://schemas.microsoft.com/office/drawing/2014/main" id="{E4456A42-0584-632B-95DD-22BF8364D858}"/>
                  </a:ext>
                </a:extLst>
              </p:cNvPr>
              <p:cNvSpPr/>
              <p:nvPr/>
            </p:nvSpPr>
            <p:spPr>
              <a:xfrm>
                <a:off x="9410543" y="1282801"/>
                <a:ext cx="296773" cy="165158"/>
              </a:xfrm>
              <a:custGeom>
                <a:avLst/>
                <a:gdLst>
                  <a:gd name="csX0" fmla="*/ 53028 w 296773"/>
                  <a:gd name="csY0" fmla="*/ 109726 h 165158"/>
                  <a:gd name="csX1" fmla="*/ 56571 w 296773"/>
                  <a:gd name="csY1" fmla="*/ 110865 h 165158"/>
                  <a:gd name="csX2" fmla="*/ 166424 w 296773"/>
                  <a:gd name="csY2" fmla="*/ 153009 h 165158"/>
                  <a:gd name="csX3" fmla="*/ 275644 w 296773"/>
                  <a:gd name="csY3" fmla="*/ 87072 h 165158"/>
                  <a:gd name="csX4" fmla="*/ 222869 w 296773"/>
                  <a:gd name="csY4" fmla="*/ 106056 h 165158"/>
                  <a:gd name="csX5" fmla="*/ 111877 w 296773"/>
                  <a:gd name="csY5" fmla="*/ 57331 h 165158"/>
                  <a:gd name="csX6" fmla="*/ 110106 w 296773"/>
                  <a:gd name="csY6" fmla="*/ 53154 h 165158"/>
                  <a:gd name="csX7" fmla="*/ 111877 w 296773"/>
                  <a:gd name="csY7" fmla="*/ 48978 h 165158"/>
                  <a:gd name="csX8" fmla="*/ 137442 w 296773"/>
                  <a:gd name="csY8" fmla="*/ 20502 h 165158"/>
                  <a:gd name="csX9" fmla="*/ 138075 w 296773"/>
                  <a:gd name="csY9" fmla="*/ 13921 h 165158"/>
                  <a:gd name="csX10" fmla="*/ 136303 w 296773"/>
                  <a:gd name="csY10" fmla="*/ 12150 h 165158"/>
                  <a:gd name="csX11" fmla="*/ 133898 w 296773"/>
                  <a:gd name="csY11" fmla="*/ 11517 h 165158"/>
                  <a:gd name="csX12" fmla="*/ 21135 w 296773"/>
                  <a:gd name="csY12" fmla="*/ 11517 h 165158"/>
                  <a:gd name="csX13" fmla="*/ 14554 w 296773"/>
                  <a:gd name="csY13" fmla="*/ 14554 h 165158"/>
                  <a:gd name="csX14" fmla="*/ 12782 w 296773"/>
                  <a:gd name="csY14" fmla="*/ 17592 h 165158"/>
                  <a:gd name="csX15" fmla="*/ 12150 w 296773"/>
                  <a:gd name="csY15" fmla="*/ 21135 h 165158"/>
                  <a:gd name="csX16" fmla="*/ 12150 w 296773"/>
                  <a:gd name="csY16" fmla="*/ 133899 h 165158"/>
                  <a:gd name="csX17" fmla="*/ 14554 w 296773"/>
                  <a:gd name="csY17" fmla="*/ 138075 h 165158"/>
                  <a:gd name="csX18" fmla="*/ 17592 w 296773"/>
                  <a:gd name="csY18" fmla="*/ 139214 h 165158"/>
                  <a:gd name="csX19" fmla="*/ 21135 w 296773"/>
                  <a:gd name="csY19" fmla="*/ 138075 h 165158"/>
                  <a:gd name="csX20" fmla="*/ 50244 w 296773"/>
                  <a:gd name="csY20" fmla="*/ 112004 h 165158"/>
                  <a:gd name="csX21" fmla="*/ 53281 w 296773"/>
                  <a:gd name="csY21" fmla="*/ 109599 h 165158"/>
                  <a:gd name="csX22" fmla="*/ 166930 w 296773"/>
                  <a:gd name="csY22" fmla="*/ 164905 h 165158"/>
                  <a:gd name="csX23" fmla="*/ 52901 w 296773"/>
                  <a:gd name="csY23" fmla="*/ 123394 h 165158"/>
                  <a:gd name="csX24" fmla="*/ 27969 w 296773"/>
                  <a:gd name="csY24" fmla="*/ 146554 h 165158"/>
                  <a:gd name="csX25" fmla="*/ 16706 w 296773"/>
                  <a:gd name="csY25" fmla="*/ 151364 h 165158"/>
                  <a:gd name="csX26" fmla="*/ 6581 w 296773"/>
                  <a:gd name="csY26" fmla="*/ 147820 h 165158"/>
                  <a:gd name="csX27" fmla="*/ 0 w 296773"/>
                  <a:gd name="csY27" fmla="*/ 134152 h 165158"/>
                  <a:gd name="csX28" fmla="*/ 0 w 296773"/>
                  <a:gd name="csY28" fmla="*/ 21388 h 165158"/>
                  <a:gd name="csX29" fmla="*/ 1772 w 296773"/>
                  <a:gd name="csY29" fmla="*/ 13035 h 165158"/>
                  <a:gd name="csX30" fmla="*/ 6581 w 296773"/>
                  <a:gd name="csY30" fmla="*/ 5948 h 165158"/>
                  <a:gd name="csX31" fmla="*/ 21388 w 296773"/>
                  <a:gd name="csY31" fmla="*/ 0 h 165158"/>
                  <a:gd name="csX32" fmla="*/ 134278 w 296773"/>
                  <a:gd name="csY32" fmla="*/ 0 h 165158"/>
                  <a:gd name="csX33" fmla="*/ 141998 w 296773"/>
                  <a:gd name="csY33" fmla="*/ 1772 h 165158"/>
                  <a:gd name="csX34" fmla="*/ 147946 w 296773"/>
                  <a:gd name="csY34" fmla="*/ 7087 h 165158"/>
                  <a:gd name="csX35" fmla="*/ 146807 w 296773"/>
                  <a:gd name="csY35" fmla="*/ 29108 h 165158"/>
                  <a:gd name="csX36" fmla="*/ 125419 w 296773"/>
                  <a:gd name="csY36" fmla="*/ 53408 h 165158"/>
                  <a:gd name="csX37" fmla="*/ 224008 w 296773"/>
                  <a:gd name="csY37" fmla="*/ 95551 h 165158"/>
                  <a:gd name="csX38" fmla="*/ 280959 w 296773"/>
                  <a:gd name="csY38" fmla="*/ 65304 h 165158"/>
                  <a:gd name="csX39" fmla="*/ 289312 w 296773"/>
                  <a:gd name="csY39" fmla="*/ 59989 h 165158"/>
                  <a:gd name="csX40" fmla="*/ 295260 w 296773"/>
                  <a:gd name="csY40" fmla="*/ 62899 h 165158"/>
                  <a:gd name="csX41" fmla="*/ 295893 w 296773"/>
                  <a:gd name="csY41" fmla="*/ 73024 h 165158"/>
                  <a:gd name="csX42" fmla="*/ 244890 w 296773"/>
                  <a:gd name="csY42" fmla="*/ 143137 h 165158"/>
                  <a:gd name="csX43" fmla="*/ 167057 w 296773"/>
                  <a:gd name="csY43" fmla="*/ 165158 h 16515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</a:cxnLst>
                <a:rect l="l" t="t" r="r" b="b"/>
                <a:pathLst>
                  <a:path w="296773" h="165158">
                    <a:moveTo>
                      <a:pt x="53028" y="109726"/>
                    </a:moveTo>
                    <a:lnTo>
                      <a:pt x="56571" y="110865"/>
                    </a:lnTo>
                    <a:cubicBezTo>
                      <a:pt x="88591" y="137569"/>
                      <a:pt x="128457" y="153009"/>
                      <a:pt x="166424" y="153009"/>
                    </a:cubicBezTo>
                    <a:cubicBezTo>
                      <a:pt x="215149" y="153009"/>
                      <a:pt x="254255" y="128710"/>
                      <a:pt x="275644" y="87072"/>
                    </a:cubicBezTo>
                    <a:cubicBezTo>
                      <a:pt x="261469" y="99601"/>
                      <a:pt x="243624" y="106056"/>
                      <a:pt x="222869" y="106056"/>
                    </a:cubicBezTo>
                    <a:cubicBezTo>
                      <a:pt x="182497" y="106056"/>
                      <a:pt x="139214" y="81124"/>
                      <a:pt x="111877" y="57331"/>
                    </a:cubicBezTo>
                    <a:cubicBezTo>
                      <a:pt x="110738" y="56192"/>
                      <a:pt x="110106" y="54926"/>
                      <a:pt x="110106" y="53154"/>
                    </a:cubicBezTo>
                    <a:cubicBezTo>
                      <a:pt x="110106" y="51383"/>
                      <a:pt x="110738" y="50117"/>
                      <a:pt x="111877" y="48978"/>
                    </a:cubicBezTo>
                    <a:lnTo>
                      <a:pt x="137442" y="20502"/>
                    </a:lnTo>
                    <a:cubicBezTo>
                      <a:pt x="139214" y="18731"/>
                      <a:pt x="139214" y="15693"/>
                      <a:pt x="138075" y="13921"/>
                    </a:cubicBezTo>
                    <a:lnTo>
                      <a:pt x="136303" y="12150"/>
                    </a:lnTo>
                    <a:lnTo>
                      <a:pt x="133898" y="11517"/>
                    </a:lnTo>
                    <a:lnTo>
                      <a:pt x="21135" y="11517"/>
                    </a:lnTo>
                    <a:cubicBezTo>
                      <a:pt x="18731" y="11517"/>
                      <a:pt x="16326" y="12656"/>
                      <a:pt x="14554" y="14554"/>
                    </a:cubicBezTo>
                    <a:lnTo>
                      <a:pt x="12782" y="17592"/>
                    </a:lnTo>
                    <a:cubicBezTo>
                      <a:pt x="12150" y="18731"/>
                      <a:pt x="12150" y="19996"/>
                      <a:pt x="12150" y="21135"/>
                    </a:cubicBezTo>
                    <a:lnTo>
                      <a:pt x="12150" y="133899"/>
                    </a:lnTo>
                    <a:cubicBezTo>
                      <a:pt x="12150" y="135670"/>
                      <a:pt x="12782" y="136809"/>
                      <a:pt x="14554" y="138075"/>
                    </a:cubicBezTo>
                    <a:lnTo>
                      <a:pt x="17592" y="139214"/>
                    </a:lnTo>
                    <a:lnTo>
                      <a:pt x="21135" y="138075"/>
                    </a:lnTo>
                    <a:lnTo>
                      <a:pt x="50244" y="112004"/>
                    </a:lnTo>
                    <a:cubicBezTo>
                      <a:pt x="50244" y="110232"/>
                      <a:pt x="51383" y="109599"/>
                      <a:pt x="53281" y="109599"/>
                    </a:cubicBezTo>
                    <a:moveTo>
                      <a:pt x="166930" y="164905"/>
                    </a:moveTo>
                    <a:cubicBezTo>
                      <a:pt x="127191" y="164905"/>
                      <a:pt x="86819" y="150098"/>
                      <a:pt x="52901" y="123394"/>
                    </a:cubicBezTo>
                    <a:lnTo>
                      <a:pt x="27969" y="146554"/>
                    </a:lnTo>
                    <a:cubicBezTo>
                      <a:pt x="25059" y="149592"/>
                      <a:pt x="20882" y="151364"/>
                      <a:pt x="16706" y="151364"/>
                    </a:cubicBezTo>
                    <a:cubicBezTo>
                      <a:pt x="13162" y="151364"/>
                      <a:pt x="9618" y="150225"/>
                      <a:pt x="6581" y="147820"/>
                    </a:cubicBezTo>
                    <a:cubicBezTo>
                      <a:pt x="2405" y="144783"/>
                      <a:pt x="0" y="139467"/>
                      <a:pt x="0" y="134152"/>
                    </a:cubicBezTo>
                    <a:lnTo>
                      <a:pt x="0" y="21388"/>
                    </a:lnTo>
                    <a:cubicBezTo>
                      <a:pt x="0" y="18477"/>
                      <a:pt x="633" y="16073"/>
                      <a:pt x="1772" y="13035"/>
                    </a:cubicBezTo>
                    <a:cubicBezTo>
                      <a:pt x="2911" y="10631"/>
                      <a:pt x="4176" y="8226"/>
                      <a:pt x="6581" y="5948"/>
                    </a:cubicBezTo>
                    <a:cubicBezTo>
                      <a:pt x="10757" y="1772"/>
                      <a:pt x="16073" y="0"/>
                      <a:pt x="21388" y="0"/>
                    </a:cubicBezTo>
                    <a:lnTo>
                      <a:pt x="134278" y="0"/>
                    </a:lnTo>
                    <a:cubicBezTo>
                      <a:pt x="136683" y="0"/>
                      <a:pt x="139594" y="633"/>
                      <a:pt x="141998" y="1772"/>
                    </a:cubicBezTo>
                    <a:cubicBezTo>
                      <a:pt x="144403" y="2911"/>
                      <a:pt x="146807" y="4809"/>
                      <a:pt x="147946" y="7087"/>
                    </a:cubicBezTo>
                    <a:cubicBezTo>
                      <a:pt x="152756" y="13668"/>
                      <a:pt x="152756" y="22527"/>
                      <a:pt x="146807" y="29108"/>
                    </a:cubicBezTo>
                    <a:lnTo>
                      <a:pt x="125419" y="53408"/>
                    </a:lnTo>
                    <a:cubicBezTo>
                      <a:pt x="151490" y="74163"/>
                      <a:pt x="189584" y="95551"/>
                      <a:pt x="224008" y="95551"/>
                    </a:cubicBezTo>
                    <a:cubicBezTo>
                      <a:pt x="248307" y="95551"/>
                      <a:pt x="267291" y="85427"/>
                      <a:pt x="280959" y="65304"/>
                    </a:cubicBezTo>
                    <a:cubicBezTo>
                      <a:pt x="283364" y="61760"/>
                      <a:pt x="286274" y="59989"/>
                      <a:pt x="289312" y="59989"/>
                    </a:cubicBezTo>
                    <a:cubicBezTo>
                      <a:pt x="291716" y="59989"/>
                      <a:pt x="293488" y="61128"/>
                      <a:pt x="295260" y="62899"/>
                    </a:cubicBezTo>
                    <a:cubicBezTo>
                      <a:pt x="296399" y="64671"/>
                      <a:pt x="297665" y="67709"/>
                      <a:pt x="295893" y="73024"/>
                    </a:cubicBezTo>
                    <a:cubicBezTo>
                      <a:pt x="285768" y="103271"/>
                      <a:pt x="268556" y="127064"/>
                      <a:pt x="244890" y="143137"/>
                    </a:cubicBezTo>
                    <a:cubicBezTo>
                      <a:pt x="222363" y="157312"/>
                      <a:pt x="195532" y="165158"/>
                      <a:pt x="167057" y="16515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6" name="object 16">
            <a:extLst>
              <a:ext uri="{FF2B5EF4-FFF2-40B4-BE49-F238E27FC236}">
                <a16:creationId xmlns:a16="http://schemas.microsoft.com/office/drawing/2014/main" id="{5683F7D0-D60D-B655-CF4C-FA3FF7CDE7E0}"/>
              </a:ext>
            </a:extLst>
          </p:cNvPr>
          <p:cNvSpPr txBox="1"/>
          <p:nvPr/>
        </p:nvSpPr>
        <p:spPr>
          <a:xfrm>
            <a:off x="8190006" y="1192019"/>
            <a:ext cx="8274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Alternative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2817572"/>
            <a:ext cx="5479415" cy="35858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5080" indent="-228600">
              <a:lnSpc>
                <a:spcPct val="109300"/>
              </a:lnSpc>
              <a:spcBef>
                <a:spcPts val="10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main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characteristics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actors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responsible </a:t>
            </a:r>
            <a:r>
              <a:rPr sz="1600" b="0" dirty="0">
                <a:latin typeface="Roboto Light"/>
                <a:cs typeface="Roboto Light"/>
              </a:rPr>
              <a:t>for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threat?</a:t>
            </a:r>
            <a:endParaRPr sz="1600">
              <a:latin typeface="Roboto Light"/>
              <a:cs typeface="Roboto Light"/>
            </a:endParaRPr>
          </a:p>
          <a:p>
            <a:pPr marL="240665" marR="934719" indent="-228600">
              <a:lnSpc>
                <a:spcPct val="109300"/>
              </a:lnSpc>
              <a:spcBef>
                <a:spcPts val="57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main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factors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driving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their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behavior? Motivations?</a:t>
            </a:r>
            <a:endParaRPr sz="16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745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main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sources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resources,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influence,</a:t>
            </a:r>
            <a:endParaRPr sz="1600">
              <a:latin typeface="Roboto Light"/>
              <a:cs typeface="Roboto Light"/>
            </a:endParaRPr>
          </a:p>
          <a:p>
            <a:pPr marL="240665">
              <a:lnSpc>
                <a:spcPct val="100000"/>
              </a:lnSpc>
              <a:spcBef>
                <a:spcPts val="180"/>
              </a:spcBef>
            </a:pPr>
            <a:r>
              <a:rPr sz="1600" b="0" dirty="0">
                <a:latin typeface="Roboto Light"/>
                <a:cs typeface="Roboto Light"/>
              </a:rPr>
              <a:t>pressure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leverage?</a:t>
            </a:r>
            <a:endParaRPr sz="1600">
              <a:latin typeface="Roboto Light"/>
              <a:cs typeface="Roboto Light"/>
            </a:endParaRPr>
          </a:p>
          <a:p>
            <a:pPr marL="240665" marR="394970" indent="-228600">
              <a:lnSpc>
                <a:spcPct val="109300"/>
              </a:lnSpc>
              <a:spcBef>
                <a:spcPts val="57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possible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incentives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change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their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policy, practice,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attitudes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behavior?</a:t>
            </a:r>
            <a:endParaRPr sz="1600">
              <a:latin typeface="Roboto Light"/>
              <a:cs typeface="Roboto Light"/>
            </a:endParaRPr>
          </a:p>
          <a:p>
            <a:pPr marL="240665" marR="12065" indent="-228600">
              <a:lnSpc>
                <a:spcPct val="109300"/>
              </a:lnSpc>
              <a:spcBef>
                <a:spcPts val="57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disincentives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comply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with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norms/make</a:t>
            </a:r>
            <a:r>
              <a:rPr sz="1600" b="0" spc="-25" dirty="0">
                <a:latin typeface="Roboto Light"/>
                <a:cs typeface="Roboto Light"/>
              </a:rPr>
              <a:t> the </a:t>
            </a:r>
            <a:r>
              <a:rPr sz="1600" b="0" dirty="0">
                <a:latin typeface="Roboto Light"/>
                <a:cs typeface="Roboto Light"/>
              </a:rPr>
              <a:t>desired</a:t>
            </a:r>
            <a:r>
              <a:rPr sz="1600" b="0" spc="-8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behavior</a:t>
            </a:r>
            <a:r>
              <a:rPr sz="1600" b="0" spc="-8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change?</a:t>
            </a:r>
            <a:endParaRPr sz="1600">
              <a:latin typeface="Roboto Light"/>
              <a:cs typeface="Roboto Light"/>
            </a:endParaRPr>
          </a:p>
          <a:p>
            <a:pPr marL="240665" marR="164465" indent="-228600">
              <a:lnSpc>
                <a:spcPct val="109300"/>
              </a:lnSpc>
              <a:spcBef>
                <a:spcPts val="57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If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source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threat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threat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itself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eliminated, </a:t>
            </a:r>
            <a:r>
              <a:rPr sz="1600" b="0" dirty="0">
                <a:latin typeface="Roboto Light"/>
                <a:cs typeface="Roboto Light"/>
              </a:rPr>
              <a:t>does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this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give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new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threat?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19999" y="2431065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707299" y="1222246"/>
            <a:ext cx="540512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What</a:t>
            </a:r>
            <a:r>
              <a:rPr spc="-30" dirty="0"/>
              <a:t> </a:t>
            </a:r>
            <a:r>
              <a:rPr dirty="0"/>
              <a:t>do</a:t>
            </a:r>
            <a:r>
              <a:rPr spc="-30" dirty="0"/>
              <a:t> </a:t>
            </a:r>
            <a:r>
              <a:rPr dirty="0"/>
              <a:t>we</a:t>
            </a:r>
            <a:r>
              <a:rPr spc="-25" dirty="0"/>
              <a:t> </a:t>
            </a:r>
            <a:r>
              <a:rPr dirty="0"/>
              <a:t>need</a:t>
            </a:r>
            <a:r>
              <a:rPr spc="-30" dirty="0"/>
              <a:t> </a:t>
            </a:r>
            <a:r>
              <a:rPr dirty="0"/>
              <a:t>to</a:t>
            </a:r>
            <a:r>
              <a:rPr spc="-30" dirty="0"/>
              <a:t> </a:t>
            </a:r>
            <a:r>
              <a:rPr spc="-10" dirty="0"/>
              <a:t>understand </a:t>
            </a:r>
            <a:r>
              <a:rPr dirty="0"/>
              <a:t>when</a:t>
            </a:r>
            <a:r>
              <a:rPr spc="-110" dirty="0"/>
              <a:t> </a:t>
            </a:r>
            <a:r>
              <a:rPr dirty="0"/>
              <a:t>analyzing</a:t>
            </a:r>
            <a:r>
              <a:rPr spc="-105" dirty="0"/>
              <a:t> </a:t>
            </a:r>
            <a:r>
              <a:rPr u="sng" spc="-10" dirty="0">
                <a:solidFill>
                  <a:srgbClr val="009343"/>
                </a:solidFill>
                <a:uFill>
                  <a:solidFill>
                    <a:srgbClr val="199D55"/>
                  </a:solidFill>
                </a:uFill>
              </a:rPr>
              <a:t>threat</a:t>
            </a:r>
            <a:r>
              <a:rPr u="none" spc="-10" dirty="0"/>
              <a:t>?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44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8C14313E-61E3-63A1-5E1B-92D1F5E7C775}"/>
              </a:ext>
            </a:extLst>
          </p:cNvPr>
          <p:cNvGrpSpPr/>
          <p:nvPr/>
        </p:nvGrpSpPr>
        <p:grpSpPr>
          <a:xfrm>
            <a:off x="9151804" y="1330192"/>
            <a:ext cx="820419" cy="820419"/>
            <a:chOff x="9151804" y="900446"/>
            <a:chExt cx="820419" cy="820419"/>
          </a:xfrm>
        </p:grpSpPr>
        <p:sp>
          <p:nvSpPr>
            <p:cNvPr id="17" name="object 7">
              <a:extLst>
                <a:ext uri="{FF2B5EF4-FFF2-40B4-BE49-F238E27FC236}">
                  <a16:creationId xmlns:a16="http://schemas.microsoft.com/office/drawing/2014/main" id="{C0B50CE3-AE25-4EDA-AFE0-CC448F32B790}"/>
                </a:ext>
              </a:extLst>
            </p:cNvPr>
            <p:cNvSpPr/>
            <p:nvPr/>
          </p:nvSpPr>
          <p:spPr>
            <a:xfrm>
              <a:off x="9151804" y="900446"/>
              <a:ext cx="820419" cy="820419"/>
            </a:xfrm>
            <a:custGeom>
              <a:avLst/>
              <a:gdLst/>
              <a:ahLst/>
              <a:cxnLst/>
              <a:rect l="l" t="t" r="r" b="b"/>
              <a:pathLst>
                <a:path w="820420" h="820419">
                  <a:moveTo>
                    <a:pt x="410095" y="0"/>
                  </a:moveTo>
                  <a:lnTo>
                    <a:pt x="362269" y="2759"/>
                  </a:lnTo>
                  <a:lnTo>
                    <a:pt x="316063" y="10831"/>
                  </a:lnTo>
                  <a:lnTo>
                    <a:pt x="271786" y="23909"/>
                  </a:lnTo>
                  <a:lnTo>
                    <a:pt x="229745" y="41684"/>
                  </a:lnTo>
                  <a:lnTo>
                    <a:pt x="190247" y="63850"/>
                  </a:lnTo>
                  <a:lnTo>
                    <a:pt x="153600" y="90097"/>
                  </a:lnTo>
                  <a:lnTo>
                    <a:pt x="120113" y="120119"/>
                  </a:lnTo>
                  <a:lnTo>
                    <a:pt x="90092" y="153608"/>
                  </a:lnTo>
                  <a:lnTo>
                    <a:pt x="63846" y="190256"/>
                  </a:lnTo>
                  <a:lnTo>
                    <a:pt x="41682" y="229755"/>
                  </a:lnTo>
                  <a:lnTo>
                    <a:pt x="23907" y="271797"/>
                  </a:lnTo>
                  <a:lnTo>
                    <a:pt x="10830" y="316075"/>
                  </a:lnTo>
                  <a:lnTo>
                    <a:pt x="2758" y="362281"/>
                  </a:lnTo>
                  <a:lnTo>
                    <a:pt x="0" y="410108"/>
                  </a:lnTo>
                  <a:lnTo>
                    <a:pt x="2758" y="457934"/>
                  </a:lnTo>
                  <a:lnTo>
                    <a:pt x="10830" y="504140"/>
                  </a:lnTo>
                  <a:lnTo>
                    <a:pt x="23907" y="548417"/>
                  </a:lnTo>
                  <a:lnTo>
                    <a:pt x="41682" y="590459"/>
                  </a:lnTo>
                  <a:lnTo>
                    <a:pt x="63846" y="629956"/>
                  </a:lnTo>
                  <a:lnTo>
                    <a:pt x="90092" y="666603"/>
                  </a:lnTo>
                  <a:lnTo>
                    <a:pt x="120113" y="700090"/>
                  </a:lnTo>
                  <a:lnTo>
                    <a:pt x="153600" y="730111"/>
                  </a:lnTo>
                  <a:lnTo>
                    <a:pt x="190247" y="756357"/>
                  </a:lnTo>
                  <a:lnTo>
                    <a:pt x="229745" y="778521"/>
                  </a:lnTo>
                  <a:lnTo>
                    <a:pt x="271786" y="796296"/>
                  </a:lnTo>
                  <a:lnTo>
                    <a:pt x="316063" y="809373"/>
                  </a:lnTo>
                  <a:lnTo>
                    <a:pt x="362269" y="817445"/>
                  </a:lnTo>
                  <a:lnTo>
                    <a:pt x="410095" y="820204"/>
                  </a:lnTo>
                  <a:lnTo>
                    <a:pt x="457921" y="817445"/>
                  </a:lnTo>
                  <a:lnTo>
                    <a:pt x="504127" y="809373"/>
                  </a:lnTo>
                  <a:lnTo>
                    <a:pt x="548404" y="796296"/>
                  </a:lnTo>
                  <a:lnTo>
                    <a:pt x="590446" y="778521"/>
                  </a:lnTo>
                  <a:lnTo>
                    <a:pt x="629944" y="756357"/>
                  </a:lnTo>
                  <a:lnTo>
                    <a:pt x="666590" y="730111"/>
                  </a:lnTo>
                  <a:lnTo>
                    <a:pt x="700077" y="700090"/>
                  </a:lnTo>
                  <a:lnTo>
                    <a:pt x="730098" y="666603"/>
                  </a:lnTo>
                  <a:lnTo>
                    <a:pt x="756344" y="629956"/>
                  </a:lnTo>
                  <a:lnTo>
                    <a:pt x="778509" y="590459"/>
                  </a:lnTo>
                  <a:lnTo>
                    <a:pt x="796283" y="548417"/>
                  </a:lnTo>
                  <a:lnTo>
                    <a:pt x="809360" y="504140"/>
                  </a:lnTo>
                  <a:lnTo>
                    <a:pt x="817432" y="457934"/>
                  </a:lnTo>
                  <a:lnTo>
                    <a:pt x="820191" y="410108"/>
                  </a:lnTo>
                  <a:lnTo>
                    <a:pt x="817432" y="362281"/>
                  </a:lnTo>
                  <a:lnTo>
                    <a:pt x="809360" y="316075"/>
                  </a:lnTo>
                  <a:lnTo>
                    <a:pt x="796283" y="271797"/>
                  </a:lnTo>
                  <a:lnTo>
                    <a:pt x="778509" y="229755"/>
                  </a:lnTo>
                  <a:lnTo>
                    <a:pt x="756344" y="190256"/>
                  </a:lnTo>
                  <a:lnTo>
                    <a:pt x="730098" y="153608"/>
                  </a:lnTo>
                  <a:lnTo>
                    <a:pt x="700077" y="120119"/>
                  </a:lnTo>
                  <a:lnTo>
                    <a:pt x="666590" y="90097"/>
                  </a:lnTo>
                  <a:lnTo>
                    <a:pt x="629944" y="63850"/>
                  </a:lnTo>
                  <a:lnTo>
                    <a:pt x="590446" y="41684"/>
                  </a:lnTo>
                  <a:lnTo>
                    <a:pt x="548404" y="23909"/>
                  </a:lnTo>
                  <a:lnTo>
                    <a:pt x="504127" y="10831"/>
                  </a:lnTo>
                  <a:lnTo>
                    <a:pt x="457921" y="2759"/>
                  </a:lnTo>
                  <a:lnTo>
                    <a:pt x="410095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8">
              <a:extLst>
                <a:ext uri="{FF2B5EF4-FFF2-40B4-BE49-F238E27FC236}">
                  <a16:creationId xmlns:a16="http://schemas.microsoft.com/office/drawing/2014/main" id="{3FD1E39B-5C65-CC81-7700-9B18797EB326}"/>
                </a:ext>
              </a:extLst>
            </p:cNvPr>
            <p:cNvSpPr/>
            <p:nvPr/>
          </p:nvSpPr>
          <p:spPr>
            <a:xfrm>
              <a:off x="9259528" y="1008174"/>
              <a:ext cx="605155" cy="605155"/>
            </a:xfrm>
            <a:custGeom>
              <a:avLst/>
              <a:gdLst/>
              <a:ahLst/>
              <a:cxnLst/>
              <a:rect l="l" t="t" r="r" b="b"/>
              <a:pathLst>
                <a:path w="605154" h="605155">
                  <a:moveTo>
                    <a:pt x="302374" y="0"/>
                  </a:moveTo>
                  <a:lnTo>
                    <a:pt x="253328" y="3957"/>
                  </a:lnTo>
                  <a:lnTo>
                    <a:pt x="206802" y="15415"/>
                  </a:lnTo>
                  <a:lnTo>
                    <a:pt x="163417" y="33751"/>
                  </a:lnTo>
                  <a:lnTo>
                    <a:pt x="123797" y="58341"/>
                  </a:lnTo>
                  <a:lnTo>
                    <a:pt x="88565" y="88565"/>
                  </a:lnTo>
                  <a:lnTo>
                    <a:pt x="58341" y="123797"/>
                  </a:lnTo>
                  <a:lnTo>
                    <a:pt x="33751" y="163417"/>
                  </a:lnTo>
                  <a:lnTo>
                    <a:pt x="15415" y="206802"/>
                  </a:lnTo>
                  <a:lnTo>
                    <a:pt x="3957" y="253328"/>
                  </a:lnTo>
                  <a:lnTo>
                    <a:pt x="0" y="302374"/>
                  </a:lnTo>
                  <a:lnTo>
                    <a:pt x="3957" y="351419"/>
                  </a:lnTo>
                  <a:lnTo>
                    <a:pt x="15415" y="397946"/>
                  </a:lnTo>
                  <a:lnTo>
                    <a:pt x="33751" y="441330"/>
                  </a:lnTo>
                  <a:lnTo>
                    <a:pt x="58341" y="480950"/>
                  </a:lnTo>
                  <a:lnTo>
                    <a:pt x="88565" y="516183"/>
                  </a:lnTo>
                  <a:lnTo>
                    <a:pt x="123797" y="546406"/>
                  </a:lnTo>
                  <a:lnTo>
                    <a:pt x="163417" y="570997"/>
                  </a:lnTo>
                  <a:lnTo>
                    <a:pt x="206802" y="589332"/>
                  </a:lnTo>
                  <a:lnTo>
                    <a:pt x="253328" y="600790"/>
                  </a:lnTo>
                  <a:lnTo>
                    <a:pt x="302374" y="604748"/>
                  </a:lnTo>
                  <a:lnTo>
                    <a:pt x="351419" y="600790"/>
                  </a:lnTo>
                  <a:lnTo>
                    <a:pt x="397944" y="589332"/>
                  </a:lnTo>
                  <a:lnTo>
                    <a:pt x="441328" y="570997"/>
                  </a:lnTo>
                  <a:lnTo>
                    <a:pt x="480946" y="546406"/>
                  </a:lnTo>
                  <a:lnTo>
                    <a:pt x="516177" y="516183"/>
                  </a:lnTo>
                  <a:lnTo>
                    <a:pt x="546398" y="480950"/>
                  </a:lnTo>
                  <a:lnTo>
                    <a:pt x="570987" y="441330"/>
                  </a:lnTo>
                  <a:lnTo>
                    <a:pt x="589321" y="397946"/>
                  </a:lnTo>
                  <a:lnTo>
                    <a:pt x="600778" y="351419"/>
                  </a:lnTo>
                  <a:lnTo>
                    <a:pt x="604735" y="302374"/>
                  </a:lnTo>
                  <a:lnTo>
                    <a:pt x="600778" y="253328"/>
                  </a:lnTo>
                  <a:lnTo>
                    <a:pt x="589321" y="206802"/>
                  </a:lnTo>
                  <a:lnTo>
                    <a:pt x="570987" y="163417"/>
                  </a:lnTo>
                  <a:lnTo>
                    <a:pt x="546398" y="123797"/>
                  </a:lnTo>
                  <a:lnTo>
                    <a:pt x="516177" y="88565"/>
                  </a:lnTo>
                  <a:lnTo>
                    <a:pt x="480946" y="58341"/>
                  </a:lnTo>
                  <a:lnTo>
                    <a:pt x="441328" y="33751"/>
                  </a:lnTo>
                  <a:lnTo>
                    <a:pt x="397944" y="15415"/>
                  </a:lnTo>
                  <a:lnTo>
                    <a:pt x="351419" y="3957"/>
                  </a:lnTo>
                  <a:lnTo>
                    <a:pt x="3023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19" name="Grupo 18">
              <a:extLst>
                <a:ext uri="{FF2B5EF4-FFF2-40B4-BE49-F238E27FC236}">
                  <a16:creationId xmlns:a16="http://schemas.microsoft.com/office/drawing/2014/main" id="{B434A66E-1807-1B5E-E08A-7E09845ACFC3}"/>
                </a:ext>
              </a:extLst>
            </p:cNvPr>
            <p:cNvGrpSpPr/>
            <p:nvPr/>
          </p:nvGrpSpPr>
          <p:grpSpPr>
            <a:xfrm>
              <a:off x="9259528" y="1010660"/>
              <a:ext cx="602669" cy="602669"/>
              <a:chOff x="9268797" y="1000702"/>
              <a:chExt cx="602669" cy="602669"/>
            </a:xfrm>
          </p:grpSpPr>
          <p:sp>
            <p:nvSpPr>
              <p:cNvPr id="20" name="Forma libre: forma 19">
                <a:extLst>
                  <a:ext uri="{FF2B5EF4-FFF2-40B4-BE49-F238E27FC236}">
                    <a16:creationId xmlns:a16="http://schemas.microsoft.com/office/drawing/2014/main" id="{4E059EE8-BE9B-E7C1-CFCB-CB73F114B9E2}"/>
                  </a:ext>
                </a:extLst>
              </p:cNvPr>
              <p:cNvSpPr/>
              <p:nvPr/>
            </p:nvSpPr>
            <p:spPr>
              <a:xfrm>
                <a:off x="9268797" y="1000702"/>
                <a:ext cx="602669" cy="602669"/>
              </a:xfrm>
              <a:custGeom>
                <a:avLst/>
                <a:gdLst>
                  <a:gd name="csX0" fmla="*/ 0 w 602669"/>
                  <a:gd name="csY0" fmla="*/ 301335 h 602669"/>
                  <a:gd name="csX1" fmla="*/ 301335 w 602669"/>
                  <a:gd name="csY1" fmla="*/ 0 h 602669"/>
                  <a:gd name="csX2" fmla="*/ 602670 w 602669"/>
                  <a:gd name="csY2" fmla="*/ 301335 h 602669"/>
                  <a:gd name="csX3" fmla="*/ 301335 w 602669"/>
                  <a:gd name="csY3" fmla="*/ 602670 h 602669"/>
                  <a:gd name="csX4" fmla="*/ 0 w 602669"/>
                  <a:gd name="csY4" fmla="*/ 301335 h 60266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02669" h="602669">
                    <a:moveTo>
                      <a:pt x="0" y="301335"/>
                    </a:moveTo>
                    <a:cubicBezTo>
                      <a:pt x="0" y="134911"/>
                      <a:pt x="134911" y="0"/>
                      <a:pt x="301335" y="0"/>
                    </a:cubicBezTo>
                    <a:cubicBezTo>
                      <a:pt x="467759" y="0"/>
                      <a:pt x="602670" y="134911"/>
                      <a:pt x="602670" y="301335"/>
                    </a:cubicBezTo>
                    <a:cubicBezTo>
                      <a:pt x="602670" y="467759"/>
                      <a:pt x="467759" y="602670"/>
                      <a:pt x="301335" y="602670"/>
                    </a:cubicBezTo>
                    <a:cubicBezTo>
                      <a:pt x="134911" y="602670"/>
                      <a:pt x="0" y="467759"/>
                      <a:pt x="0" y="301335"/>
                    </a:cubicBezTo>
                    <a:close/>
                  </a:path>
                </a:pathLst>
              </a:custGeom>
              <a:noFill/>
              <a:ln w="10751" cap="flat">
                <a:solidFill>
                  <a:srgbClr val="00924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1" name="Forma libre: forma 20">
                <a:extLst>
                  <a:ext uri="{FF2B5EF4-FFF2-40B4-BE49-F238E27FC236}">
                    <a16:creationId xmlns:a16="http://schemas.microsoft.com/office/drawing/2014/main" id="{CF0271FA-8D61-55B9-9939-B315E8C0F565}"/>
                  </a:ext>
                </a:extLst>
              </p:cNvPr>
              <p:cNvSpPr/>
              <p:nvPr/>
            </p:nvSpPr>
            <p:spPr>
              <a:xfrm>
                <a:off x="9414619" y="1284180"/>
                <a:ext cx="285605" cy="154285"/>
              </a:xfrm>
              <a:custGeom>
                <a:avLst/>
                <a:gdLst>
                  <a:gd name="csX0" fmla="*/ 111624 w 285605"/>
                  <a:gd name="csY0" fmla="*/ 48725 h 154285"/>
                  <a:gd name="csX1" fmla="*/ 280832 w 285605"/>
                  <a:gd name="csY1" fmla="*/ 63026 h 154285"/>
                  <a:gd name="csX2" fmla="*/ 285009 w 285605"/>
                  <a:gd name="csY2" fmla="*/ 65431 h 154285"/>
                  <a:gd name="csX3" fmla="*/ 48092 w 285605"/>
                  <a:gd name="csY3" fmla="*/ 110612 h 154285"/>
                  <a:gd name="csX4" fmla="*/ 18984 w 285605"/>
                  <a:gd name="csY4" fmla="*/ 136683 h 154285"/>
                  <a:gd name="csX5" fmla="*/ 11264 w 285605"/>
                  <a:gd name="csY5" fmla="*/ 139594 h 154285"/>
                  <a:gd name="csX6" fmla="*/ 4809 w 285605"/>
                  <a:gd name="csY6" fmla="*/ 137189 h 154285"/>
                  <a:gd name="csX7" fmla="*/ 0 w 285605"/>
                  <a:gd name="csY7" fmla="*/ 128330 h 154285"/>
                  <a:gd name="csX8" fmla="*/ 0 w 285605"/>
                  <a:gd name="csY8" fmla="*/ 15567 h 154285"/>
                  <a:gd name="csX9" fmla="*/ 1139 w 285605"/>
                  <a:gd name="csY9" fmla="*/ 9618 h 154285"/>
                  <a:gd name="csX10" fmla="*/ 4683 w 285605"/>
                  <a:gd name="csY10" fmla="*/ 4809 h 154285"/>
                  <a:gd name="csX11" fmla="*/ 15314 w 285605"/>
                  <a:gd name="csY11" fmla="*/ 0 h 154285"/>
                  <a:gd name="csX12" fmla="*/ 128077 w 285605"/>
                  <a:gd name="csY12" fmla="*/ 0 h 154285"/>
                  <a:gd name="csX13" fmla="*/ 132886 w 285605"/>
                  <a:gd name="csY13" fmla="*/ 1139 h 154285"/>
                  <a:gd name="csX14" fmla="*/ 137062 w 285605"/>
                  <a:gd name="csY14" fmla="*/ 4683 h 154285"/>
                  <a:gd name="csX15" fmla="*/ 136430 w 285605"/>
                  <a:gd name="csY15" fmla="*/ 18857 h 154285"/>
                  <a:gd name="csX16" fmla="*/ 111498 w 285605"/>
                  <a:gd name="csY16" fmla="*/ 48598 h 15428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285605" h="154285">
                    <a:moveTo>
                      <a:pt x="111624" y="48725"/>
                    </a:moveTo>
                    <a:cubicBezTo>
                      <a:pt x="156679" y="87325"/>
                      <a:pt x="238689" y="124786"/>
                      <a:pt x="280832" y="63026"/>
                    </a:cubicBezTo>
                    <a:cubicBezTo>
                      <a:pt x="284376" y="58217"/>
                      <a:pt x="286781" y="59989"/>
                      <a:pt x="285009" y="65431"/>
                    </a:cubicBezTo>
                    <a:cubicBezTo>
                      <a:pt x="249952" y="170474"/>
                      <a:pt x="128836" y="178194"/>
                      <a:pt x="48092" y="110612"/>
                    </a:cubicBezTo>
                    <a:lnTo>
                      <a:pt x="18984" y="136683"/>
                    </a:lnTo>
                    <a:cubicBezTo>
                      <a:pt x="16579" y="138455"/>
                      <a:pt x="14175" y="139594"/>
                      <a:pt x="11264" y="139594"/>
                    </a:cubicBezTo>
                    <a:cubicBezTo>
                      <a:pt x="8859" y="139594"/>
                      <a:pt x="6454" y="138961"/>
                      <a:pt x="4809" y="137189"/>
                    </a:cubicBezTo>
                    <a:cubicBezTo>
                      <a:pt x="1772" y="134784"/>
                      <a:pt x="0" y="131874"/>
                      <a:pt x="0" y="128330"/>
                    </a:cubicBezTo>
                    <a:lnTo>
                      <a:pt x="0" y="15567"/>
                    </a:lnTo>
                    <a:cubicBezTo>
                      <a:pt x="0" y="13795"/>
                      <a:pt x="633" y="11390"/>
                      <a:pt x="1139" y="9618"/>
                    </a:cubicBezTo>
                    <a:cubicBezTo>
                      <a:pt x="1772" y="7847"/>
                      <a:pt x="2911" y="6075"/>
                      <a:pt x="4683" y="4809"/>
                    </a:cubicBezTo>
                    <a:cubicBezTo>
                      <a:pt x="7593" y="1772"/>
                      <a:pt x="11137" y="0"/>
                      <a:pt x="15314" y="0"/>
                    </a:cubicBezTo>
                    <a:lnTo>
                      <a:pt x="128077" y="0"/>
                    </a:lnTo>
                    <a:cubicBezTo>
                      <a:pt x="129849" y="0"/>
                      <a:pt x="131620" y="633"/>
                      <a:pt x="132886" y="1139"/>
                    </a:cubicBezTo>
                    <a:cubicBezTo>
                      <a:pt x="134658" y="1772"/>
                      <a:pt x="135923" y="2911"/>
                      <a:pt x="137062" y="4683"/>
                    </a:cubicBezTo>
                    <a:cubicBezTo>
                      <a:pt x="139973" y="8859"/>
                      <a:pt x="139973" y="14807"/>
                      <a:pt x="136430" y="18857"/>
                    </a:cubicBezTo>
                    <a:lnTo>
                      <a:pt x="111498" y="48598"/>
                    </a:lnTo>
                    <a:close/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2" name="Forma libre: forma 21">
                <a:extLst>
                  <a:ext uri="{FF2B5EF4-FFF2-40B4-BE49-F238E27FC236}">
                    <a16:creationId xmlns:a16="http://schemas.microsoft.com/office/drawing/2014/main" id="{1412A2CC-82A4-AB67-FBE1-40A6E0F772BD}"/>
                  </a:ext>
                </a:extLst>
              </p:cNvPr>
              <p:cNvSpPr/>
              <p:nvPr/>
            </p:nvSpPr>
            <p:spPr>
              <a:xfrm>
                <a:off x="9438922" y="1162191"/>
                <a:ext cx="285737" cy="154274"/>
              </a:xfrm>
              <a:custGeom>
                <a:avLst/>
                <a:gdLst>
                  <a:gd name="csX0" fmla="*/ 123237 w 285737"/>
                  <a:gd name="csY0" fmla="*/ 127 h 154274"/>
                  <a:gd name="csX1" fmla="*/ 855 w 285737"/>
                  <a:gd name="csY1" fmla="*/ 88970 h 154274"/>
                  <a:gd name="csX2" fmla="*/ 1741 w 285737"/>
                  <a:gd name="csY2" fmla="*/ 94792 h 154274"/>
                  <a:gd name="csX3" fmla="*/ 5664 w 285737"/>
                  <a:gd name="csY3" fmla="*/ 92514 h 154274"/>
                  <a:gd name="csX4" fmla="*/ 67551 w 285737"/>
                  <a:gd name="csY4" fmla="*/ 59735 h 154274"/>
                  <a:gd name="csX5" fmla="*/ 174873 w 285737"/>
                  <a:gd name="csY5" fmla="*/ 106815 h 154274"/>
                  <a:gd name="csX6" fmla="*/ 149308 w 285737"/>
                  <a:gd name="csY6" fmla="*/ 135291 h 154274"/>
                  <a:gd name="csX7" fmla="*/ 148675 w 285737"/>
                  <a:gd name="csY7" fmla="*/ 149592 h 154274"/>
                  <a:gd name="csX8" fmla="*/ 152852 w 285737"/>
                  <a:gd name="csY8" fmla="*/ 153135 h 154274"/>
                  <a:gd name="csX9" fmla="*/ 157661 w 285737"/>
                  <a:gd name="csY9" fmla="*/ 154274 h 154274"/>
                  <a:gd name="csX10" fmla="*/ 270424 w 285737"/>
                  <a:gd name="csY10" fmla="*/ 154274 h 154274"/>
                  <a:gd name="csX11" fmla="*/ 281055 w 285737"/>
                  <a:gd name="csY11" fmla="*/ 149465 h 154274"/>
                  <a:gd name="csX12" fmla="*/ 284599 w 285737"/>
                  <a:gd name="csY12" fmla="*/ 144656 h 154274"/>
                  <a:gd name="csX13" fmla="*/ 285738 w 285737"/>
                  <a:gd name="csY13" fmla="*/ 138708 h 154274"/>
                  <a:gd name="csX14" fmla="*/ 285738 w 285737"/>
                  <a:gd name="csY14" fmla="*/ 25944 h 154274"/>
                  <a:gd name="csX15" fmla="*/ 280928 w 285737"/>
                  <a:gd name="csY15" fmla="*/ 17085 h 154274"/>
                  <a:gd name="csX16" fmla="*/ 274347 w 285737"/>
                  <a:gd name="csY16" fmla="*/ 14681 h 154274"/>
                  <a:gd name="csX17" fmla="*/ 266627 w 285737"/>
                  <a:gd name="csY17" fmla="*/ 17718 h 154274"/>
                  <a:gd name="csX18" fmla="*/ 237519 w 285737"/>
                  <a:gd name="csY18" fmla="*/ 43789 h 154274"/>
                  <a:gd name="csX19" fmla="*/ 122984 w 285737"/>
                  <a:gd name="csY19" fmla="*/ 0 h 1542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285737" h="154274">
                    <a:moveTo>
                      <a:pt x="123237" y="127"/>
                    </a:moveTo>
                    <a:cubicBezTo>
                      <a:pt x="69956" y="127"/>
                      <a:pt x="21105" y="28349"/>
                      <a:pt x="855" y="88970"/>
                    </a:cubicBezTo>
                    <a:cubicBezTo>
                      <a:pt x="-663" y="92767"/>
                      <a:pt x="-31" y="94792"/>
                      <a:pt x="1741" y="94792"/>
                    </a:cubicBezTo>
                    <a:cubicBezTo>
                      <a:pt x="2754" y="94792"/>
                      <a:pt x="4146" y="94033"/>
                      <a:pt x="5664" y="92514"/>
                    </a:cubicBezTo>
                    <a:cubicBezTo>
                      <a:pt x="21864" y="68721"/>
                      <a:pt x="43885" y="59735"/>
                      <a:pt x="67551" y="59735"/>
                    </a:cubicBezTo>
                    <a:cubicBezTo>
                      <a:pt x="105392" y="59735"/>
                      <a:pt x="147030" y="83022"/>
                      <a:pt x="174873" y="106815"/>
                    </a:cubicBezTo>
                    <a:lnTo>
                      <a:pt x="149308" y="135291"/>
                    </a:lnTo>
                    <a:cubicBezTo>
                      <a:pt x="145764" y="139467"/>
                      <a:pt x="145764" y="145415"/>
                      <a:pt x="148675" y="149592"/>
                    </a:cubicBezTo>
                    <a:cubicBezTo>
                      <a:pt x="149814" y="151364"/>
                      <a:pt x="151586" y="152629"/>
                      <a:pt x="152852" y="153135"/>
                    </a:cubicBezTo>
                    <a:cubicBezTo>
                      <a:pt x="153991" y="153768"/>
                      <a:pt x="155889" y="154274"/>
                      <a:pt x="157661" y="154274"/>
                    </a:cubicBezTo>
                    <a:lnTo>
                      <a:pt x="270424" y="154274"/>
                    </a:lnTo>
                    <a:cubicBezTo>
                      <a:pt x="274600" y="154274"/>
                      <a:pt x="278144" y="152503"/>
                      <a:pt x="281055" y="149465"/>
                    </a:cubicBezTo>
                    <a:cubicBezTo>
                      <a:pt x="282827" y="148326"/>
                      <a:pt x="284092" y="146554"/>
                      <a:pt x="284599" y="144656"/>
                    </a:cubicBezTo>
                    <a:cubicBezTo>
                      <a:pt x="285231" y="142884"/>
                      <a:pt x="285738" y="140480"/>
                      <a:pt x="285738" y="138708"/>
                    </a:cubicBezTo>
                    <a:lnTo>
                      <a:pt x="285738" y="25944"/>
                    </a:lnTo>
                    <a:cubicBezTo>
                      <a:pt x="285738" y="22401"/>
                      <a:pt x="283966" y="19363"/>
                      <a:pt x="280928" y="17085"/>
                    </a:cubicBezTo>
                    <a:cubicBezTo>
                      <a:pt x="279157" y="15314"/>
                      <a:pt x="276752" y="14681"/>
                      <a:pt x="274347" y="14681"/>
                    </a:cubicBezTo>
                    <a:cubicBezTo>
                      <a:pt x="271437" y="14681"/>
                      <a:pt x="269032" y="15820"/>
                      <a:pt x="266627" y="17718"/>
                    </a:cubicBezTo>
                    <a:lnTo>
                      <a:pt x="237519" y="43789"/>
                    </a:lnTo>
                    <a:cubicBezTo>
                      <a:pt x="203348" y="15187"/>
                      <a:pt x="161964" y="0"/>
                      <a:pt x="122984" y="0"/>
                    </a:cubicBezTo>
                  </a:path>
                </a:pathLst>
              </a:custGeom>
              <a:solidFill>
                <a:srgbClr val="C0DFC9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23" name="Forma libre: forma 22">
                <a:extLst>
                  <a:ext uri="{FF2B5EF4-FFF2-40B4-BE49-F238E27FC236}">
                    <a16:creationId xmlns:a16="http://schemas.microsoft.com/office/drawing/2014/main" id="{FE7E00D1-2EFB-7D94-8A51-4A8168A26E41}"/>
                  </a:ext>
                </a:extLst>
              </p:cNvPr>
              <p:cNvSpPr/>
              <p:nvPr/>
            </p:nvSpPr>
            <p:spPr>
              <a:xfrm>
                <a:off x="9433455" y="1156242"/>
                <a:ext cx="295887" cy="165664"/>
              </a:xfrm>
              <a:custGeom>
                <a:avLst/>
                <a:gdLst>
                  <a:gd name="csX0" fmla="*/ 72259 w 295887"/>
                  <a:gd name="csY0" fmla="*/ 59356 h 165664"/>
                  <a:gd name="csX1" fmla="*/ 183251 w 295887"/>
                  <a:gd name="csY1" fmla="*/ 108081 h 165664"/>
                  <a:gd name="csX2" fmla="*/ 185022 w 295887"/>
                  <a:gd name="csY2" fmla="*/ 112257 h 165664"/>
                  <a:gd name="csX3" fmla="*/ 183251 w 295887"/>
                  <a:gd name="csY3" fmla="*/ 116433 h 165664"/>
                  <a:gd name="csX4" fmla="*/ 157686 w 295887"/>
                  <a:gd name="csY4" fmla="*/ 144909 h 165664"/>
                  <a:gd name="csX5" fmla="*/ 157053 w 295887"/>
                  <a:gd name="csY5" fmla="*/ 151364 h 165664"/>
                  <a:gd name="csX6" fmla="*/ 158825 w 295887"/>
                  <a:gd name="csY6" fmla="*/ 153135 h 165664"/>
                  <a:gd name="csX7" fmla="*/ 161229 w 295887"/>
                  <a:gd name="csY7" fmla="*/ 153768 h 165664"/>
                  <a:gd name="csX8" fmla="*/ 273993 w 295887"/>
                  <a:gd name="csY8" fmla="*/ 153768 h 165664"/>
                  <a:gd name="csX9" fmla="*/ 280574 w 295887"/>
                  <a:gd name="csY9" fmla="*/ 150857 h 165664"/>
                  <a:gd name="csX10" fmla="*/ 282346 w 295887"/>
                  <a:gd name="csY10" fmla="*/ 147820 h 165664"/>
                  <a:gd name="csX11" fmla="*/ 282978 w 295887"/>
                  <a:gd name="csY11" fmla="*/ 144276 h 165664"/>
                  <a:gd name="csX12" fmla="*/ 282978 w 295887"/>
                  <a:gd name="csY12" fmla="*/ 31513 h 165664"/>
                  <a:gd name="csX13" fmla="*/ 280574 w 295887"/>
                  <a:gd name="csY13" fmla="*/ 27337 h 165664"/>
                  <a:gd name="csX14" fmla="*/ 277663 w 295887"/>
                  <a:gd name="csY14" fmla="*/ 26198 h 165664"/>
                  <a:gd name="csX15" fmla="*/ 274119 w 295887"/>
                  <a:gd name="csY15" fmla="*/ 27337 h 165664"/>
                  <a:gd name="csX16" fmla="*/ 246783 w 295887"/>
                  <a:gd name="csY16" fmla="*/ 54040 h 165664"/>
                  <a:gd name="csX17" fmla="*/ 239063 w 295887"/>
                  <a:gd name="csY17" fmla="*/ 54040 h 165664"/>
                  <a:gd name="csX18" fmla="*/ 128577 w 295887"/>
                  <a:gd name="csY18" fmla="*/ 12529 h 165664"/>
                  <a:gd name="csX19" fmla="*/ 19358 w 295887"/>
                  <a:gd name="csY19" fmla="*/ 78466 h 165664"/>
                  <a:gd name="csX20" fmla="*/ 72259 w 295887"/>
                  <a:gd name="csY20" fmla="*/ 59482 h 165664"/>
                  <a:gd name="csX21" fmla="*/ 275258 w 295887"/>
                  <a:gd name="csY21" fmla="*/ 165665 h 165664"/>
                  <a:gd name="csX22" fmla="*/ 162495 w 295887"/>
                  <a:gd name="csY22" fmla="*/ 165665 h 165664"/>
                  <a:gd name="csX23" fmla="*/ 154775 w 295887"/>
                  <a:gd name="csY23" fmla="*/ 163893 h 165664"/>
                  <a:gd name="csX24" fmla="*/ 148827 w 295887"/>
                  <a:gd name="csY24" fmla="*/ 158577 h 165664"/>
                  <a:gd name="csX25" fmla="*/ 149966 w 295887"/>
                  <a:gd name="csY25" fmla="*/ 136556 h 165664"/>
                  <a:gd name="csX26" fmla="*/ 171354 w 295887"/>
                  <a:gd name="csY26" fmla="*/ 112257 h 165664"/>
                  <a:gd name="csX27" fmla="*/ 72765 w 295887"/>
                  <a:gd name="csY27" fmla="*/ 70113 h 165664"/>
                  <a:gd name="csX28" fmla="*/ 15814 w 295887"/>
                  <a:gd name="csY28" fmla="*/ 100361 h 165664"/>
                  <a:gd name="csX29" fmla="*/ 7461 w 295887"/>
                  <a:gd name="csY29" fmla="*/ 105676 h 165664"/>
                  <a:gd name="csX30" fmla="*/ 1513 w 295887"/>
                  <a:gd name="csY30" fmla="*/ 102765 h 165664"/>
                  <a:gd name="csX31" fmla="*/ 880 w 295887"/>
                  <a:gd name="csY31" fmla="*/ 92641 h 165664"/>
                  <a:gd name="csX32" fmla="*/ 51883 w 295887"/>
                  <a:gd name="csY32" fmla="*/ 22527 h 165664"/>
                  <a:gd name="csX33" fmla="*/ 129084 w 295887"/>
                  <a:gd name="csY33" fmla="*/ 0 h 165664"/>
                  <a:gd name="csX34" fmla="*/ 243113 w 295887"/>
                  <a:gd name="csY34" fmla="*/ 41511 h 165664"/>
                  <a:gd name="csX35" fmla="*/ 268044 w 295887"/>
                  <a:gd name="csY35" fmla="*/ 18351 h 165664"/>
                  <a:gd name="csX36" fmla="*/ 279308 w 295887"/>
                  <a:gd name="csY36" fmla="*/ 13542 h 165664"/>
                  <a:gd name="csX37" fmla="*/ 289433 w 295887"/>
                  <a:gd name="csY37" fmla="*/ 17085 h 165664"/>
                  <a:gd name="csX38" fmla="*/ 295887 w 295887"/>
                  <a:gd name="csY38" fmla="*/ 30754 h 165664"/>
                  <a:gd name="csX39" fmla="*/ 295887 w 295887"/>
                  <a:gd name="csY39" fmla="*/ 143517 h 165664"/>
                  <a:gd name="csX40" fmla="*/ 294115 w 295887"/>
                  <a:gd name="csY40" fmla="*/ 151870 h 165664"/>
                  <a:gd name="csX41" fmla="*/ 289306 w 295887"/>
                  <a:gd name="csY41" fmla="*/ 158957 h 165664"/>
                  <a:gd name="csX42" fmla="*/ 275005 w 295887"/>
                  <a:gd name="csY42" fmla="*/ 165538 h 16566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</a:cxnLst>
                <a:rect l="l" t="t" r="r" b="b"/>
                <a:pathLst>
                  <a:path w="295887" h="165664">
                    <a:moveTo>
                      <a:pt x="72259" y="59356"/>
                    </a:moveTo>
                    <a:cubicBezTo>
                      <a:pt x="112631" y="59356"/>
                      <a:pt x="156041" y="84288"/>
                      <a:pt x="183251" y="108081"/>
                    </a:cubicBezTo>
                    <a:cubicBezTo>
                      <a:pt x="184390" y="109220"/>
                      <a:pt x="185022" y="110485"/>
                      <a:pt x="185022" y="112257"/>
                    </a:cubicBezTo>
                    <a:cubicBezTo>
                      <a:pt x="185022" y="114029"/>
                      <a:pt x="184390" y="115294"/>
                      <a:pt x="183251" y="116433"/>
                    </a:cubicBezTo>
                    <a:lnTo>
                      <a:pt x="157686" y="144909"/>
                    </a:lnTo>
                    <a:cubicBezTo>
                      <a:pt x="155914" y="146681"/>
                      <a:pt x="155914" y="149718"/>
                      <a:pt x="157053" y="151364"/>
                    </a:cubicBezTo>
                    <a:lnTo>
                      <a:pt x="158825" y="153135"/>
                    </a:lnTo>
                    <a:lnTo>
                      <a:pt x="161229" y="153768"/>
                    </a:lnTo>
                    <a:lnTo>
                      <a:pt x="273993" y="153768"/>
                    </a:lnTo>
                    <a:cubicBezTo>
                      <a:pt x="276397" y="153768"/>
                      <a:pt x="278802" y="152629"/>
                      <a:pt x="280574" y="150857"/>
                    </a:cubicBezTo>
                    <a:lnTo>
                      <a:pt x="282346" y="147820"/>
                    </a:lnTo>
                    <a:cubicBezTo>
                      <a:pt x="282978" y="146681"/>
                      <a:pt x="282978" y="145415"/>
                      <a:pt x="282978" y="144276"/>
                    </a:cubicBezTo>
                    <a:lnTo>
                      <a:pt x="282978" y="31513"/>
                    </a:lnTo>
                    <a:cubicBezTo>
                      <a:pt x="282978" y="29741"/>
                      <a:pt x="282346" y="28602"/>
                      <a:pt x="280574" y="27337"/>
                    </a:cubicBezTo>
                    <a:lnTo>
                      <a:pt x="277663" y="26198"/>
                    </a:lnTo>
                    <a:cubicBezTo>
                      <a:pt x="276524" y="26198"/>
                      <a:pt x="275258" y="26830"/>
                      <a:pt x="274119" y="27337"/>
                    </a:cubicBezTo>
                    <a:lnTo>
                      <a:pt x="246783" y="54040"/>
                    </a:lnTo>
                    <a:cubicBezTo>
                      <a:pt x="244378" y="55812"/>
                      <a:pt x="241467" y="56445"/>
                      <a:pt x="239063" y="54040"/>
                    </a:cubicBezTo>
                    <a:cubicBezTo>
                      <a:pt x="207043" y="27337"/>
                      <a:pt x="166671" y="12529"/>
                      <a:pt x="128577" y="12529"/>
                    </a:cubicBezTo>
                    <a:cubicBezTo>
                      <a:pt x="79853" y="12529"/>
                      <a:pt x="40746" y="36828"/>
                      <a:pt x="19358" y="78466"/>
                    </a:cubicBezTo>
                    <a:cubicBezTo>
                      <a:pt x="33659" y="65431"/>
                      <a:pt x="51377" y="59482"/>
                      <a:pt x="72259" y="59482"/>
                    </a:cubicBezTo>
                    <a:moveTo>
                      <a:pt x="275258" y="165665"/>
                    </a:moveTo>
                    <a:lnTo>
                      <a:pt x="162495" y="165665"/>
                    </a:lnTo>
                    <a:cubicBezTo>
                      <a:pt x="160090" y="165665"/>
                      <a:pt x="157180" y="165032"/>
                      <a:pt x="154775" y="163893"/>
                    </a:cubicBezTo>
                    <a:cubicBezTo>
                      <a:pt x="152370" y="162754"/>
                      <a:pt x="149966" y="160982"/>
                      <a:pt x="148827" y="158577"/>
                    </a:cubicBezTo>
                    <a:cubicBezTo>
                      <a:pt x="144017" y="151996"/>
                      <a:pt x="144017" y="143137"/>
                      <a:pt x="149966" y="136556"/>
                    </a:cubicBezTo>
                    <a:lnTo>
                      <a:pt x="171354" y="112257"/>
                    </a:lnTo>
                    <a:cubicBezTo>
                      <a:pt x="145283" y="91502"/>
                      <a:pt x="107189" y="70113"/>
                      <a:pt x="72765" y="70113"/>
                    </a:cubicBezTo>
                    <a:cubicBezTo>
                      <a:pt x="48466" y="70113"/>
                      <a:pt x="29482" y="80238"/>
                      <a:pt x="15814" y="100361"/>
                    </a:cubicBezTo>
                    <a:cubicBezTo>
                      <a:pt x="13410" y="103904"/>
                      <a:pt x="10499" y="105676"/>
                      <a:pt x="7461" y="105676"/>
                    </a:cubicBezTo>
                    <a:cubicBezTo>
                      <a:pt x="5057" y="105676"/>
                      <a:pt x="3285" y="104537"/>
                      <a:pt x="1513" y="102765"/>
                    </a:cubicBezTo>
                    <a:cubicBezTo>
                      <a:pt x="374" y="100993"/>
                      <a:pt x="-892" y="97956"/>
                      <a:pt x="880" y="92641"/>
                    </a:cubicBezTo>
                    <a:cubicBezTo>
                      <a:pt x="11005" y="62393"/>
                      <a:pt x="28217" y="38600"/>
                      <a:pt x="51883" y="22527"/>
                    </a:cubicBezTo>
                    <a:cubicBezTo>
                      <a:pt x="73778" y="7720"/>
                      <a:pt x="100608" y="0"/>
                      <a:pt x="129084" y="0"/>
                    </a:cubicBezTo>
                    <a:cubicBezTo>
                      <a:pt x="168823" y="0"/>
                      <a:pt x="209195" y="14807"/>
                      <a:pt x="243113" y="41511"/>
                    </a:cubicBezTo>
                    <a:lnTo>
                      <a:pt x="268044" y="18351"/>
                    </a:lnTo>
                    <a:cubicBezTo>
                      <a:pt x="271082" y="15314"/>
                      <a:pt x="275132" y="13542"/>
                      <a:pt x="279308" y="13542"/>
                    </a:cubicBezTo>
                    <a:cubicBezTo>
                      <a:pt x="282852" y="13542"/>
                      <a:pt x="286395" y="14681"/>
                      <a:pt x="289433" y="17085"/>
                    </a:cubicBezTo>
                    <a:cubicBezTo>
                      <a:pt x="293609" y="19996"/>
                      <a:pt x="295887" y="25438"/>
                      <a:pt x="295887" y="30754"/>
                    </a:cubicBezTo>
                    <a:lnTo>
                      <a:pt x="295887" y="143517"/>
                    </a:lnTo>
                    <a:cubicBezTo>
                      <a:pt x="295887" y="146428"/>
                      <a:pt x="295254" y="148832"/>
                      <a:pt x="294115" y="151870"/>
                    </a:cubicBezTo>
                    <a:cubicBezTo>
                      <a:pt x="292976" y="154274"/>
                      <a:pt x="291711" y="156679"/>
                      <a:pt x="289306" y="158957"/>
                    </a:cubicBezTo>
                    <a:cubicBezTo>
                      <a:pt x="285763" y="163133"/>
                      <a:pt x="280447" y="165538"/>
                      <a:pt x="275005" y="16553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4" name="Forma libre: forma 23">
                <a:extLst>
                  <a:ext uri="{FF2B5EF4-FFF2-40B4-BE49-F238E27FC236}">
                    <a16:creationId xmlns:a16="http://schemas.microsoft.com/office/drawing/2014/main" id="{267994A2-95B5-018D-D715-BC27283F553A}"/>
                  </a:ext>
                </a:extLst>
              </p:cNvPr>
              <p:cNvSpPr/>
              <p:nvPr/>
            </p:nvSpPr>
            <p:spPr>
              <a:xfrm>
                <a:off x="9410543" y="1282801"/>
                <a:ext cx="296773" cy="165158"/>
              </a:xfrm>
              <a:custGeom>
                <a:avLst/>
                <a:gdLst>
                  <a:gd name="csX0" fmla="*/ 53028 w 296773"/>
                  <a:gd name="csY0" fmla="*/ 109726 h 165158"/>
                  <a:gd name="csX1" fmla="*/ 56571 w 296773"/>
                  <a:gd name="csY1" fmla="*/ 110865 h 165158"/>
                  <a:gd name="csX2" fmla="*/ 166424 w 296773"/>
                  <a:gd name="csY2" fmla="*/ 153009 h 165158"/>
                  <a:gd name="csX3" fmla="*/ 275644 w 296773"/>
                  <a:gd name="csY3" fmla="*/ 87072 h 165158"/>
                  <a:gd name="csX4" fmla="*/ 222869 w 296773"/>
                  <a:gd name="csY4" fmla="*/ 106056 h 165158"/>
                  <a:gd name="csX5" fmla="*/ 111877 w 296773"/>
                  <a:gd name="csY5" fmla="*/ 57331 h 165158"/>
                  <a:gd name="csX6" fmla="*/ 110106 w 296773"/>
                  <a:gd name="csY6" fmla="*/ 53154 h 165158"/>
                  <a:gd name="csX7" fmla="*/ 111877 w 296773"/>
                  <a:gd name="csY7" fmla="*/ 48978 h 165158"/>
                  <a:gd name="csX8" fmla="*/ 137442 w 296773"/>
                  <a:gd name="csY8" fmla="*/ 20502 h 165158"/>
                  <a:gd name="csX9" fmla="*/ 138075 w 296773"/>
                  <a:gd name="csY9" fmla="*/ 13921 h 165158"/>
                  <a:gd name="csX10" fmla="*/ 136303 w 296773"/>
                  <a:gd name="csY10" fmla="*/ 12150 h 165158"/>
                  <a:gd name="csX11" fmla="*/ 133898 w 296773"/>
                  <a:gd name="csY11" fmla="*/ 11517 h 165158"/>
                  <a:gd name="csX12" fmla="*/ 21135 w 296773"/>
                  <a:gd name="csY12" fmla="*/ 11517 h 165158"/>
                  <a:gd name="csX13" fmla="*/ 14554 w 296773"/>
                  <a:gd name="csY13" fmla="*/ 14554 h 165158"/>
                  <a:gd name="csX14" fmla="*/ 12782 w 296773"/>
                  <a:gd name="csY14" fmla="*/ 17592 h 165158"/>
                  <a:gd name="csX15" fmla="*/ 12150 w 296773"/>
                  <a:gd name="csY15" fmla="*/ 21135 h 165158"/>
                  <a:gd name="csX16" fmla="*/ 12150 w 296773"/>
                  <a:gd name="csY16" fmla="*/ 133899 h 165158"/>
                  <a:gd name="csX17" fmla="*/ 14554 w 296773"/>
                  <a:gd name="csY17" fmla="*/ 138075 h 165158"/>
                  <a:gd name="csX18" fmla="*/ 17592 w 296773"/>
                  <a:gd name="csY18" fmla="*/ 139214 h 165158"/>
                  <a:gd name="csX19" fmla="*/ 21135 w 296773"/>
                  <a:gd name="csY19" fmla="*/ 138075 h 165158"/>
                  <a:gd name="csX20" fmla="*/ 50244 w 296773"/>
                  <a:gd name="csY20" fmla="*/ 112004 h 165158"/>
                  <a:gd name="csX21" fmla="*/ 53281 w 296773"/>
                  <a:gd name="csY21" fmla="*/ 109599 h 165158"/>
                  <a:gd name="csX22" fmla="*/ 166930 w 296773"/>
                  <a:gd name="csY22" fmla="*/ 164905 h 165158"/>
                  <a:gd name="csX23" fmla="*/ 52901 w 296773"/>
                  <a:gd name="csY23" fmla="*/ 123394 h 165158"/>
                  <a:gd name="csX24" fmla="*/ 27969 w 296773"/>
                  <a:gd name="csY24" fmla="*/ 146554 h 165158"/>
                  <a:gd name="csX25" fmla="*/ 16706 w 296773"/>
                  <a:gd name="csY25" fmla="*/ 151364 h 165158"/>
                  <a:gd name="csX26" fmla="*/ 6581 w 296773"/>
                  <a:gd name="csY26" fmla="*/ 147820 h 165158"/>
                  <a:gd name="csX27" fmla="*/ 0 w 296773"/>
                  <a:gd name="csY27" fmla="*/ 134152 h 165158"/>
                  <a:gd name="csX28" fmla="*/ 0 w 296773"/>
                  <a:gd name="csY28" fmla="*/ 21388 h 165158"/>
                  <a:gd name="csX29" fmla="*/ 1772 w 296773"/>
                  <a:gd name="csY29" fmla="*/ 13035 h 165158"/>
                  <a:gd name="csX30" fmla="*/ 6581 w 296773"/>
                  <a:gd name="csY30" fmla="*/ 5948 h 165158"/>
                  <a:gd name="csX31" fmla="*/ 21388 w 296773"/>
                  <a:gd name="csY31" fmla="*/ 0 h 165158"/>
                  <a:gd name="csX32" fmla="*/ 134278 w 296773"/>
                  <a:gd name="csY32" fmla="*/ 0 h 165158"/>
                  <a:gd name="csX33" fmla="*/ 141998 w 296773"/>
                  <a:gd name="csY33" fmla="*/ 1772 h 165158"/>
                  <a:gd name="csX34" fmla="*/ 147946 w 296773"/>
                  <a:gd name="csY34" fmla="*/ 7087 h 165158"/>
                  <a:gd name="csX35" fmla="*/ 146807 w 296773"/>
                  <a:gd name="csY35" fmla="*/ 29108 h 165158"/>
                  <a:gd name="csX36" fmla="*/ 125419 w 296773"/>
                  <a:gd name="csY36" fmla="*/ 53408 h 165158"/>
                  <a:gd name="csX37" fmla="*/ 224008 w 296773"/>
                  <a:gd name="csY37" fmla="*/ 95551 h 165158"/>
                  <a:gd name="csX38" fmla="*/ 280959 w 296773"/>
                  <a:gd name="csY38" fmla="*/ 65304 h 165158"/>
                  <a:gd name="csX39" fmla="*/ 289312 w 296773"/>
                  <a:gd name="csY39" fmla="*/ 59989 h 165158"/>
                  <a:gd name="csX40" fmla="*/ 295260 w 296773"/>
                  <a:gd name="csY40" fmla="*/ 62899 h 165158"/>
                  <a:gd name="csX41" fmla="*/ 295893 w 296773"/>
                  <a:gd name="csY41" fmla="*/ 73024 h 165158"/>
                  <a:gd name="csX42" fmla="*/ 244890 w 296773"/>
                  <a:gd name="csY42" fmla="*/ 143137 h 165158"/>
                  <a:gd name="csX43" fmla="*/ 167057 w 296773"/>
                  <a:gd name="csY43" fmla="*/ 165158 h 16515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</a:cxnLst>
                <a:rect l="l" t="t" r="r" b="b"/>
                <a:pathLst>
                  <a:path w="296773" h="165158">
                    <a:moveTo>
                      <a:pt x="53028" y="109726"/>
                    </a:moveTo>
                    <a:lnTo>
                      <a:pt x="56571" y="110865"/>
                    </a:lnTo>
                    <a:cubicBezTo>
                      <a:pt x="88591" y="137569"/>
                      <a:pt x="128457" y="153009"/>
                      <a:pt x="166424" y="153009"/>
                    </a:cubicBezTo>
                    <a:cubicBezTo>
                      <a:pt x="215149" y="153009"/>
                      <a:pt x="254255" y="128710"/>
                      <a:pt x="275644" y="87072"/>
                    </a:cubicBezTo>
                    <a:cubicBezTo>
                      <a:pt x="261469" y="99601"/>
                      <a:pt x="243624" y="106056"/>
                      <a:pt x="222869" y="106056"/>
                    </a:cubicBezTo>
                    <a:cubicBezTo>
                      <a:pt x="182497" y="106056"/>
                      <a:pt x="139214" y="81124"/>
                      <a:pt x="111877" y="57331"/>
                    </a:cubicBezTo>
                    <a:cubicBezTo>
                      <a:pt x="110738" y="56192"/>
                      <a:pt x="110106" y="54926"/>
                      <a:pt x="110106" y="53154"/>
                    </a:cubicBezTo>
                    <a:cubicBezTo>
                      <a:pt x="110106" y="51383"/>
                      <a:pt x="110738" y="50117"/>
                      <a:pt x="111877" y="48978"/>
                    </a:cubicBezTo>
                    <a:lnTo>
                      <a:pt x="137442" y="20502"/>
                    </a:lnTo>
                    <a:cubicBezTo>
                      <a:pt x="139214" y="18731"/>
                      <a:pt x="139214" y="15693"/>
                      <a:pt x="138075" y="13921"/>
                    </a:cubicBezTo>
                    <a:lnTo>
                      <a:pt x="136303" y="12150"/>
                    </a:lnTo>
                    <a:lnTo>
                      <a:pt x="133898" y="11517"/>
                    </a:lnTo>
                    <a:lnTo>
                      <a:pt x="21135" y="11517"/>
                    </a:lnTo>
                    <a:cubicBezTo>
                      <a:pt x="18731" y="11517"/>
                      <a:pt x="16326" y="12656"/>
                      <a:pt x="14554" y="14554"/>
                    </a:cubicBezTo>
                    <a:lnTo>
                      <a:pt x="12782" y="17592"/>
                    </a:lnTo>
                    <a:cubicBezTo>
                      <a:pt x="12150" y="18731"/>
                      <a:pt x="12150" y="19996"/>
                      <a:pt x="12150" y="21135"/>
                    </a:cubicBezTo>
                    <a:lnTo>
                      <a:pt x="12150" y="133899"/>
                    </a:lnTo>
                    <a:cubicBezTo>
                      <a:pt x="12150" y="135670"/>
                      <a:pt x="12782" y="136809"/>
                      <a:pt x="14554" y="138075"/>
                    </a:cubicBezTo>
                    <a:lnTo>
                      <a:pt x="17592" y="139214"/>
                    </a:lnTo>
                    <a:lnTo>
                      <a:pt x="21135" y="138075"/>
                    </a:lnTo>
                    <a:lnTo>
                      <a:pt x="50244" y="112004"/>
                    </a:lnTo>
                    <a:cubicBezTo>
                      <a:pt x="50244" y="110232"/>
                      <a:pt x="51383" y="109599"/>
                      <a:pt x="53281" y="109599"/>
                    </a:cubicBezTo>
                    <a:moveTo>
                      <a:pt x="166930" y="164905"/>
                    </a:moveTo>
                    <a:cubicBezTo>
                      <a:pt x="127191" y="164905"/>
                      <a:pt x="86819" y="150098"/>
                      <a:pt x="52901" y="123394"/>
                    </a:cubicBezTo>
                    <a:lnTo>
                      <a:pt x="27969" y="146554"/>
                    </a:lnTo>
                    <a:cubicBezTo>
                      <a:pt x="25059" y="149592"/>
                      <a:pt x="20882" y="151364"/>
                      <a:pt x="16706" y="151364"/>
                    </a:cubicBezTo>
                    <a:cubicBezTo>
                      <a:pt x="13162" y="151364"/>
                      <a:pt x="9618" y="150225"/>
                      <a:pt x="6581" y="147820"/>
                    </a:cubicBezTo>
                    <a:cubicBezTo>
                      <a:pt x="2405" y="144783"/>
                      <a:pt x="0" y="139467"/>
                      <a:pt x="0" y="134152"/>
                    </a:cubicBezTo>
                    <a:lnTo>
                      <a:pt x="0" y="21388"/>
                    </a:lnTo>
                    <a:cubicBezTo>
                      <a:pt x="0" y="18477"/>
                      <a:pt x="633" y="16073"/>
                      <a:pt x="1772" y="13035"/>
                    </a:cubicBezTo>
                    <a:cubicBezTo>
                      <a:pt x="2911" y="10631"/>
                      <a:pt x="4176" y="8226"/>
                      <a:pt x="6581" y="5948"/>
                    </a:cubicBezTo>
                    <a:cubicBezTo>
                      <a:pt x="10757" y="1772"/>
                      <a:pt x="16073" y="0"/>
                      <a:pt x="21388" y="0"/>
                    </a:cubicBezTo>
                    <a:lnTo>
                      <a:pt x="134278" y="0"/>
                    </a:lnTo>
                    <a:cubicBezTo>
                      <a:pt x="136683" y="0"/>
                      <a:pt x="139594" y="633"/>
                      <a:pt x="141998" y="1772"/>
                    </a:cubicBezTo>
                    <a:cubicBezTo>
                      <a:pt x="144403" y="2911"/>
                      <a:pt x="146807" y="4809"/>
                      <a:pt x="147946" y="7087"/>
                    </a:cubicBezTo>
                    <a:cubicBezTo>
                      <a:pt x="152756" y="13668"/>
                      <a:pt x="152756" y="22527"/>
                      <a:pt x="146807" y="29108"/>
                    </a:cubicBezTo>
                    <a:lnTo>
                      <a:pt x="125419" y="53408"/>
                    </a:lnTo>
                    <a:cubicBezTo>
                      <a:pt x="151490" y="74163"/>
                      <a:pt x="189584" y="95551"/>
                      <a:pt x="224008" y="95551"/>
                    </a:cubicBezTo>
                    <a:cubicBezTo>
                      <a:pt x="248307" y="95551"/>
                      <a:pt x="267291" y="85427"/>
                      <a:pt x="280959" y="65304"/>
                    </a:cubicBezTo>
                    <a:cubicBezTo>
                      <a:pt x="283364" y="61760"/>
                      <a:pt x="286274" y="59989"/>
                      <a:pt x="289312" y="59989"/>
                    </a:cubicBezTo>
                    <a:cubicBezTo>
                      <a:pt x="291716" y="59989"/>
                      <a:pt x="293488" y="61128"/>
                      <a:pt x="295260" y="62899"/>
                    </a:cubicBezTo>
                    <a:cubicBezTo>
                      <a:pt x="296399" y="64671"/>
                      <a:pt x="297665" y="67709"/>
                      <a:pt x="295893" y="73024"/>
                    </a:cubicBezTo>
                    <a:cubicBezTo>
                      <a:pt x="285768" y="103271"/>
                      <a:pt x="268556" y="127064"/>
                      <a:pt x="244890" y="143137"/>
                    </a:cubicBezTo>
                    <a:cubicBezTo>
                      <a:pt x="222363" y="157312"/>
                      <a:pt x="195532" y="165158"/>
                      <a:pt x="167057" y="16515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5" name="object 13">
            <a:extLst>
              <a:ext uri="{FF2B5EF4-FFF2-40B4-BE49-F238E27FC236}">
                <a16:creationId xmlns:a16="http://schemas.microsoft.com/office/drawing/2014/main" id="{99CCBAB6-F975-190F-2750-F3112C9294D7}"/>
              </a:ext>
            </a:extLst>
          </p:cNvPr>
          <p:cNvSpPr txBox="1"/>
          <p:nvPr/>
        </p:nvSpPr>
        <p:spPr>
          <a:xfrm>
            <a:off x="8190006" y="1615075"/>
            <a:ext cx="8274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Alternative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1266696"/>
            <a:ext cx="642302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0" dirty="0">
                <a:latin typeface="Roboto Medium"/>
                <a:cs typeface="Roboto Medium"/>
              </a:rPr>
              <a:t>Answer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some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of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these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questions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as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they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apply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to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target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population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07299" y="2124341"/>
            <a:ext cx="139573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Protection</a:t>
            </a:r>
            <a:r>
              <a:rPr sz="1300" b="0" spc="-5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Threats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299" y="2394398"/>
            <a:ext cx="2526665" cy="1169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5080" indent="-228600">
              <a:lnSpc>
                <a:spcPct val="115399"/>
              </a:lnSpc>
              <a:spcBef>
                <a:spcPts val="100"/>
              </a:spcBef>
              <a:buClr>
                <a:srgbClr val="009343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primary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major </a:t>
            </a:r>
            <a:r>
              <a:rPr sz="1300" b="0" dirty="0">
                <a:latin typeface="Roboto Light"/>
                <a:cs typeface="Roboto Light"/>
              </a:rPr>
              <a:t>threats</a:t>
            </a:r>
            <a:r>
              <a:rPr sz="1300" b="0" spc="-7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currently</a:t>
            </a:r>
            <a:r>
              <a:rPr sz="1300" b="0" spc="-7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affecting</a:t>
            </a:r>
            <a:r>
              <a:rPr sz="1300" b="0" spc="-65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the </a:t>
            </a:r>
            <a:r>
              <a:rPr sz="1300" b="0" dirty="0">
                <a:latin typeface="Roboto Light"/>
                <a:cs typeface="Roboto Light"/>
              </a:rPr>
              <a:t>population?</a:t>
            </a:r>
            <a:r>
              <a:rPr sz="1300" b="0" spc="-6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Categorise</a:t>
            </a:r>
            <a:r>
              <a:rPr sz="1300" b="0" spc="-55" dirty="0">
                <a:latin typeface="Roboto Light"/>
                <a:cs typeface="Roboto Light"/>
              </a:rPr>
              <a:t> </a:t>
            </a:r>
            <a:r>
              <a:rPr sz="1300" b="0" spc="-20" dirty="0">
                <a:latin typeface="Roboto Light"/>
                <a:cs typeface="Roboto Light"/>
              </a:rPr>
              <a:t>them </a:t>
            </a:r>
            <a:r>
              <a:rPr sz="1300" b="0" dirty="0">
                <a:latin typeface="Roboto Light"/>
                <a:cs typeface="Roboto Light"/>
              </a:rPr>
              <a:t>(violence,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coercion</a:t>
            </a:r>
            <a:r>
              <a:rPr sz="1300" b="0" spc="-5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deliberate deprivation)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21352" y="2124624"/>
            <a:ext cx="180213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Main</a:t>
            </a:r>
            <a:r>
              <a:rPr sz="1300" b="0" spc="-5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actors</a:t>
            </a:r>
            <a:r>
              <a:rPr sz="1300" b="0" spc="-4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responsible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21300" y="2394398"/>
            <a:ext cx="2851150" cy="3298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33655" indent="-228600">
              <a:lnSpc>
                <a:spcPct val="115399"/>
              </a:lnSpc>
              <a:spcBef>
                <a:spcPts val="100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27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threat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primarily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perpetrated </a:t>
            </a:r>
            <a:r>
              <a:rPr sz="1300" b="0" dirty="0">
                <a:latin typeface="Roboto Light"/>
                <a:cs typeface="Roboto Light"/>
              </a:rPr>
              <a:t>by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individual(s),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group(s)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multiple </a:t>
            </a:r>
            <a:r>
              <a:rPr sz="1300" b="0" dirty="0">
                <a:latin typeface="Roboto Light"/>
                <a:cs typeface="Roboto Light"/>
              </a:rPr>
              <a:t>actors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not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part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group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practice?</a:t>
            </a:r>
            <a:endParaRPr sz="1300">
              <a:latin typeface="Roboto Light"/>
              <a:cs typeface="Roboto Light"/>
            </a:endParaRPr>
          </a:p>
          <a:p>
            <a:pPr marL="241300" marR="49530" indent="-228600">
              <a:lnSpc>
                <a:spcPct val="115399"/>
              </a:lnSpc>
              <a:spcBef>
                <a:spcPts val="280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group(s)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do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actors </a:t>
            </a:r>
            <a:r>
              <a:rPr sz="1300" b="0" dirty="0">
                <a:latin typeface="Roboto Light"/>
                <a:cs typeface="Roboto Light"/>
              </a:rPr>
              <a:t>committing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threat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(direct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action </a:t>
            </a:r>
            <a:r>
              <a:rPr sz="1300" b="0" dirty="0">
                <a:latin typeface="Roboto Light"/>
                <a:cs typeface="Roboto Light"/>
              </a:rPr>
              <a:t>causing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harm)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belong?</a:t>
            </a:r>
            <a:endParaRPr sz="1300">
              <a:latin typeface="Roboto Light"/>
              <a:cs typeface="Roboto Light"/>
            </a:endParaRPr>
          </a:p>
          <a:p>
            <a:pPr marL="241300" marR="5080" indent="-228600">
              <a:lnSpc>
                <a:spcPct val="115399"/>
              </a:lnSpc>
              <a:spcBef>
                <a:spcPts val="284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actors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committing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direct </a:t>
            </a:r>
            <a:r>
              <a:rPr sz="1300" b="0" dirty="0">
                <a:latin typeface="Roboto Light"/>
                <a:cs typeface="Roboto Light"/>
              </a:rPr>
              <a:t>action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causing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harm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affected person/people</a:t>
            </a:r>
            <a:r>
              <a:rPr sz="1300" b="0" spc="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</a:t>
            </a:r>
            <a:r>
              <a:rPr sz="1300" b="0" spc="25" dirty="0">
                <a:latin typeface="Roboto Light"/>
                <a:cs typeface="Roboto Light"/>
              </a:rPr>
              <a:t> </a:t>
            </a:r>
            <a:r>
              <a:rPr sz="1300" b="0" spc="-20" dirty="0">
                <a:latin typeface="Roboto Light"/>
                <a:cs typeface="Roboto Light"/>
              </a:rPr>
              <a:t>duty-bearer,</a:t>
            </a:r>
            <a:r>
              <a:rPr sz="1300" b="0" spc="2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or</a:t>
            </a:r>
            <a:r>
              <a:rPr sz="1300" b="0" spc="50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 role of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 </a:t>
            </a:r>
            <a:r>
              <a:rPr sz="1300" b="0" spc="-20" dirty="0">
                <a:latin typeface="Roboto Light"/>
                <a:cs typeface="Roboto Light"/>
              </a:rPr>
              <a:t>duty-</a:t>
            </a:r>
            <a:r>
              <a:rPr sz="1300" b="0" spc="-10" dirty="0">
                <a:latin typeface="Roboto Light"/>
                <a:cs typeface="Roboto Light"/>
              </a:rPr>
              <a:t>bearer </a:t>
            </a:r>
            <a:r>
              <a:rPr sz="1300" b="0" dirty="0">
                <a:latin typeface="Roboto Light"/>
                <a:cs typeface="Roboto Light"/>
              </a:rPr>
              <a:t>and/or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other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actors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deterring</a:t>
            </a:r>
            <a:endParaRPr sz="1300">
              <a:latin typeface="Roboto Light"/>
              <a:cs typeface="Roboto Light"/>
            </a:endParaRPr>
          </a:p>
          <a:p>
            <a:pPr marL="241300" marR="254000">
              <a:lnSpc>
                <a:spcPct val="115399"/>
              </a:lnSpc>
            </a:pP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enabling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(if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not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perpetrator(s))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perpetrator(s)? </a:t>
            </a: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10" dirty="0">
                <a:latin typeface="Roboto Light"/>
                <a:cs typeface="Roboto Light"/>
              </a:rPr>
              <a:t> there </a:t>
            </a:r>
            <a:r>
              <a:rPr sz="1300" b="0" dirty="0">
                <a:latin typeface="Roboto Light"/>
                <a:cs typeface="Roboto Light"/>
              </a:rPr>
              <a:t>accountability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for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their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actions?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15312" y="2124755"/>
            <a:ext cx="149987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Origins</a:t>
            </a:r>
            <a:r>
              <a:rPr sz="13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of</a:t>
            </a:r>
            <a:r>
              <a:rPr sz="1300" b="0" spc="-3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the</a:t>
            </a:r>
            <a:r>
              <a:rPr sz="13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threat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115300" y="2394398"/>
            <a:ext cx="2765425" cy="2576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70485" indent="-228600">
              <a:lnSpc>
                <a:spcPct val="115399"/>
              </a:lnSpc>
              <a:spcBef>
                <a:spcPts val="100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actions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that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harming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triggering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harm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affected </a:t>
            </a:r>
            <a:r>
              <a:rPr sz="1300" b="0" dirty="0">
                <a:latin typeface="Roboto Light"/>
                <a:cs typeface="Roboto Light"/>
              </a:rPr>
              <a:t>population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planned,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deliberate, coordinated,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opportunistic?</a:t>
            </a:r>
            <a:r>
              <a:rPr sz="1300" b="0" spc="-25" dirty="0">
                <a:latin typeface="Roboto Light"/>
                <a:cs typeface="Roboto Light"/>
              </a:rPr>
              <a:t> Are </a:t>
            </a:r>
            <a:r>
              <a:rPr sz="1300" b="0" dirty="0">
                <a:latin typeface="Roboto Light"/>
                <a:cs typeface="Roboto Light"/>
              </a:rPr>
              <a:t>they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related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duty</a:t>
            </a:r>
            <a:r>
              <a:rPr sz="1300" b="0" spc="-20" dirty="0">
                <a:latin typeface="Roboto Light"/>
                <a:cs typeface="Roboto Light"/>
              </a:rPr>
              <a:t> bearer’s lack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capacity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lack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willingness?</a:t>
            </a:r>
            <a:endParaRPr sz="1300">
              <a:latin typeface="Roboto Light"/>
              <a:cs typeface="Roboto Light"/>
            </a:endParaRPr>
          </a:p>
          <a:p>
            <a:pPr marL="239395" marR="5080" indent="-226695" algn="just">
              <a:lnSpc>
                <a:spcPct val="115399"/>
              </a:lnSpc>
              <a:spcBef>
                <a:spcPts val="280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factual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details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identifying 	</a:t>
            </a:r>
            <a:r>
              <a:rPr sz="1300" b="0" dirty="0">
                <a:latin typeface="Roboto Light"/>
                <a:cs typeface="Roboto Light"/>
              </a:rPr>
              <a:t>(and</a:t>
            </a:r>
            <a:r>
              <a:rPr sz="1300" b="0" spc="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which</a:t>
            </a:r>
            <a:r>
              <a:rPr sz="1300" b="0" spc="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type</a:t>
            </a:r>
            <a:r>
              <a:rPr sz="1300" b="0" spc="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– </a:t>
            </a:r>
            <a:r>
              <a:rPr sz="1300" b="0" spc="-20" dirty="0">
                <a:latin typeface="Roboto Light"/>
                <a:cs typeface="Roboto Light"/>
              </a:rPr>
              <a:t>socio-</a:t>
            </a:r>
            <a:r>
              <a:rPr sz="1300" b="0" spc="-10" dirty="0">
                <a:latin typeface="Roboto Light"/>
                <a:cs typeface="Roboto Light"/>
              </a:rPr>
              <a:t>economic, 	environmental,</a:t>
            </a:r>
            <a:r>
              <a:rPr sz="1300" b="0" spc="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ethnic,</a:t>
            </a:r>
            <a:r>
              <a:rPr sz="1300" b="0" spc="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political</a:t>
            </a:r>
            <a:endParaRPr sz="1300">
              <a:latin typeface="Roboto Light"/>
              <a:cs typeface="Roboto Light"/>
            </a:endParaRPr>
          </a:p>
          <a:p>
            <a:pPr marL="241300" marR="226060" algn="just">
              <a:lnSpc>
                <a:spcPct val="115399"/>
              </a:lnSpc>
            </a:pP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belief)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main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drivers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the </a:t>
            </a:r>
            <a:r>
              <a:rPr sz="1300" b="0" spc="-10" dirty="0">
                <a:latin typeface="Roboto Light"/>
                <a:cs typeface="Roboto Light"/>
              </a:rPr>
              <a:t>threat?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19999" y="1835269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45</a:t>
            </a:fld>
            <a:endParaRPr spc="-25" dirty="0"/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20" name="object 2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73917B24-3883-EDF1-0634-DB8D5EFB88D6}"/>
              </a:ext>
            </a:extLst>
          </p:cNvPr>
          <p:cNvGrpSpPr/>
          <p:nvPr/>
        </p:nvGrpSpPr>
        <p:grpSpPr>
          <a:xfrm>
            <a:off x="9151804" y="691137"/>
            <a:ext cx="820419" cy="820419"/>
            <a:chOff x="9151804" y="900446"/>
            <a:chExt cx="820419" cy="820419"/>
          </a:xfrm>
        </p:grpSpPr>
        <p:sp>
          <p:nvSpPr>
            <p:cNvPr id="22" name="object 7">
              <a:extLst>
                <a:ext uri="{FF2B5EF4-FFF2-40B4-BE49-F238E27FC236}">
                  <a16:creationId xmlns:a16="http://schemas.microsoft.com/office/drawing/2014/main" id="{F5C977CC-1AAE-7029-3C00-93017501D6D3}"/>
                </a:ext>
              </a:extLst>
            </p:cNvPr>
            <p:cNvSpPr/>
            <p:nvPr/>
          </p:nvSpPr>
          <p:spPr>
            <a:xfrm>
              <a:off x="9151804" y="900446"/>
              <a:ext cx="820419" cy="820419"/>
            </a:xfrm>
            <a:custGeom>
              <a:avLst/>
              <a:gdLst/>
              <a:ahLst/>
              <a:cxnLst/>
              <a:rect l="l" t="t" r="r" b="b"/>
              <a:pathLst>
                <a:path w="820420" h="820419">
                  <a:moveTo>
                    <a:pt x="410095" y="0"/>
                  </a:moveTo>
                  <a:lnTo>
                    <a:pt x="362269" y="2759"/>
                  </a:lnTo>
                  <a:lnTo>
                    <a:pt x="316063" y="10831"/>
                  </a:lnTo>
                  <a:lnTo>
                    <a:pt x="271786" y="23909"/>
                  </a:lnTo>
                  <a:lnTo>
                    <a:pt x="229745" y="41684"/>
                  </a:lnTo>
                  <a:lnTo>
                    <a:pt x="190247" y="63850"/>
                  </a:lnTo>
                  <a:lnTo>
                    <a:pt x="153600" y="90097"/>
                  </a:lnTo>
                  <a:lnTo>
                    <a:pt x="120113" y="120119"/>
                  </a:lnTo>
                  <a:lnTo>
                    <a:pt x="90092" y="153608"/>
                  </a:lnTo>
                  <a:lnTo>
                    <a:pt x="63846" y="190256"/>
                  </a:lnTo>
                  <a:lnTo>
                    <a:pt x="41682" y="229755"/>
                  </a:lnTo>
                  <a:lnTo>
                    <a:pt x="23907" y="271797"/>
                  </a:lnTo>
                  <a:lnTo>
                    <a:pt x="10830" y="316075"/>
                  </a:lnTo>
                  <a:lnTo>
                    <a:pt x="2758" y="362281"/>
                  </a:lnTo>
                  <a:lnTo>
                    <a:pt x="0" y="410108"/>
                  </a:lnTo>
                  <a:lnTo>
                    <a:pt x="2758" y="457934"/>
                  </a:lnTo>
                  <a:lnTo>
                    <a:pt x="10830" y="504140"/>
                  </a:lnTo>
                  <a:lnTo>
                    <a:pt x="23907" y="548417"/>
                  </a:lnTo>
                  <a:lnTo>
                    <a:pt x="41682" y="590459"/>
                  </a:lnTo>
                  <a:lnTo>
                    <a:pt x="63846" y="629956"/>
                  </a:lnTo>
                  <a:lnTo>
                    <a:pt x="90092" y="666603"/>
                  </a:lnTo>
                  <a:lnTo>
                    <a:pt x="120113" y="700090"/>
                  </a:lnTo>
                  <a:lnTo>
                    <a:pt x="153600" y="730111"/>
                  </a:lnTo>
                  <a:lnTo>
                    <a:pt x="190247" y="756357"/>
                  </a:lnTo>
                  <a:lnTo>
                    <a:pt x="229745" y="778521"/>
                  </a:lnTo>
                  <a:lnTo>
                    <a:pt x="271786" y="796296"/>
                  </a:lnTo>
                  <a:lnTo>
                    <a:pt x="316063" y="809373"/>
                  </a:lnTo>
                  <a:lnTo>
                    <a:pt x="362269" y="817445"/>
                  </a:lnTo>
                  <a:lnTo>
                    <a:pt x="410095" y="820204"/>
                  </a:lnTo>
                  <a:lnTo>
                    <a:pt x="457921" y="817445"/>
                  </a:lnTo>
                  <a:lnTo>
                    <a:pt x="504127" y="809373"/>
                  </a:lnTo>
                  <a:lnTo>
                    <a:pt x="548404" y="796296"/>
                  </a:lnTo>
                  <a:lnTo>
                    <a:pt x="590446" y="778521"/>
                  </a:lnTo>
                  <a:lnTo>
                    <a:pt x="629944" y="756357"/>
                  </a:lnTo>
                  <a:lnTo>
                    <a:pt x="666590" y="730111"/>
                  </a:lnTo>
                  <a:lnTo>
                    <a:pt x="700077" y="700090"/>
                  </a:lnTo>
                  <a:lnTo>
                    <a:pt x="730098" y="666603"/>
                  </a:lnTo>
                  <a:lnTo>
                    <a:pt x="756344" y="629956"/>
                  </a:lnTo>
                  <a:lnTo>
                    <a:pt x="778509" y="590459"/>
                  </a:lnTo>
                  <a:lnTo>
                    <a:pt x="796283" y="548417"/>
                  </a:lnTo>
                  <a:lnTo>
                    <a:pt x="809360" y="504140"/>
                  </a:lnTo>
                  <a:lnTo>
                    <a:pt x="817432" y="457934"/>
                  </a:lnTo>
                  <a:lnTo>
                    <a:pt x="820191" y="410108"/>
                  </a:lnTo>
                  <a:lnTo>
                    <a:pt x="817432" y="362281"/>
                  </a:lnTo>
                  <a:lnTo>
                    <a:pt x="809360" y="316075"/>
                  </a:lnTo>
                  <a:lnTo>
                    <a:pt x="796283" y="271797"/>
                  </a:lnTo>
                  <a:lnTo>
                    <a:pt x="778509" y="229755"/>
                  </a:lnTo>
                  <a:lnTo>
                    <a:pt x="756344" y="190256"/>
                  </a:lnTo>
                  <a:lnTo>
                    <a:pt x="730098" y="153608"/>
                  </a:lnTo>
                  <a:lnTo>
                    <a:pt x="700077" y="120119"/>
                  </a:lnTo>
                  <a:lnTo>
                    <a:pt x="666590" y="90097"/>
                  </a:lnTo>
                  <a:lnTo>
                    <a:pt x="629944" y="63850"/>
                  </a:lnTo>
                  <a:lnTo>
                    <a:pt x="590446" y="41684"/>
                  </a:lnTo>
                  <a:lnTo>
                    <a:pt x="548404" y="23909"/>
                  </a:lnTo>
                  <a:lnTo>
                    <a:pt x="504127" y="10831"/>
                  </a:lnTo>
                  <a:lnTo>
                    <a:pt x="457921" y="2759"/>
                  </a:lnTo>
                  <a:lnTo>
                    <a:pt x="410095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8">
              <a:extLst>
                <a:ext uri="{FF2B5EF4-FFF2-40B4-BE49-F238E27FC236}">
                  <a16:creationId xmlns:a16="http://schemas.microsoft.com/office/drawing/2014/main" id="{1BB05E39-6AF6-DFB3-FA5C-192F3DE04A38}"/>
                </a:ext>
              </a:extLst>
            </p:cNvPr>
            <p:cNvSpPr/>
            <p:nvPr/>
          </p:nvSpPr>
          <p:spPr>
            <a:xfrm>
              <a:off x="9259528" y="1008174"/>
              <a:ext cx="605155" cy="605155"/>
            </a:xfrm>
            <a:custGeom>
              <a:avLst/>
              <a:gdLst/>
              <a:ahLst/>
              <a:cxnLst/>
              <a:rect l="l" t="t" r="r" b="b"/>
              <a:pathLst>
                <a:path w="605154" h="605155">
                  <a:moveTo>
                    <a:pt x="302374" y="0"/>
                  </a:moveTo>
                  <a:lnTo>
                    <a:pt x="253328" y="3957"/>
                  </a:lnTo>
                  <a:lnTo>
                    <a:pt x="206802" y="15415"/>
                  </a:lnTo>
                  <a:lnTo>
                    <a:pt x="163417" y="33751"/>
                  </a:lnTo>
                  <a:lnTo>
                    <a:pt x="123797" y="58341"/>
                  </a:lnTo>
                  <a:lnTo>
                    <a:pt x="88565" y="88565"/>
                  </a:lnTo>
                  <a:lnTo>
                    <a:pt x="58341" y="123797"/>
                  </a:lnTo>
                  <a:lnTo>
                    <a:pt x="33751" y="163417"/>
                  </a:lnTo>
                  <a:lnTo>
                    <a:pt x="15415" y="206802"/>
                  </a:lnTo>
                  <a:lnTo>
                    <a:pt x="3957" y="253328"/>
                  </a:lnTo>
                  <a:lnTo>
                    <a:pt x="0" y="302374"/>
                  </a:lnTo>
                  <a:lnTo>
                    <a:pt x="3957" y="351419"/>
                  </a:lnTo>
                  <a:lnTo>
                    <a:pt x="15415" y="397946"/>
                  </a:lnTo>
                  <a:lnTo>
                    <a:pt x="33751" y="441330"/>
                  </a:lnTo>
                  <a:lnTo>
                    <a:pt x="58341" y="480950"/>
                  </a:lnTo>
                  <a:lnTo>
                    <a:pt x="88565" y="516183"/>
                  </a:lnTo>
                  <a:lnTo>
                    <a:pt x="123797" y="546406"/>
                  </a:lnTo>
                  <a:lnTo>
                    <a:pt x="163417" y="570997"/>
                  </a:lnTo>
                  <a:lnTo>
                    <a:pt x="206802" y="589332"/>
                  </a:lnTo>
                  <a:lnTo>
                    <a:pt x="253328" y="600790"/>
                  </a:lnTo>
                  <a:lnTo>
                    <a:pt x="302374" y="604748"/>
                  </a:lnTo>
                  <a:lnTo>
                    <a:pt x="351419" y="600790"/>
                  </a:lnTo>
                  <a:lnTo>
                    <a:pt x="397944" y="589332"/>
                  </a:lnTo>
                  <a:lnTo>
                    <a:pt x="441328" y="570997"/>
                  </a:lnTo>
                  <a:lnTo>
                    <a:pt x="480946" y="546406"/>
                  </a:lnTo>
                  <a:lnTo>
                    <a:pt x="516177" y="516183"/>
                  </a:lnTo>
                  <a:lnTo>
                    <a:pt x="546398" y="480950"/>
                  </a:lnTo>
                  <a:lnTo>
                    <a:pt x="570987" y="441330"/>
                  </a:lnTo>
                  <a:lnTo>
                    <a:pt x="589321" y="397946"/>
                  </a:lnTo>
                  <a:lnTo>
                    <a:pt x="600778" y="351419"/>
                  </a:lnTo>
                  <a:lnTo>
                    <a:pt x="604735" y="302374"/>
                  </a:lnTo>
                  <a:lnTo>
                    <a:pt x="600778" y="253328"/>
                  </a:lnTo>
                  <a:lnTo>
                    <a:pt x="589321" y="206802"/>
                  </a:lnTo>
                  <a:lnTo>
                    <a:pt x="570987" y="163417"/>
                  </a:lnTo>
                  <a:lnTo>
                    <a:pt x="546398" y="123797"/>
                  </a:lnTo>
                  <a:lnTo>
                    <a:pt x="516177" y="88565"/>
                  </a:lnTo>
                  <a:lnTo>
                    <a:pt x="480946" y="58341"/>
                  </a:lnTo>
                  <a:lnTo>
                    <a:pt x="441328" y="33751"/>
                  </a:lnTo>
                  <a:lnTo>
                    <a:pt x="397944" y="15415"/>
                  </a:lnTo>
                  <a:lnTo>
                    <a:pt x="351419" y="3957"/>
                  </a:lnTo>
                  <a:lnTo>
                    <a:pt x="3023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24" name="Grupo 23">
              <a:extLst>
                <a:ext uri="{FF2B5EF4-FFF2-40B4-BE49-F238E27FC236}">
                  <a16:creationId xmlns:a16="http://schemas.microsoft.com/office/drawing/2014/main" id="{F745BA69-E123-A2B4-6701-BAB4E878430A}"/>
                </a:ext>
              </a:extLst>
            </p:cNvPr>
            <p:cNvGrpSpPr/>
            <p:nvPr/>
          </p:nvGrpSpPr>
          <p:grpSpPr>
            <a:xfrm>
              <a:off x="9259528" y="1010660"/>
              <a:ext cx="602669" cy="602669"/>
              <a:chOff x="9268797" y="1000702"/>
              <a:chExt cx="602669" cy="602669"/>
            </a:xfrm>
          </p:grpSpPr>
          <p:sp>
            <p:nvSpPr>
              <p:cNvPr id="25" name="Forma libre: forma 24">
                <a:extLst>
                  <a:ext uri="{FF2B5EF4-FFF2-40B4-BE49-F238E27FC236}">
                    <a16:creationId xmlns:a16="http://schemas.microsoft.com/office/drawing/2014/main" id="{6D3088A9-6802-2C24-793E-4C41CCFA13EF}"/>
                  </a:ext>
                </a:extLst>
              </p:cNvPr>
              <p:cNvSpPr/>
              <p:nvPr/>
            </p:nvSpPr>
            <p:spPr>
              <a:xfrm>
                <a:off x="9268797" y="1000702"/>
                <a:ext cx="602669" cy="602669"/>
              </a:xfrm>
              <a:custGeom>
                <a:avLst/>
                <a:gdLst>
                  <a:gd name="csX0" fmla="*/ 0 w 602669"/>
                  <a:gd name="csY0" fmla="*/ 301335 h 602669"/>
                  <a:gd name="csX1" fmla="*/ 301335 w 602669"/>
                  <a:gd name="csY1" fmla="*/ 0 h 602669"/>
                  <a:gd name="csX2" fmla="*/ 602670 w 602669"/>
                  <a:gd name="csY2" fmla="*/ 301335 h 602669"/>
                  <a:gd name="csX3" fmla="*/ 301335 w 602669"/>
                  <a:gd name="csY3" fmla="*/ 602670 h 602669"/>
                  <a:gd name="csX4" fmla="*/ 0 w 602669"/>
                  <a:gd name="csY4" fmla="*/ 301335 h 60266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02669" h="602669">
                    <a:moveTo>
                      <a:pt x="0" y="301335"/>
                    </a:moveTo>
                    <a:cubicBezTo>
                      <a:pt x="0" y="134911"/>
                      <a:pt x="134911" y="0"/>
                      <a:pt x="301335" y="0"/>
                    </a:cubicBezTo>
                    <a:cubicBezTo>
                      <a:pt x="467759" y="0"/>
                      <a:pt x="602670" y="134911"/>
                      <a:pt x="602670" y="301335"/>
                    </a:cubicBezTo>
                    <a:cubicBezTo>
                      <a:pt x="602670" y="467759"/>
                      <a:pt x="467759" y="602670"/>
                      <a:pt x="301335" y="602670"/>
                    </a:cubicBezTo>
                    <a:cubicBezTo>
                      <a:pt x="134911" y="602670"/>
                      <a:pt x="0" y="467759"/>
                      <a:pt x="0" y="301335"/>
                    </a:cubicBezTo>
                    <a:close/>
                  </a:path>
                </a:pathLst>
              </a:custGeom>
              <a:noFill/>
              <a:ln w="10751" cap="flat">
                <a:solidFill>
                  <a:srgbClr val="00924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6" name="Forma libre: forma 25">
                <a:extLst>
                  <a:ext uri="{FF2B5EF4-FFF2-40B4-BE49-F238E27FC236}">
                    <a16:creationId xmlns:a16="http://schemas.microsoft.com/office/drawing/2014/main" id="{E73E5A76-0DE0-8BC1-44E0-1D185A2669E5}"/>
                  </a:ext>
                </a:extLst>
              </p:cNvPr>
              <p:cNvSpPr/>
              <p:nvPr/>
            </p:nvSpPr>
            <p:spPr>
              <a:xfrm>
                <a:off x="9414619" y="1284180"/>
                <a:ext cx="285605" cy="154285"/>
              </a:xfrm>
              <a:custGeom>
                <a:avLst/>
                <a:gdLst>
                  <a:gd name="csX0" fmla="*/ 111624 w 285605"/>
                  <a:gd name="csY0" fmla="*/ 48725 h 154285"/>
                  <a:gd name="csX1" fmla="*/ 280832 w 285605"/>
                  <a:gd name="csY1" fmla="*/ 63026 h 154285"/>
                  <a:gd name="csX2" fmla="*/ 285009 w 285605"/>
                  <a:gd name="csY2" fmla="*/ 65431 h 154285"/>
                  <a:gd name="csX3" fmla="*/ 48092 w 285605"/>
                  <a:gd name="csY3" fmla="*/ 110612 h 154285"/>
                  <a:gd name="csX4" fmla="*/ 18984 w 285605"/>
                  <a:gd name="csY4" fmla="*/ 136683 h 154285"/>
                  <a:gd name="csX5" fmla="*/ 11264 w 285605"/>
                  <a:gd name="csY5" fmla="*/ 139594 h 154285"/>
                  <a:gd name="csX6" fmla="*/ 4809 w 285605"/>
                  <a:gd name="csY6" fmla="*/ 137189 h 154285"/>
                  <a:gd name="csX7" fmla="*/ 0 w 285605"/>
                  <a:gd name="csY7" fmla="*/ 128330 h 154285"/>
                  <a:gd name="csX8" fmla="*/ 0 w 285605"/>
                  <a:gd name="csY8" fmla="*/ 15567 h 154285"/>
                  <a:gd name="csX9" fmla="*/ 1139 w 285605"/>
                  <a:gd name="csY9" fmla="*/ 9618 h 154285"/>
                  <a:gd name="csX10" fmla="*/ 4683 w 285605"/>
                  <a:gd name="csY10" fmla="*/ 4809 h 154285"/>
                  <a:gd name="csX11" fmla="*/ 15314 w 285605"/>
                  <a:gd name="csY11" fmla="*/ 0 h 154285"/>
                  <a:gd name="csX12" fmla="*/ 128077 w 285605"/>
                  <a:gd name="csY12" fmla="*/ 0 h 154285"/>
                  <a:gd name="csX13" fmla="*/ 132886 w 285605"/>
                  <a:gd name="csY13" fmla="*/ 1139 h 154285"/>
                  <a:gd name="csX14" fmla="*/ 137062 w 285605"/>
                  <a:gd name="csY14" fmla="*/ 4683 h 154285"/>
                  <a:gd name="csX15" fmla="*/ 136430 w 285605"/>
                  <a:gd name="csY15" fmla="*/ 18857 h 154285"/>
                  <a:gd name="csX16" fmla="*/ 111498 w 285605"/>
                  <a:gd name="csY16" fmla="*/ 48598 h 15428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285605" h="154285">
                    <a:moveTo>
                      <a:pt x="111624" y="48725"/>
                    </a:moveTo>
                    <a:cubicBezTo>
                      <a:pt x="156679" y="87325"/>
                      <a:pt x="238689" y="124786"/>
                      <a:pt x="280832" y="63026"/>
                    </a:cubicBezTo>
                    <a:cubicBezTo>
                      <a:pt x="284376" y="58217"/>
                      <a:pt x="286781" y="59989"/>
                      <a:pt x="285009" y="65431"/>
                    </a:cubicBezTo>
                    <a:cubicBezTo>
                      <a:pt x="249952" y="170474"/>
                      <a:pt x="128836" y="178194"/>
                      <a:pt x="48092" y="110612"/>
                    </a:cubicBezTo>
                    <a:lnTo>
                      <a:pt x="18984" y="136683"/>
                    </a:lnTo>
                    <a:cubicBezTo>
                      <a:pt x="16579" y="138455"/>
                      <a:pt x="14175" y="139594"/>
                      <a:pt x="11264" y="139594"/>
                    </a:cubicBezTo>
                    <a:cubicBezTo>
                      <a:pt x="8859" y="139594"/>
                      <a:pt x="6454" y="138961"/>
                      <a:pt x="4809" y="137189"/>
                    </a:cubicBezTo>
                    <a:cubicBezTo>
                      <a:pt x="1772" y="134784"/>
                      <a:pt x="0" y="131874"/>
                      <a:pt x="0" y="128330"/>
                    </a:cubicBezTo>
                    <a:lnTo>
                      <a:pt x="0" y="15567"/>
                    </a:lnTo>
                    <a:cubicBezTo>
                      <a:pt x="0" y="13795"/>
                      <a:pt x="633" y="11390"/>
                      <a:pt x="1139" y="9618"/>
                    </a:cubicBezTo>
                    <a:cubicBezTo>
                      <a:pt x="1772" y="7847"/>
                      <a:pt x="2911" y="6075"/>
                      <a:pt x="4683" y="4809"/>
                    </a:cubicBezTo>
                    <a:cubicBezTo>
                      <a:pt x="7593" y="1772"/>
                      <a:pt x="11137" y="0"/>
                      <a:pt x="15314" y="0"/>
                    </a:cubicBezTo>
                    <a:lnTo>
                      <a:pt x="128077" y="0"/>
                    </a:lnTo>
                    <a:cubicBezTo>
                      <a:pt x="129849" y="0"/>
                      <a:pt x="131620" y="633"/>
                      <a:pt x="132886" y="1139"/>
                    </a:cubicBezTo>
                    <a:cubicBezTo>
                      <a:pt x="134658" y="1772"/>
                      <a:pt x="135923" y="2911"/>
                      <a:pt x="137062" y="4683"/>
                    </a:cubicBezTo>
                    <a:cubicBezTo>
                      <a:pt x="139973" y="8859"/>
                      <a:pt x="139973" y="14807"/>
                      <a:pt x="136430" y="18857"/>
                    </a:cubicBezTo>
                    <a:lnTo>
                      <a:pt x="111498" y="48598"/>
                    </a:lnTo>
                    <a:close/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7" name="Forma libre: forma 26">
                <a:extLst>
                  <a:ext uri="{FF2B5EF4-FFF2-40B4-BE49-F238E27FC236}">
                    <a16:creationId xmlns:a16="http://schemas.microsoft.com/office/drawing/2014/main" id="{C0F233A0-3865-C01C-3389-5B41765A669B}"/>
                  </a:ext>
                </a:extLst>
              </p:cNvPr>
              <p:cNvSpPr/>
              <p:nvPr/>
            </p:nvSpPr>
            <p:spPr>
              <a:xfrm>
                <a:off x="9438922" y="1162191"/>
                <a:ext cx="285737" cy="154274"/>
              </a:xfrm>
              <a:custGeom>
                <a:avLst/>
                <a:gdLst>
                  <a:gd name="csX0" fmla="*/ 123237 w 285737"/>
                  <a:gd name="csY0" fmla="*/ 127 h 154274"/>
                  <a:gd name="csX1" fmla="*/ 855 w 285737"/>
                  <a:gd name="csY1" fmla="*/ 88970 h 154274"/>
                  <a:gd name="csX2" fmla="*/ 1741 w 285737"/>
                  <a:gd name="csY2" fmla="*/ 94792 h 154274"/>
                  <a:gd name="csX3" fmla="*/ 5664 w 285737"/>
                  <a:gd name="csY3" fmla="*/ 92514 h 154274"/>
                  <a:gd name="csX4" fmla="*/ 67551 w 285737"/>
                  <a:gd name="csY4" fmla="*/ 59735 h 154274"/>
                  <a:gd name="csX5" fmla="*/ 174873 w 285737"/>
                  <a:gd name="csY5" fmla="*/ 106815 h 154274"/>
                  <a:gd name="csX6" fmla="*/ 149308 w 285737"/>
                  <a:gd name="csY6" fmla="*/ 135291 h 154274"/>
                  <a:gd name="csX7" fmla="*/ 148675 w 285737"/>
                  <a:gd name="csY7" fmla="*/ 149592 h 154274"/>
                  <a:gd name="csX8" fmla="*/ 152852 w 285737"/>
                  <a:gd name="csY8" fmla="*/ 153135 h 154274"/>
                  <a:gd name="csX9" fmla="*/ 157661 w 285737"/>
                  <a:gd name="csY9" fmla="*/ 154274 h 154274"/>
                  <a:gd name="csX10" fmla="*/ 270424 w 285737"/>
                  <a:gd name="csY10" fmla="*/ 154274 h 154274"/>
                  <a:gd name="csX11" fmla="*/ 281055 w 285737"/>
                  <a:gd name="csY11" fmla="*/ 149465 h 154274"/>
                  <a:gd name="csX12" fmla="*/ 284599 w 285737"/>
                  <a:gd name="csY12" fmla="*/ 144656 h 154274"/>
                  <a:gd name="csX13" fmla="*/ 285738 w 285737"/>
                  <a:gd name="csY13" fmla="*/ 138708 h 154274"/>
                  <a:gd name="csX14" fmla="*/ 285738 w 285737"/>
                  <a:gd name="csY14" fmla="*/ 25944 h 154274"/>
                  <a:gd name="csX15" fmla="*/ 280928 w 285737"/>
                  <a:gd name="csY15" fmla="*/ 17085 h 154274"/>
                  <a:gd name="csX16" fmla="*/ 274347 w 285737"/>
                  <a:gd name="csY16" fmla="*/ 14681 h 154274"/>
                  <a:gd name="csX17" fmla="*/ 266627 w 285737"/>
                  <a:gd name="csY17" fmla="*/ 17718 h 154274"/>
                  <a:gd name="csX18" fmla="*/ 237519 w 285737"/>
                  <a:gd name="csY18" fmla="*/ 43789 h 154274"/>
                  <a:gd name="csX19" fmla="*/ 122984 w 285737"/>
                  <a:gd name="csY19" fmla="*/ 0 h 1542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285737" h="154274">
                    <a:moveTo>
                      <a:pt x="123237" y="127"/>
                    </a:moveTo>
                    <a:cubicBezTo>
                      <a:pt x="69956" y="127"/>
                      <a:pt x="21105" y="28349"/>
                      <a:pt x="855" y="88970"/>
                    </a:cubicBezTo>
                    <a:cubicBezTo>
                      <a:pt x="-663" y="92767"/>
                      <a:pt x="-31" y="94792"/>
                      <a:pt x="1741" y="94792"/>
                    </a:cubicBezTo>
                    <a:cubicBezTo>
                      <a:pt x="2754" y="94792"/>
                      <a:pt x="4146" y="94033"/>
                      <a:pt x="5664" y="92514"/>
                    </a:cubicBezTo>
                    <a:cubicBezTo>
                      <a:pt x="21864" y="68721"/>
                      <a:pt x="43885" y="59735"/>
                      <a:pt x="67551" y="59735"/>
                    </a:cubicBezTo>
                    <a:cubicBezTo>
                      <a:pt x="105392" y="59735"/>
                      <a:pt x="147030" y="83022"/>
                      <a:pt x="174873" y="106815"/>
                    </a:cubicBezTo>
                    <a:lnTo>
                      <a:pt x="149308" y="135291"/>
                    </a:lnTo>
                    <a:cubicBezTo>
                      <a:pt x="145764" y="139467"/>
                      <a:pt x="145764" y="145415"/>
                      <a:pt x="148675" y="149592"/>
                    </a:cubicBezTo>
                    <a:cubicBezTo>
                      <a:pt x="149814" y="151364"/>
                      <a:pt x="151586" y="152629"/>
                      <a:pt x="152852" y="153135"/>
                    </a:cubicBezTo>
                    <a:cubicBezTo>
                      <a:pt x="153991" y="153768"/>
                      <a:pt x="155889" y="154274"/>
                      <a:pt x="157661" y="154274"/>
                    </a:cubicBezTo>
                    <a:lnTo>
                      <a:pt x="270424" y="154274"/>
                    </a:lnTo>
                    <a:cubicBezTo>
                      <a:pt x="274600" y="154274"/>
                      <a:pt x="278144" y="152503"/>
                      <a:pt x="281055" y="149465"/>
                    </a:cubicBezTo>
                    <a:cubicBezTo>
                      <a:pt x="282827" y="148326"/>
                      <a:pt x="284092" y="146554"/>
                      <a:pt x="284599" y="144656"/>
                    </a:cubicBezTo>
                    <a:cubicBezTo>
                      <a:pt x="285231" y="142884"/>
                      <a:pt x="285738" y="140480"/>
                      <a:pt x="285738" y="138708"/>
                    </a:cubicBezTo>
                    <a:lnTo>
                      <a:pt x="285738" y="25944"/>
                    </a:lnTo>
                    <a:cubicBezTo>
                      <a:pt x="285738" y="22401"/>
                      <a:pt x="283966" y="19363"/>
                      <a:pt x="280928" y="17085"/>
                    </a:cubicBezTo>
                    <a:cubicBezTo>
                      <a:pt x="279157" y="15314"/>
                      <a:pt x="276752" y="14681"/>
                      <a:pt x="274347" y="14681"/>
                    </a:cubicBezTo>
                    <a:cubicBezTo>
                      <a:pt x="271437" y="14681"/>
                      <a:pt x="269032" y="15820"/>
                      <a:pt x="266627" y="17718"/>
                    </a:cubicBezTo>
                    <a:lnTo>
                      <a:pt x="237519" y="43789"/>
                    </a:lnTo>
                    <a:cubicBezTo>
                      <a:pt x="203348" y="15187"/>
                      <a:pt x="161964" y="0"/>
                      <a:pt x="122984" y="0"/>
                    </a:cubicBezTo>
                  </a:path>
                </a:pathLst>
              </a:custGeom>
              <a:solidFill>
                <a:srgbClr val="C0DFC9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28" name="Forma libre: forma 27">
                <a:extLst>
                  <a:ext uri="{FF2B5EF4-FFF2-40B4-BE49-F238E27FC236}">
                    <a16:creationId xmlns:a16="http://schemas.microsoft.com/office/drawing/2014/main" id="{50D8A8EE-BC0B-B7EA-3FEA-62AE7F0008CD}"/>
                  </a:ext>
                </a:extLst>
              </p:cNvPr>
              <p:cNvSpPr/>
              <p:nvPr/>
            </p:nvSpPr>
            <p:spPr>
              <a:xfrm>
                <a:off x="9433455" y="1156242"/>
                <a:ext cx="295887" cy="165664"/>
              </a:xfrm>
              <a:custGeom>
                <a:avLst/>
                <a:gdLst>
                  <a:gd name="csX0" fmla="*/ 72259 w 295887"/>
                  <a:gd name="csY0" fmla="*/ 59356 h 165664"/>
                  <a:gd name="csX1" fmla="*/ 183251 w 295887"/>
                  <a:gd name="csY1" fmla="*/ 108081 h 165664"/>
                  <a:gd name="csX2" fmla="*/ 185022 w 295887"/>
                  <a:gd name="csY2" fmla="*/ 112257 h 165664"/>
                  <a:gd name="csX3" fmla="*/ 183251 w 295887"/>
                  <a:gd name="csY3" fmla="*/ 116433 h 165664"/>
                  <a:gd name="csX4" fmla="*/ 157686 w 295887"/>
                  <a:gd name="csY4" fmla="*/ 144909 h 165664"/>
                  <a:gd name="csX5" fmla="*/ 157053 w 295887"/>
                  <a:gd name="csY5" fmla="*/ 151364 h 165664"/>
                  <a:gd name="csX6" fmla="*/ 158825 w 295887"/>
                  <a:gd name="csY6" fmla="*/ 153135 h 165664"/>
                  <a:gd name="csX7" fmla="*/ 161229 w 295887"/>
                  <a:gd name="csY7" fmla="*/ 153768 h 165664"/>
                  <a:gd name="csX8" fmla="*/ 273993 w 295887"/>
                  <a:gd name="csY8" fmla="*/ 153768 h 165664"/>
                  <a:gd name="csX9" fmla="*/ 280574 w 295887"/>
                  <a:gd name="csY9" fmla="*/ 150857 h 165664"/>
                  <a:gd name="csX10" fmla="*/ 282346 w 295887"/>
                  <a:gd name="csY10" fmla="*/ 147820 h 165664"/>
                  <a:gd name="csX11" fmla="*/ 282978 w 295887"/>
                  <a:gd name="csY11" fmla="*/ 144276 h 165664"/>
                  <a:gd name="csX12" fmla="*/ 282978 w 295887"/>
                  <a:gd name="csY12" fmla="*/ 31513 h 165664"/>
                  <a:gd name="csX13" fmla="*/ 280574 w 295887"/>
                  <a:gd name="csY13" fmla="*/ 27337 h 165664"/>
                  <a:gd name="csX14" fmla="*/ 277663 w 295887"/>
                  <a:gd name="csY14" fmla="*/ 26198 h 165664"/>
                  <a:gd name="csX15" fmla="*/ 274119 w 295887"/>
                  <a:gd name="csY15" fmla="*/ 27337 h 165664"/>
                  <a:gd name="csX16" fmla="*/ 246783 w 295887"/>
                  <a:gd name="csY16" fmla="*/ 54040 h 165664"/>
                  <a:gd name="csX17" fmla="*/ 239063 w 295887"/>
                  <a:gd name="csY17" fmla="*/ 54040 h 165664"/>
                  <a:gd name="csX18" fmla="*/ 128577 w 295887"/>
                  <a:gd name="csY18" fmla="*/ 12529 h 165664"/>
                  <a:gd name="csX19" fmla="*/ 19358 w 295887"/>
                  <a:gd name="csY19" fmla="*/ 78466 h 165664"/>
                  <a:gd name="csX20" fmla="*/ 72259 w 295887"/>
                  <a:gd name="csY20" fmla="*/ 59482 h 165664"/>
                  <a:gd name="csX21" fmla="*/ 275258 w 295887"/>
                  <a:gd name="csY21" fmla="*/ 165665 h 165664"/>
                  <a:gd name="csX22" fmla="*/ 162495 w 295887"/>
                  <a:gd name="csY22" fmla="*/ 165665 h 165664"/>
                  <a:gd name="csX23" fmla="*/ 154775 w 295887"/>
                  <a:gd name="csY23" fmla="*/ 163893 h 165664"/>
                  <a:gd name="csX24" fmla="*/ 148827 w 295887"/>
                  <a:gd name="csY24" fmla="*/ 158577 h 165664"/>
                  <a:gd name="csX25" fmla="*/ 149966 w 295887"/>
                  <a:gd name="csY25" fmla="*/ 136556 h 165664"/>
                  <a:gd name="csX26" fmla="*/ 171354 w 295887"/>
                  <a:gd name="csY26" fmla="*/ 112257 h 165664"/>
                  <a:gd name="csX27" fmla="*/ 72765 w 295887"/>
                  <a:gd name="csY27" fmla="*/ 70113 h 165664"/>
                  <a:gd name="csX28" fmla="*/ 15814 w 295887"/>
                  <a:gd name="csY28" fmla="*/ 100361 h 165664"/>
                  <a:gd name="csX29" fmla="*/ 7461 w 295887"/>
                  <a:gd name="csY29" fmla="*/ 105676 h 165664"/>
                  <a:gd name="csX30" fmla="*/ 1513 w 295887"/>
                  <a:gd name="csY30" fmla="*/ 102765 h 165664"/>
                  <a:gd name="csX31" fmla="*/ 880 w 295887"/>
                  <a:gd name="csY31" fmla="*/ 92641 h 165664"/>
                  <a:gd name="csX32" fmla="*/ 51883 w 295887"/>
                  <a:gd name="csY32" fmla="*/ 22527 h 165664"/>
                  <a:gd name="csX33" fmla="*/ 129084 w 295887"/>
                  <a:gd name="csY33" fmla="*/ 0 h 165664"/>
                  <a:gd name="csX34" fmla="*/ 243113 w 295887"/>
                  <a:gd name="csY34" fmla="*/ 41511 h 165664"/>
                  <a:gd name="csX35" fmla="*/ 268044 w 295887"/>
                  <a:gd name="csY35" fmla="*/ 18351 h 165664"/>
                  <a:gd name="csX36" fmla="*/ 279308 w 295887"/>
                  <a:gd name="csY36" fmla="*/ 13542 h 165664"/>
                  <a:gd name="csX37" fmla="*/ 289433 w 295887"/>
                  <a:gd name="csY37" fmla="*/ 17085 h 165664"/>
                  <a:gd name="csX38" fmla="*/ 295887 w 295887"/>
                  <a:gd name="csY38" fmla="*/ 30754 h 165664"/>
                  <a:gd name="csX39" fmla="*/ 295887 w 295887"/>
                  <a:gd name="csY39" fmla="*/ 143517 h 165664"/>
                  <a:gd name="csX40" fmla="*/ 294115 w 295887"/>
                  <a:gd name="csY40" fmla="*/ 151870 h 165664"/>
                  <a:gd name="csX41" fmla="*/ 289306 w 295887"/>
                  <a:gd name="csY41" fmla="*/ 158957 h 165664"/>
                  <a:gd name="csX42" fmla="*/ 275005 w 295887"/>
                  <a:gd name="csY42" fmla="*/ 165538 h 16566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</a:cxnLst>
                <a:rect l="l" t="t" r="r" b="b"/>
                <a:pathLst>
                  <a:path w="295887" h="165664">
                    <a:moveTo>
                      <a:pt x="72259" y="59356"/>
                    </a:moveTo>
                    <a:cubicBezTo>
                      <a:pt x="112631" y="59356"/>
                      <a:pt x="156041" y="84288"/>
                      <a:pt x="183251" y="108081"/>
                    </a:cubicBezTo>
                    <a:cubicBezTo>
                      <a:pt x="184390" y="109220"/>
                      <a:pt x="185022" y="110485"/>
                      <a:pt x="185022" y="112257"/>
                    </a:cubicBezTo>
                    <a:cubicBezTo>
                      <a:pt x="185022" y="114029"/>
                      <a:pt x="184390" y="115294"/>
                      <a:pt x="183251" y="116433"/>
                    </a:cubicBezTo>
                    <a:lnTo>
                      <a:pt x="157686" y="144909"/>
                    </a:lnTo>
                    <a:cubicBezTo>
                      <a:pt x="155914" y="146681"/>
                      <a:pt x="155914" y="149718"/>
                      <a:pt x="157053" y="151364"/>
                    </a:cubicBezTo>
                    <a:lnTo>
                      <a:pt x="158825" y="153135"/>
                    </a:lnTo>
                    <a:lnTo>
                      <a:pt x="161229" y="153768"/>
                    </a:lnTo>
                    <a:lnTo>
                      <a:pt x="273993" y="153768"/>
                    </a:lnTo>
                    <a:cubicBezTo>
                      <a:pt x="276397" y="153768"/>
                      <a:pt x="278802" y="152629"/>
                      <a:pt x="280574" y="150857"/>
                    </a:cubicBezTo>
                    <a:lnTo>
                      <a:pt x="282346" y="147820"/>
                    </a:lnTo>
                    <a:cubicBezTo>
                      <a:pt x="282978" y="146681"/>
                      <a:pt x="282978" y="145415"/>
                      <a:pt x="282978" y="144276"/>
                    </a:cubicBezTo>
                    <a:lnTo>
                      <a:pt x="282978" y="31513"/>
                    </a:lnTo>
                    <a:cubicBezTo>
                      <a:pt x="282978" y="29741"/>
                      <a:pt x="282346" y="28602"/>
                      <a:pt x="280574" y="27337"/>
                    </a:cubicBezTo>
                    <a:lnTo>
                      <a:pt x="277663" y="26198"/>
                    </a:lnTo>
                    <a:cubicBezTo>
                      <a:pt x="276524" y="26198"/>
                      <a:pt x="275258" y="26830"/>
                      <a:pt x="274119" y="27337"/>
                    </a:cubicBezTo>
                    <a:lnTo>
                      <a:pt x="246783" y="54040"/>
                    </a:lnTo>
                    <a:cubicBezTo>
                      <a:pt x="244378" y="55812"/>
                      <a:pt x="241467" y="56445"/>
                      <a:pt x="239063" y="54040"/>
                    </a:cubicBezTo>
                    <a:cubicBezTo>
                      <a:pt x="207043" y="27337"/>
                      <a:pt x="166671" y="12529"/>
                      <a:pt x="128577" y="12529"/>
                    </a:cubicBezTo>
                    <a:cubicBezTo>
                      <a:pt x="79853" y="12529"/>
                      <a:pt x="40746" y="36828"/>
                      <a:pt x="19358" y="78466"/>
                    </a:cubicBezTo>
                    <a:cubicBezTo>
                      <a:pt x="33659" y="65431"/>
                      <a:pt x="51377" y="59482"/>
                      <a:pt x="72259" y="59482"/>
                    </a:cubicBezTo>
                    <a:moveTo>
                      <a:pt x="275258" y="165665"/>
                    </a:moveTo>
                    <a:lnTo>
                      <a:pt x="162495" y="165665"/>
                    </a:lnTo>
                    <a:cubicBezTo>
                      <a:pt x="160090" y="165665"/>
                      <a:pt x="157180" y="165032"/>
                      <a:pt x="154775" y="163893"/>
                    </a:cubicBezTo>
                    <a:cubicBezTo>
                      <a:pt x="152370" y="162754"/>
                      <a:pt x="149966" y="160982"/>
                      <a:pt x="148827" y="158577"/>
                    </a:cubicBezTo>
                    <a:cubicBezTo>
                      <a:pt x="144017" y="151996"/>
                      <a:pt x="144017" y="143137"/>
                      <a:pt x="149966" y="136556"/>
                    </a:cubicBezTo>
                    <a:lnTo>
                      <a:pt x="171354" y="112257"/>
                    </a:lnTo>
                    <a:cubicBezTo>
                      <a:pt x="145283" y="91502"/>
                      <a:pt x="107189" y="70113"/>
                      <a:pt x="72765" y="70113"/>
                    </a:cubicBezTo>
                    <a:cubicBezTo>
                      <a:pt x="48466" y="70113"/>
                      <a:pt x="29482" y="80238"/>
                      <a:pt x="15814" y="100361"/>
                    </a:cubicBezTo>
                    <a:cubicBezTo>
                      <a:pt x="13410" y="103904"/>
                      <a:pt x="10499" y="105676"/>
                      <a:pt x="7461" y="105676"/>
                    </a:cubicBezTo>
                    <a:cubicBezTo>
                      <a:pt x="5057" y="105676"/>
                      <a:pt x="3285" y="104537"/>
                      <a:pt x="1513" y="102765"/>
                    </a:cubicBezTo>
                    <a:cubicBezTo>
                      <a:pt x="374" y="100993"/>
                      <a:pt x="-892" y="97956"/>
                      <a:pt x="880" y="92641"/>
                    </a:cubicBezTo>
                    <a:cubicBezTo>
                      <a:pt x="11005" y="62393"/>
                      <a:pt x="28217" y="38600"/>
                      <a:pt x="51883" y="22527"/>
                    </a:cubicBezTo>
                    <a:cubicBezTo>
                      <a:pt x="73778" y="7720"/>
                      <a:pt x="100608" y="0"/>
                      <a:pt x="129084" y="0"/>
                    </a:cubicBezTo>
                    <a:cubicBezTo>
                      <a:pt x="168823" y="0"/>
                      <a:pt x="209195" y="14807"/>
                      <a:pt x="243113" y="41511"/>
                    </a:cubicBezTo>
                    <a:lnTo>
                      <a:pt x="268044" y="18351"/>
                    </a:lnTo>
                    <a:cubicBezTo>
                      <a:pt x="271082" y="15314"/>
                      <a:pt x="275132" y="13542"/>
                      <a:pt x="279308" y="13542"/>
                    </a:cubicBezTo>
                    <a:cubicBezTo>
                      <a:pt x="282852" y="13542"/>
                      <a:pt x="286395" y="14681"/>
                      <a:pt x="289433" y="17085"/>
                    </a:cubicBezTo>
                    <a:cubicBezTo>
                      <a:pt x="293609" y="19996"/>
                      <a:pt x="295887" y="25438"/>
                      <a:pt x="295887" y="30754"/>
                    </a:cubicBezTo>
                    <a:lnTo>
                      <a:pt x="295887" y="143517"/>
                    </a:lnTo>
                    <a:cubicBezTo>
                      <a:pt x="295887" y="146428"/>
                      <a:pt x="295254" y="148832"/>
                      <a:pt x="294115" y="151870"/>
                    </a:cubicBezTo>
                    <a:cubicBezTo>
                      <a:pt x="292976" y="154274"/>
                      <a:pt x="291711" y="156679"/>
                      <a:pt x="289306" y="158957"/>
                    </a:cubicBezTo>
                    <a:cubicBezTo>
                      <a:pt x="285763" y="163133"/>
                      <a:pt x="280447" y="165538"/>
                      <a:pt x="275005" y="16553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9" name="Forma libre: forma 28">
                <a:extLst>
                  <a:ext uri="{FF2B5EF4-FFF2-40B4-BE49-F238E27FC236}">
                    <a16:creationId xmlns:a16="http://schemas.microsoft.com/office/drawing/2014/main" id="{90663E4D-4035-9364-C928-24EBD66253E8}"/>
                  </a:ext>
                </a:extLst>
              </p:cNvPr>
              <p:cNvSpPr/>
              <p:nvPr/>
            </p:nvSpPr>
            <p:spPr>
              <a:xfrm>
                <a:off x="9410543" y="1282801"/>
                <a:ext cx="296773" cy="165158"/>
              </a:xfrm>
              <a:custGeom>
                <a:avLst/>
                <a:gdLst>
                  <a:gd name="csX0" fmla="*/ 53028 w 296773"/>
                  <a:gd name="csY0" fmla="*/ 109726 h 165158"/>
                  <a:gd name="csX1" fmla="*/ 56571 w 296773"/>
                  <a:gd name="csY1" fmla="*/ 110865 h 165158"/>
                  <a:gd name="csX2" fmla="*/ 166424 w 296773"/>
                  <a:gd name="csY2" fmla="*/ 153009 h 165158"/>
                  <a:gd name="csX3" fmla="*/ 275644 w 296773"/>
                  <a:gd name="csY3" fmla="*/ 87072 h 165158"/>
                  <a:gd name="csX4" fmla="*/ 222869 w 296773"/>
                  <a:gd name="csY4" fmla="*/ 106056 h 165158"/>
                  <a:gd name="csX5" fmla="*/ 111877 w 296773"/>
                  <a:gd name="csY5" fmla="*/ 57331 h 165158"/>
                  <a:gd name="csX6" fmla="*/ 110106 w 296773"/>
                  <a:gd name="csY6" fmla="*/ 53154 h 165158"/>
                  <a:gd name="csX7" fmla="*/ 111877 w 296773"/>
                  <a:gd name="csY7" fmla="*/ 48978 h 165158"/>
                  <a:gd name="csX8" fmla="*/ 137442 w 296773"/>
                  <a:gd name="csY8" fmla="*/ 20502 h 165158"/>
                  <a:gd name="csX9" fmla="*/ 138075 w 296773"/>
                  <a:gd name="csY9" fmla="*/ 13921 h 165158"/>
                  <a:gd name="csX10" fmla="*/ 136303 w 296773"/>
                  <a:gd name="csY10" fmla="*/ 12150 h 165158"/>
                  <a:gd name="csX11" fmla="*/ 133898 w 296773"/>
                  <a:gd name="csY11" fmla="*/ 11517 h 165158"/>
                  <a:gd name="csX12" fmla="*/ 21135 w 296773"/>
                  <a:gd name="csY12" fmla="*/ 11517 h 165158"/>
                  <a:gd name="csX13" fmla="*/ 14554 w 296773"/>
                  <a:gd name="csY13" fmla="*/ 14554 h 165158"/>
                  <a:gd name="csX14" fmla="*/ 12782 w 296773"/>
                  <a:gd name="csY14" fmla="*/ 17592 h 165158"/>
                  <a:gd name="csX15" fmla="*/ 12150 w 296773"/>
                  <a:gd name="csY15" fmla="*/ 21135 h 165158"/>
                  <a:gd name="csX16" fmla="*/ 12150 w 296773"/>
                  <a:gd name="csY16" fmla="*/ 133899 h 165158"/>
                  <a:gd name="csX17" fmla="*/ 14554 w 296773"/>
                  <a:gd name="csY17" fmla="*/ 138075 h 165158"/>
                  <a:gd name="csX18" fmla="*/ 17592 w 296773"/>
                  <a:gd name="csY18" fmla="*/ 139214 h 165158"/>
                  <a:gd name="csX19" fmla="*/ 21135 w 296773"/>
                  <a:gd name="csY19" fmla="*/ 138075 h 165158"/>
                  <a:gd name="csX20" fmla="*/ 50244 w 296773"/>
                  <a:gd name="csY20" fmla="*/ 112004 h 165158"/>
                  <a:gd name="csX21" fmla="*/ 53281 w 296773"/>
                  <a:gd name="csY21" fmla="*/ 109599 h 165158"/>
                  <a:gd name="csX22" fmla="*/ 166930 w 296773"/>
                  <a:gd name="csY22" fmla="*/ 164905 h 165158"/>
                  <a:gd name="csX23" fmla="*/ 52901 w 296773"/>
                  <a:gd name="csY23" fmla="*/ 123394 h 165158"/>
                  <a:gd name="csX24" fmla="*/ 27969 w 296773"/>
                  <a:gd name="csY24" fmla="*/ 146554 h 165158"/>
                  <a:gd name="csX25" fmla="*/ 16706 w 296773"/>
                  <a:gd name="csY25" fmla="*/ 151364 h 165158"/>
                  <a:gd name="csX26" fmla="*/ 6581 w 296773"/>
                  <a:gd name="csY26" fmla="*/ 147820 h 165158"/>
                  <a:gd name="csX27" fmla="*/ 0 w 296773"/>
                  <a:gd name="csY27" fmla="*/ 134152 h 165158"/>
                  <a:gd name="csX28" fmla="*/ 0 w 296773"/>
                  <a:gd name="csY28" fmla="*/ 21388 h 165158"/>
                  <a:gd name="csX29" fmla="*/ 1772 w 296773"/>
                  <a:gd name="csY29" fmla="*/ 13035 h 165158"/>
                  <a:gd name="csX30" fmla="*/ 6581 w 296773"/>
                  <a:gd name="csY30" fmla="*/ 5948 h 165158"/>
                  <a:gd name="csX31" fmla="*/ 21388 w 296773"/>
                  <a:gd name="csY31" fmla="*/ 0 h 165158"/>
                  <a:gd name="csX32" fmla="*/ 134278 w 296773"/>
                  <a:gd name="csY32" fmla="*/ 0 h 165158"/>
                  <a:gd name="csX33" fmla="*/ 141998 w 296773"/>
                  <a:gd name="csY33" fmla="*/ 1772 h 165158"/>
                  <a:gd name="csX34" fmla="*/ 147946 w 296773"/>
                  <a:gd name="csY34" fmla="*/ 7087 h 165158"/>
                  <a:gd name="csX35" fmla="*/ 146807 w 296773"/>
                  <a:gd name="csY35" fmla="*/ 29108 h 165158"/>
                  <a:gd name="csX36" fmla="*/ 125419 w 296773"/>
                  <a:gd name="csY36" fmla="*/ 53408 h 165158"/>
                  <a:gd name="csX37" fmla="*/ 224008 w 296773"/>
                  <a:gd name="csY37" fmla="*/ 95551 h 165158"/>
                  <a:gd name="csX38" fmla="*/ 280959 w 296773"/>
                  <a:gd name="csY38" fmla="*/ 65304 h 165158"/>
                  <a:gd name="csX39" fmla="*/ 289312 w 296773"/>
                  <a:gd name="csY39" fmla="*/ 59989 h 165158"/>
                  <a:gd name="csX40" fmla="*/ 295260 w 296773"/>
                  <a:gd name="csY40" fmla="*/ 62899 h 165158"/>
                  <a:gd name="csX41" fmla="*/ 295893 w 296773"/>
                  <a:gd name="csY41" fmla="*/ 73024 h 165158"/>
                  <a:gd name="csX42" fmla="*/ 244890 w 296773"/>
                  <a:gd name="csY42" fmla="*/ 143137 h 165158"/>
                  <a:gd name="csX43" fmla="*/ 167057 w 296773"/>
                  <a:gd name="csY43" fmla="*/ 165158 h 16515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</a:cxnLst>
                <a:rect l="l" t="t" r="r" b="b"/>
                <a:pathLst>
                  <a:path w="296773" h="165158">
                    <a:moveTo>
                      <a:pt x="53028" y="109726"/>
                    </a:moveTo>
                    <a:lnTo>
                      <a:pt x="56571" y="110865"/>
                    </a:lnTo>
                    <a:cubicBezTo>
                      <a:pt x="88591" y="137569"/>
                      <a:pt x="128457" y="153009"/>
                      <a:pt x="166424" y="153009"/>
                    </a:cubicBezTo>
                    <a:cubicBezTo>
                      <a:pt x="215149" y="153009"/>
                      <a:pt x="254255" y="128710"/>
                      <a:pt x="275644" y="87072"/>
                    </a:cubicBezTo>
                    <a:cubicBezTo>
                      <a:pt x="261469" y="99601"/>
                      <a:pt x="243624" y="106056"/>
                      <a:pt x="222869" y="106056"/>
                    </a:cubicBezTo>
                    <a:cubicBezTo>
                      <a:pt x="182497" y="106056"/>
                      <a:pt x="139214" y="81124"/>
                      <a:pt x="111877" y="57331"/>
                    </a:cubicBezTo>
                    <a:cubicBezTo>
                      <a:pt x="110738" y="56192"/>
                      <a:pt x="110106" y="54926"/>
                      <a:pt x="110106" y="53154"/>
                    </a:cubicBezTo>
                    <a:cubicBezTo>
                      <a:pt x="110106" y="51383"/>
                      <a:pt x="110738" y="50117"/>
                      <a:pt x="111877" y="48978"/>
                    </a:cubicBezTo>
                    <a:lnTo>
                      <a:pt x="137442" y="20502"/>
                    </a:lnTo>
                    <a:cubicBezTo>
                      <a:pt x="139214" y="18731"/>
                      <a:pt x="139214" y="15693"/>
                      <a:pt x="138075" y="13921"/>
                    </a:cubicBezTo>
                    <a:lnTo>
                      <a:pt x="136303" y="12150"/>
                    </a:lnTo>
                    <a:lnTo>
                      <a:pt x="133898" y="11517"/>
                    </a:lnTo>
                    <a:lnTo>
                      <a:pt x="21135" y="11517"/>
                    </a:lnTo>
                    <a:cubicBezTo>
                      <a:pt x="18731" y="11517"/>
                      <a:pt x="16326" y="12656"/>
                      <a:pt x="14554" y="14554"/>
                    </a:cubicBezTo>
                    <a:lnTo>
                      <a:pt x="12782" y="17592"/>
                    </a:lnTo>
                    <a:cubicBezTo>
                      <a:pt x="12150" y="18731"/>
                      <a:pt x="12150" y="19996"/>
                      <a:pt x="12150" y="21135"/>
                    </a:cubicBezTo>
                    <a:lnTo>
                      <a:pt x="12150" y="133899"/>
                    </a:lnTo>
                    <a:cubicBezTo>
                      <a:pt x="12150" y="135670"/>
                      <a:pt x="12782" y="136809"/>
                      <a:pt x="14554" y="138075"/>
                    </a:cubicBezTo>
                    <a:lnTo>
                      <a:pt x="17592" y="139214"/>
                    </a:lnTo>
                    <a:lnTo>
                      <a:pt x="21135" y="138075"/>
                    </a:lnTo>
                    <a:lnTo>
                      <a:pt x="50244" y="112004"/>
                    </a:lnTo>
                    <a:cubicBezTo>
                      <a:pt x="50244" y="110232"/>
                      <a:pt x="51383" y="109599"/>
                      <a:pt x="53281" y="109599"/>
                    </a:cubicBezTo>
                    <a:moveTo>
                      <a:pt x="166930" y="164905"/>
                    </a:moveTo>
                    <a:cubicBezTo>
                      <a:pt x="127191" y="164905"/>
                      <a:pt x="86819" y="150098"/>
                      <a:pt x="52901" y="123394"/>
                    </a:cubicBezTo>
                    <a:lnTo>
                      <a:pt x="27969" y="146554"/>
                    </a:lnTo>
                    <a:cubicBezTo>
                      <a:pt x="25059" y="149592"/>
                      <a:pt x="20882" y="151364"/>
                      <a:pt x="16706" y="151364"/>
                    </a:cubicBezTo>
                    <a:cubicBezTo>
                      <a:pt x="13162" y="151364"/>
                      <a:pt x="9618" y="150225"/>
                      <a:pt x="6581" y="147820"/>
                    </a:cubicBezTo>
                    <a:cubicBezTo>
                      <a:pt x="2405" y="144783"/>
                      <a:pt x="0" y="139467"/>
                      <a:pt x="0" y="134152"/>
                    </a:cubicBezTo>
                    <a:lnTo>
                      <a:pt x="0" y="21388"/>
                    </a:lnTo>
                    <a:cubicBezTo>
                      <a:pt x="0" y="18477"/>
                      <a:pt x="633" y="16073"/>
                      <a:pt x="1772" y="13035"/>
                    </a:cubicBezTo>
                    <a:cubicBezTo>
                      <a:pt x="2911" y="10631"/>
                      <a:pt x="4176" y="8226"/>
                      <a:pt x="6581" y="5948"/>
                    </a:cubicBezTo>
                    <a:cubicBezTo>
                      <a:pt x="10757" y="1772"/>
                      <a:pt x="16073" y="0"/>
                      <a:pt x="21388" y="0"/>
                    </a:cubicBezTo>
                    <a:lnTo>
                      <a:pt x="134278" y="0"/>
                    </a:lnTo>
                    <a:cubicBezTo>
                      <a:pt x="136683" y="0"/>
                      <a:pt x="139594" y="633"/>
                      <a:pt x="141998" y="1772"/>
                    </a:cubicBezTo>
                    <a:cubicBezTo>
                      <a:pt x="144403" y="2911"/>
                      <a:pt x="146807" y="4809"/>
                      <a:pt x="147946" y="7087"/>
                    </a:cubicBezTo>
                    <a:cubicBezTo>
                      <a:pt x="152756" y="13668"/>
                      <a:pt x="152756" y="22527"/>
                      <a:pt x="146807" y="29108"/>
                    </a:cubicBezTo>
                    <a:lnTo>
                      <a:pt x="125419" y="53408"/>
                    </a:lnTo>
                    <a:cubicBezTo>
                      <a:pt x="151490" y="74163"/>
                      <a:pt x="189584" y="95551"/>
                      <a:pt x="224008" y="95551"/>
                    </a:cubicBezTo>
                    <a:cubicBezTo>
                      <a:pt x="248307" y="95551"/>
                      <a:pt x="267291" y="85427"/>
                      <a:pt x="280959" y="65304"/>
                    </a:cubicBezTo>
                    <a:cubicBezTo>
                      <a:pt x="283364" y="61760"/>
                      <a:pt x="286274" y="59989"/>
                      <a:pt x="289312" y="59989"/>
                    </a:cubicBezTo>
                    <a:cubicBezTo>
                      <a:pt x="291716" y="59989"/>
                      <a:pt x="293488" y="61128"/>
                      <a:pt x="295260" y="62899"/>
                    </a:cubicBezTo>
                    <a:cubicBezTo>
                      <a:pt x="296399" y="64671"/>
                      <a:pt x="297665" y="67709"/>
                      <a:pt x="295893" y="73024"/>
                    </a:cubicBezTo>
                    <a:cubicBezTo>
                      <a:pt x="285768" y="103271"/>
                      <a:pt x="268556" y="127064"/>
                      <a:pt x="244890" y="143137"/>
                    </a:cubicBezTo>
                    <a:cubicBezTo>
                      <a:pt x="222363" y="157312"/>
                      <a:pt x="195532" y="165158"/>
                      <a:pt x="167057" y="16515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10" name="object 18">
            <a:extLst>
              <a:ext uri="{FF2B5EF4-FFF2-40B4-BE49-F238E27FC236}">
                <a16:creationId xmlns:a16="http://schemas.microsoft.com/office/drawing/2014/main" id="{D684345C-AF17-0F22-F085-C5D1A32A766E}"/>
              </a:ext>
            </a:extLst>
          </p:cNvPr>
          <p:cNvSpPr txBox="1"/>
          <p:nvPr/>
        </p:nvSpPr>
        <p:spPr>
          <a:xfrm>
            <a:off x="8190006" y="976020"/>
            <a:ext cx="8274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Alternative</a:t>
            </a:r>
            <a:endParaRPr sz="130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9999" y="1964867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707299" y="1222246"/>
            <a:ext cx="123761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Threat: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7299" y="3705922"/>
            <a:ext cx="2923540" cy="143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5080" indent="-228600">
              <a:lnSpc>
                <a:spcPct val="109300"/>
              </a:lnSpc>
              <a:spcBef>
                <a:spcPts val="10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Where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does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happen?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When? </a:t>
            </a:r>
            <a:r>
              <a:rPr sz="1600" b="0" spc="-20" dirty="0">
                <a:latin typeface="Roboto Light"/>
                <a:cs typeface="Roboto Light"/>
              </a:rPr>
              <a:t>Why?</a:t>
            </a:r>
            <a:endParaRPr sz="1600">
              <a:latin typeface="Roboto Light"/>
              <a:cs typeface="Roboto Light"/>
            </a:endParaRPr>
          </a:p>
          <a:p>
            <a:pPr marL="240665" marR="17145" indent="-228600">
              <a:lnSpc>
                <a:spcPct val="109300"/>
              </a:lnSpc>
              <a:spcBef>
                <a:spcPts val="57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contextual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or </a:t>
            </a:r>
            <a:r>
              <a:rPr sz="1600" b="0" dirty="0">
                <a:latin typeface="Roboto Light"/>
                <a:cs typeface="Roboto Light"/>
              </a:rPr>
              <a:t>conflict</a:t>
            </a:r>
            <a:r>
              <a:rPr sz="1600" b="0" spc="-7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drivers</a:t>
            </a:r>
            <a:r>
              <a:rPr sz="1600" b="0" spc="-7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influencing</a:t>
            </a:r>
            <a:r>
              <a:rPr sz="1600" b="0" spc="-7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the </a:t>
            </a:r>
            <a:r>
              <a:rPr sz="1600" b="0" spc="-10" dirty="0">
                <a:latin typeface="Roboto Light"/>
                <a:cs typeface="Roboto Light"/>
              </a:rPr>
              <a:t>threat?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11300" y="3705786"/>
            <a:ext cx="2936875" cy="1164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300"/>
              </a:lnSpc>
              <a:spcBef>
                <a:spcPts val="100"/>
              </a:spcBef>
            </a:pPr>
            <a:r>
              <a:rPr sz="1600" b="0" spc="-10" dirty="0">
                <a:latin typeface="Roboto Light"/>
                <a:cs typeface="Roboto Light"/>
              </a:rPr>
              <a:t>Violence,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coercion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10" dirty="0">
                <a:latin typeface="Roboto Light"/>
                <a:cs typeface="Roboto Light"/>
              </a:rPr>
              <a:t> deliberate deprivation</a:t>
            </a:r>
            <a:endParaRPr sz="16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75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are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specific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rights</a:t>
            </a:r>
            <a:endParaRPr sz="1600">
              <a:latin typeface="Roboto Light"/>
              <a:cs typeface="Roboto Light"/>
            </a:endParaRPr>
          </a:p>
          <a:p>
            <a:pPr marL="241300">
              <a:lnSpc>
                <a:spcPct val="100000"/>
              </a:lnSpc>
              <a:spcBef>
                <a:spcPts val="175"/>
              </a:spcBef>
            </a:pPr>
            <a:r>
              <a:rPr sz="1600" b="0" spc="-10" dirty="0">
                <a:latin typeface="Roboto Light"/>
                <a:cs typeface="Roboto Light"/>
              </a:rPr>
              <a:t>violations?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15299" y="3705922"/>
            <a:ext cx="2834005" cy="143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244475" indent="-228600">
              <a:lnSpc>
                <a:spcPct val="109300"/>
              </a:lnSpc>
              <a:spcBef>
                <a:spcPts val="100"/>
              </a:spcBef>
              <a:buClr>
                <a:srgbClr val="009343"/>
              </a:buClr>
              <a:buSzPct val="87500"/>
              <a:buChar char="•"/>
              <a:tabLst>
                <a:tab pos="241300" algn="l"/>
              </a:tabLst>
            </a:pPr>
            <a:r>
              <a:rPr sz="1600" b="0" spc="-10" dirty="0">
                <a:latin typeface="Roboto Light"/>
                <a:cs typeface="Roboto Light"/>
              </a:rPr>
              <a:t>Who/what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source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of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0" dirty="0">
                <a:latin typeface="Roboto Light"/>
                <a:cs typeface="Roboto Light"/>
              </a:rPr>
              <a:t> threat?</a:t>
            </a:r>
            <a:endParaRPr sz="1600">
              <a:latin typeface="Roboto Light"/>
              <a:cs typeface="Roboto Light"/>
            </a:endParaRPr>
          </a:p>
          <a:p>
            <a:pPr marL="241300" marR="5080" indent="-228600">
              <a:lnSpc>
                <a:spcPct val="109300"/>
              </a:lnSpc>
              <a:spcBef>
                <a:spcPts val="570"/>
              </a:spcBef>
              <a:buClr>
                <a:srgbClr val="009343"/>
              </a:buClr>
              <a:buSzPct val="87500"/>
              <a:buChar char="•"/>
              <a:tabLst>
                <a:tab pos="241300" algn="l"/>
              </a:tabLst>
            </a:pP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commitment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and </a:t>
            </a:r>
            <a:r>
              <a:rPr sz="1600" b="0" spc="-10" dirty="0">
                <a:latin typeface="Roboto Light"/>
                <a:cs typeface="Roboto Light"/>
              </a:rPr>
              <a:t>capacity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duty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bearers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to </a:t>
            </a:r>
            <a:r>
              <a:rPr sz="1600" b="0" dirty="0">
                <a:latin typeface="Roboto Light"/>
                <a:cs typeface="Roboto Light"/>
              </a:rPr>
              <a:t>solve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this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problem?</a:t>
            </a:r>
            <a:endParaRPr sz="1600">
              <a:latin typeface="Roboto Light"/>
              <a:cs typeface="Roboto Ligh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19999" y="2666504"/>
            <a:ext cx="2844165" cy="895350"/>
            <a:chOff x="719999" y="2666504"/>
            <a:chExt cx="2844165" cy="895350"/>
          </a:xfrm>
        </p:grpSpPr>
        <p:sp>
          <p:nvSpPr>
            <p:cNvPr id="8" name="object 8"/>
            <p:cNvSpPr/>
            <p:nvPr/>
          </p:nvSpPr>
          <p:spPr>
            <a:xfrm>
              <a:off x="720001" y="2666504"/>
              <a:ext cx="2844165" cy="895350"/>
            </a:xfrm>
            <a:custGeom>
              <a:avLst/>
              <a:gdLst/>
              <a:ahLst/>
              <a:cxnLst/>
              <a:rect l="l" t="t" r="r" b="b"/>
              <a:pathLst>
                <a:path w="2844165" h="895350">
                  <a:moveTo>
                    <a:pt x="2843999" y="0"/>
                  </a:moveTo>
                  <a:lnTo>
                    <a:pt x="0" y="0"/>
                  </a:lnTo>
                  <a:lnTo>
                    <a:pt x="0" y="895235"/>
                  </a:lnTo>
                  <a:lnTo>
                    <a:pt x="2843999" y="895235"/>
                  </a:lnTo>
                  <a:lnTo>
                    <a:pt x="2843999" y="0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CF6EE"/>
                </a:gs>
                <a:gs pos="0">
                  <a:schemeClr val="bg1"/>
                </a:gs>
              </a:gsLst>
              <a:lin ang="5400000" scaled="1"/>
              <a:tileRect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9" name="object 9"/>
            <p:cNvSpPr/>
            <p:nvPr/>
          </p:nvSpPr>
          <p:spPr>
            <a:xfrm>
              <a:off x="719999" y="3556980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20001" y="3003655"/>
            <a:ext cx="28441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4659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What</a:t>
            </a:r>
            <a:r>
              <a:rPr sz="1800" b="1" spc="-4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is</a:t>
            </a:r>
            <a:r>
              <a:rPr sz="1800" b="1" spc="-4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causing</a:t>
            </a:r>
            <a:r>
              <a:rPr sz="1800" b="1" spc="-4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25" dirty="0">
                <a:solidFill>
                  <a:srgbClr val="009343"/>
                </a:solidFill>
                <a:latin typeface="Roboto"/>
                <a:cs typeface="Roboto"/>
              </a:rPr>
              <a:t>it?</a:t>
            </a:r>
            <a:endParaRPr sz="1800">
              <a:latin typeface="Roboto"/>
              <a:cs typeface="Roboto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923995" y="2664002"/>
            <a:ext cx="2844165" cy="895350"/>
            <a:chOff x="3923995" y="2664002"/>
            <a:chExt cx="2844165" cy="895350"/>
          </a:xfrm>
        </p:grpSpPr>
        <p:sp>
          <p:nvSpPr>
            <p:cNvPr id="12" name="object 12"/>
            <p:cNvSpPr/>
            <p:nvPr/>
          </p:nvSpPr>
          <p:spPr>
            <a:xfrm>
              <a:off x="3923995" y="2664002"/>
              <a:ext cx="2844165" cy="895350"/>
            </a:xfrm>
            <a:custGeom>
              <a:avLst/>
              <a:gdLst/>
              <a:ahLst/>
              <a:cxnLst/>
              <a:rect l="l" t="t" r="r" b="b"/>
              <a:pathLst>
                <a:path w="2844165" h="895350">
                  <a:moveTo>
                    <a:pt x="2843999" y="0"/>
                  </a:moveTo>
                  <a:lnTo>
                    <a:pt x="0" y="0"/>
                  </a:lnTo>
                  <a:lnTo>
                    <a:pt x="0" y="895235"/>
                  </a:lnTo>
                  <a:lnTo>
                    <a:pt x="2843999" y="895235"/>
                  </a:lnTo>
                  <a:lnTo>
                    <a:pt x="2843999" y="0"/>
                  </a:lnTo>
                  <a:close/>
                </a:path>
              </a:pathLst>
            </a:custGeom>
            <a:gradFill flip="none" rotWithShape="1">
              <a:gsLst>
                <a:gs pos="13000">
                  <a:srgbClr val="ECF6EE"/>
                </a:gs>
                <a:gs pos="100000">
                  <a:schemeClr val="bg1"/>
                </a:gs>
              </a:gsLst>
              <a:lin ang="16200000" scaled="1"/>
              <a:tileRect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13"/>
            <p:cNvSpPr/>
            <p:nvPr/>
          </p:nvSpPr>
          <p:spPr>
            <a:xfrm>
              <a:off x="3923999" y="3554479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923995" y="2876330"/>
            <a:ext cx="28441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18490" marR="610235" indent="229235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What</a:t>
            </a:r>
            <a:r>
              <a:rPr sz="1800" b="1" spc="-25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is</a:t>
            </a:r>
            <a:r>
              <a:rPr sz="1800" b="1" spc="-3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25" dirty="0">
                <a:solidFill>
                  <a:srgbClr val="009343"/>
                </a:solidFill>
                <a:latin typeface="Roboto"/>
                <a:cs typeface="Roboto"/>
              </a:rPr>
              <a:t>the 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protection</a:t>
            </a:r>
            <a:r>
              <a:rPr sz="1800" b="1" spc="-6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risk?</a:t>
            </a:r>
            <a:endParaRPr sz="1800" dirty="0">
              <a:latin typeface="Roboto"/>
              <a:cs typeface="Roboto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7128000" y="2670505"/>
            <a:ext cx="2844165" cy="895350"/>
            <a:chOff x="7128000" y="2670505"/>
            <a:chExt cx="2844165" cy="895350"/>
          </a:xfrm>
        </p:grpSpPr>
        <p:sp>
          <p:nvSpPr>
            <p:cNvPr id="16" name="object 16"/>
            <p:cNvSpPr/>
            <p:nvPr/>
          </p:nvSpPr>
          <p:spPr>
            <a:xfrm>
              <a:off x="7128001" y="2670505"/>
              <a:ext cx="2844165" cy="895350"/>
            </a:xfrm>
            <a:custGeom>
              <a:avLst/>
              <a:gdLst/>
              <a:ahLst/>
              <a:cxnLst/>
              <a:rect l="l" t="t" r="r" b="b"/>
              <a:pathLst>
                <a:path w="2844165" h="895350">
                  <a:moveTo>
                    <a:pt x="2843999" y="0"/>
                  </a:moveTo>
                  <a:lnTo>
                    <a:pt x="0" y="0"/>
                  </a:lnTo>
                  <a:lnTo>
                    <a:pt x="0" y="895235"/>
                  </a:lnTo>
                  <a:lnTo>
                    <a:pt x="2843999" y="895235"/>
                  </a:lnTo>
                  <a:lnTo>
                    <a:pt x="2843999" y="0"/>
                  </a:lnTo>
                  <a:close/>
                </a:path>
              </a:pathLst>
            </a:custGeom>
            <a:gradFill flip="none" rotWithShape="1">
              <a:gsLst>
                <a:gs pos="13000">
                  <a:srgbClr val="ECF6EE"/>
                </a:gs>
                <a:gs pos="100000">
                  <a:schemeClr val="bg1"/>
                </a:gs>
              </a:gsLst>
              <a:lin ang="16200000" scaled="1"/>
              <a:tileRect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17"/>
            <p:cNvSpPr/>
            <p:nvPr/>
          </p:nvSpPr>
          <p:spPr>
            <a:xfrm>
              <a:off x="7128000" y="3560979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7128002" y="2876330"/>
            <a:ext cx="28441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88390" marR="423545" indent="-567055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Who</a:t>
            </a:r>
            <a:r>
              <a:rPr sz="1800" b="1" spc="-5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has</a:t>
            </a:r>
            <a:r>
              <a:rPr sz="1800" b="1" spc="-45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influence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over</a:t>
            </a:r>
            <a:r>
              <a:rPr sz="1800" b="1" spc="-6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25" dirty="0">
                <a:solidFill>
                  <a:srgbClr val="009343"/>
                </a:solidFill>
                <a:latin typeface="Roboto"/>
                <a:cs typeface="Roboto"/>
              </a:rPr>
              <a:t>it?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46</a:t>
            </a:fld>
            <a:endParaRPr spc="-25" dirty="0"/>
          </a:p>
        </p:txBody>
      </p:sp>
      <p:sp>
        <p:nvSpPr>
          <p:cNvPr id="28" name="object 2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29" name="object 2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04F73DB7-4B8B-2392-87EE-45FEFBDCB66F}"/>
              </a:ext>
            </a:extLst>
          </p:cNvPr>
          <p:cNvGrpSpPr/>
          <p:nvPr/>
        </p:nvGrpSpPr>
        <p:grpSpPr>
          <a:xfrm>
            <a:off x="9151804" y="691137"/>
            <a:ext cx="820419" cy="820419"/>
            <a:chOff x="9151804" y="900446"/>
            <a:chExt cx="820419" cy="820419"/>
          </a:xfrm>
        </p:grpSpPr>
        <p:sp>
          <p:nvSpPr>
            <p:cNvPr id="31" name="object 7">
              <a:extLst>
                <a:ext uri="{FF2B5EF4-FFF2-40B4-BE49-F238E27FC236}">
                  <a16:creationId xmlns:a16="http://schemas.microsoft.com/office/drawing/2014/main" id="{C823D63C-5B2C-C189-12C3-02CC4FBB3BF4}"/>
                </a:ext>
              </a:extLst>
            </p:cNvPr>
            <p:cNvSpPr/>
            <p:nvPr/>
          </p:nvSpPr>
          <p:spPr>
            <a:xfrm>
              <a:off x="9151804" y="900446"/>
              <a:ext cx="820419" cy="820419"/>
            </a:xfrm>
            <a:custGeom>
              <a:avLst/>
              <a:gdLst/>
              <a:ahLst/>
              <a:cxnLst/>
              <a:rect l="l" t="t" r="r" b="b"/>
              <a:pathLst>
                <a:path w="820420" h="820419">
                  <a:moveTo>
                    <a:pt x="410095" y="0"/>
                  </a:moveTo>
                  <a:lnTo>
                    <a:pt x="362269" y="2759"/>
                  </a:lnTo>
                  <a:lnTo>
                    <a:pt x="316063" y="10831"/>
                  </a:lnTo>
                  <a:lnTo>
                    <a:pt x="271786" y="23909"/>
                  </a:lnTo>
                  <a:lnTo>
                    <a:pt x="229745" y="41684"/>
                  </a:lnTo>
                  <a:lnTo>
                    <a:pt x="190247" y="63850"/>
                  </a:lnTo>
                  <a:lnTo>
                    <a:pt x="153600" y="90097"/>
                  </a:lnTo>
                  <a:lnTo>
                    <a:pt x="120113" y="120119"/>
                  </a:lnTo>
                  <a:lnTo>
                    <a:pt x="90092" y="153608"/>
                  </a:lnTo>
                  <a:lnTo>
                    <a:pt x="63846" y="190256"/>
                  </a:lnTo>
                  <a:lnTo>
                    <a:pt x="41682" y="229755"/>
                  </a:lnTo>
                  <a:lnTo>
                    <a:pt x="23907" y="271797"/>
                  </a:lnTo>
                  <a:lnTo>
                    <a:pt x="10830" y="316075"/>
                  </a:lnTo>
                  <a:lnTo>
                    <a:pt x="2758" y="362281"/>
                  </a:lnTo>
                  <a:lnTo>
                    <a:pt x="0" y="410108"/>
                  </a:lnTo>
                  <a:lnTo>
                    <a:pt x="2758" y="457934"/>
                  </a:lnTo>
                  <a:lnTo>
                    <a:pt x="10830" y="504140"/>
                  </a:lnTo>
                  <a:lnTo>
                    <a:pt x="23907" y="548417"/>
                  </a:lnTo>
                  <a:lnTo>
                    <a:pt x="41682" y="590459"/>
                  </a:lnTo>
                  <a:lnTo>
                    <a:pt x="63846" y="629956"/>
                  </a:lnTo>
                  <a:lnTo>
                    <a:pt x="90092" y="666603"/>
                  </a:lnTo>
                  <a:lnTo>
                    <a:pt x="120113" y="700090"/>
                  </a:lnTo>
                  <a:lnTo>
                    <a:pt x="153600" y="730111"/>
                  </a:lnTo>
                  <a:lnTo>
                    <a:pt x="190247" y="756357"/>
                  </a:lnTo>
                  <a:lnTo>
                    <a:pt x="229745" y="778521"/>
                  </a:lnTo>
                  <a:lnTo>
                    <a:pt x="271786" y="796296"/>
                  </a:lnTo>
                  <a:lnTo>
                    <a:pt x="316063" y="809373"/>
                  </a:lnTo>
                  <a:lnTo>
                    <a:pt x="362269" y="817445"/>
                  </a:lnTo>
                  <a:lnTo>
                    <a:pt x="410095" y="820204"/>
                  </a:lnTo>
                  <a:lnTo>
                    <a:pt x="457921" y="817445"/>
                  </a:lnTo>
                  <a:lnTo>
                    <a:pt x="504127" y="809373"/>
                  </a:lnTo>
                  <a:lnTo>
                    <a:pt x="548404" y="796296"/>
                  </a:lnTo>
                  <a:lnTo>
                    <a:pt x="590446" y="778521"/>
                  </a:lnTo>
                  <a:lnTo>
                    <a:pt x="629944" y="756357"/>
                  </a:lnTo>
                  <a:lnTo>
                    <a:pt x="666590" y="730111"/>
                  </a:lnTo>
                  <a:lnTo>
                    <a:pt x="700077" y="700090"/>
                  </a:lnTo>
                  <a:lnTo>
                    <a:pt x="730098" y="666603"/>
                  </a:lnTo>
                  <a:lnTo>
                    <a:pt x="756344" y="629956"/>
                  </a:lnTo>
                  <a:lnTo>
                    <a:pt x="778509" y="590459"/>
                  </a:lnTo>
                  <a:lnTo>
                    <a:pt x="796283" y="548417"/>
                  </a:lnTo>
                  <a:lnTo>
                    <a:pt x="809360" y="504140"/>
                  </a:lnTo>
                  <a:lnTo>
                    <a:pt x="817432" y="457934"/>
                  </a:lnTo>
                  <a:lnTo>
                    <a:pt x="820191" y="410108"/>
                  </a:lnTo>
                  <a:lnTo>
                    <a:pt x="817432" y="362281"/>
                  </a:lnTo>
                  <a:lnTo>
                    <a:pt x="809360" y="316075"/>
                  </a:lnTo>
                  <a:lnTo>
                    <a:pt x="796283" y="271797"/>
                  </a:lnTo>
                  <a:lnTo>
                    <a:pt x="778509" y="229755"/>
                  </a:lnTo>
                  <a:lnTo>
                    <a:pt x="756344" y="190256"/>
                  </a:lnTo>
                  <a:lnTo>
                    <a:pt x="730098" y="153608"/>
                  </a:lnTo>
                  <a:lnTo>
                    <a:pt x="700077" y="120119"/>
                  </a:lnTo>
                  <a:lnTo>
                    <a:pt x="666590" y="90097"/>
                  </a:lnTo>
                  <a:lnTo>
                    <a:pt x="629944" y="63850"/>
                  </a:lnTo>
                  <a:lnTo>
                    <a:pt x="590446" y="41684"/>
                  </a:lnTo>
                  <a:lnTo>
                    <a:pt x="548404" y="23909"/>
                  </a:lnTo>
                  <a:lnTo>
                    <a:pt x="504127" y="10831"/>
                  </a:lnTo>
                  <a:lnTo>
                    <a:pt x="457921" y="2759"/>
                  </a:lnTo>
                  <a:lnTo>
                    <a:pt x="410095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8">
              <a:extLst>
                <a:ext uri="{FF2B5EF4-FFF2-40B4-BE49-F238E27FC236}">
                  <a16:creationId xmlns:a16="http://schemas.microsoft.com/office/drawing/2014/main" id="{890B3496-1D65-9080-885C-2CE21B9603E0}"/>
                </a:ext>
              </a:extLst>
            </p:cNvPr>
            <p:cNvSpPr/>
            <p:nvPr/>
          </p:nvSpPr>
          <p:spPr>
            <a:xfrm>
              <a:off x="9259528" y="1008174"/>
              <a:ext cx="605155" cy="605155"/>
            </a:xfrm>
            <a:custGeom>
              <a:avLst/>
              <a:gdLst/>
              <a:ahLst/>
              <a:cxnLst/>
              <a:rect l="l" t="t" r="r" b="b"/>
              <a:pathLst>
                <a:path w="605154" h="605155">
                  <a:moveTo>
                    <a:pt x="302374" y="0"/>
                  </a:moveTo>
                  <a:lnTo>
                    <a:pt x="253328" y="3957"/>
                  </a:lnTo>
                  <a:lnTo>
                    <a:pt x="206802" y="15415"/>
                  </a:lnTo>
                  <a:lnTo>
                    <a:pt x="163417" y="33751"/>
                  </a:lnTo>
                  <a:lnTo>
                    <a:pt x="123797" y="58341"/>
                  </a:lnTo>
                  <a:lnTo>
                    <a:pt x="88565" y="88565"/>
                  </a:lnTo>
                  <a:lnTo>
                    <a:pt x="58341" y="123797"/>
                  </a:lnTo>
                  <a:lnTo>
                    <a:pt x="33751" y="163417"/>
                  </a:lnTo>
                  <a:lnTo>
                    <a:pt x="15415" y="206802"/>
                  </a:lnTo>
                  <a:lnTo>
                    <a:pt x="3957" y="253328"/>
                  </a:lnTo>
                  <a:lnTo>
                    <a:pt x="0" y="302374"/>
                  </a:lnTo>
                  <a:lnTo>
                    <a:pt x="3957" y="351419"/>
                  </a:lnTo>
                  <a:lnTo>
                    <a:pt x="15415" y="397946"/>
                  </a:lnTo>
                  <a:lnTo>
                    <a:pt x="33751" y="441330"/>
                  </a:lnTo>
                  <a:lnTo>
                    <a:pt x="58341" y="480950"/>
                  </a:lnTo>
                  <a:lnTo>
                    <a:pt x="88565" y="516183"/>
                  </a:lnTo>
                  <a:lnTo>
                    <a:pt x="123797" y="546406"/>
                  </a:lnTo>
                  <a:lnTo>
                    <a:pt x="163417" y="570997"/>
                  </a:lnTo>
                  <a:lnTo>
                    <a:pt x="206802" y="589332"/>
                  </a:lnTo>
                  <a:lnTo>
                    <a:pt x="253328" y="600790"/>
                  </a:lnTo>
                  <a:lnTo>
                    <a:pt x="302374" y="604748"/>
                  </a:lnTo>
                  <a:lnTo>
                    <a:pt x="351419" y="600790"/>
                  </a:lnTo>
                  <a:lnTo>
                    <a:pt x="397944" y="589332"/>
                  </a:lnTo>
                  <a:lnTo>
                    <a:pt x="441328" y="570997"/>
                  </a:lnTo>
                  <a:lnTo>
                    <a:pt x="480946" y="546406"/>
                  </a:lnTo>
                  <a:lnTo>
                    <a:pt x="516177" y="516183"/>
                  </a:lnTo>
                  <a:lnTo>
                    <a:pt x="546398" y="480950"/>
                  </a:lnTo>
                  <a:lnTo>
                    <a:pt x="570987" y="441330"/>
                  </a:lnTo>
                  <a:lnTo>
                    <a:pt x="589321" y="397946"/>
                  </a:lnTo>
                  <a:lnTo>
                    <a:pt x="600778" y="351419"/>
                  </a:lnTo>
                  <a:lnTo>
                    <a:pt x="604735" y="302374"/>
                  </a:lnTo>
                  <a:lnTo>
                    <a:pt x="600778" y="253328"/>
                  </a:lnTo>
                  <a:lnTo>
                    <a:pt x="589321" y="206802"/>
                  </a:lnTo>
                  <a:lnTo>
                    <a:pt x="570987" y="163417"/>
                  </a:lnTo>
                  <a:lnTo>
                    <a:pt x="546398" y="123797"/>
                  </a:lnTo>
                  <a:lnTo>
                    <a:pt x="516177" y="88565"/>
                  </a:lnTo>
                  <a:lnTo>
                    <a:pt x="480946" y="58341"/>
                  </a:lnTo>
                  <a:lnTo>
                    <a:pt x="441328" y="33751"/>
                  </a:lnTo>
                  <a:lnTo>
                    <a:pt x="397944" y="15415"/>
                  </a:lnTo>
                  <a:lnTo>
                    <a:pt x="351419" y="3957"/>
                  </a:lnTo>
                  <a:lnTo>
                    <a:pt x="3023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3" name="Grupo 32">
              <a:extLst>
                <a:ext uri="{FF2B5EF4-FFF2-40B4-BE49-F238E27FC236}">
                  <a16:creationId xmlns:a16="http://schemas.microsoft.com/office/drawing/2014/main" id="{89CB16CF-ABC7-A01A-BF3A-E085EE519115}"/>
                </a:ext>
              </a:extLst>
            </p:cNvPr>
            <p:cNvGrpSpPr/>
            <p:nvPr/>
          </p:nvGrpSpPr>
          <p:grpSpPr>
            <a:xfrm>
              <a:off x="9259528" y="1010660"/>
              <a:ext cx="602669" cy="602669"/>
              <a:chOff x="9268797" y="1000702"/>
              <a:chExt cx="602669" cy="602669"/>
            </a:xfrm>
          </p:grpSpPr>
          <p:sp>
            <p:nvSpPr>
              <p:cNvPr id="34" name="Forma libre: forma 33">
                <a:extLst>
                  <a:ext uri="{FF2B5EF4-FFF2-40B4-BE49-F238E27FC236}">
                    <a16:creationId xmlns:a16="http://schemas.microsoft.com/office/drawing/2014/main" id="{C41BC8E9-DB61-09A5-BC4C-67537C3E4127}"/>
                  </a:ext>
                </a:extLst>
              </p:cNvPr>
              <p:cNvSpPr/>
              <p:nvPr/>
            </p:nvSpPr>
            <p:spPr>
              <a:xfrm>
                <a:off x="9268797" y="1000702"/>
                <a:ext cx="602669" cy="602669"/>
              </a:xfrm>
              <a:custGeom>
                <a:avLst/>
                <a:gdLst>
                  <a:gd name="csX0" fmla="*/ 0 w 602669"/>
                  <a:gd name="csY0" fmla="*/ 301335 h 602669"/>
                  <a:gd name="csX1" fmla="*/ 301335 w 602669"/>
                  <a:gd name="csY1" fmla="*/ 0 h 602669"/>
                  <a:gd name="csX2" fmla="*/ 602670 w 602669"/>
                  <a:gd name="csY2" fmla="*/ 301335 h 602669"/>
                  <a:gd name="csX3" fmla="*/ 301335 w 602669"/>
                  <a:gd name="csY3" fmla="*/ 602670 h 602669"/>
                  <a:gd name="csX4" fmla="*/ 0 w 602669"/>
                  <a:gd name="csY4" fmla="*/ 301335 h 60266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02669" h="602669">
                    <a:moveTo>
                      <a:pt x="0" y="301335"/>
                    </a:moveTo>
                    <a:cubicBezTo>
                      <a:pt x="0" y="134911"/>
                      <a:pt x="134911" y="0"/>
                      <a:pt x="301335" y="0"/>
                    </a:cubicBezTo>
                    <a:cubicBezTo>
                      <a:pt x="467759" y="0"/>
                      <a:pt x="602670" y="134911"/>
                      <a:pt x="602670" y="301335"/>
                    </a:cubicBezTo>
                    <a:cubicBezTo>
                      <a:pt x="602670" y="467759"/>
                      <a:pt x="467759" y="602670"/>
                      <a:pt x="301335" y="602670"/>
                    </a:cubicBezTo>
                    <a:cubicBezTo>
                      <a:pt x="134911" y="602670"/>
                      <a:pt x="0" y="467759"/>
                      <a:pt x="0" y="301335"/>
                    </a:cubicBezTo>
                    <a:close/>
                  </a:path>
                </a:pathLst>
              </a:custGeom>
              <a:noFill/>
              <a:ln w="10751" cap="flat">
                <a:solidFill>
                  <a:srgbClr val="00924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35" name="Forma libre: forma 34">
                <a:extLst>
                  <a:ext uri="{FF2B5EF4-FFF2-40B4-BE49-F238E27FC236}">
                    <a16:creationId xmlns:a16="http://schemas.microsoft.com/office/drawing/2014/main" id="{895A9B65-C25D-13CB-BC99-B0E4C95BAD25}"/>
                  </a:ext>
                </a:extLst>
              </p:cNvPr>
              <p:cNvSpPr/>
              <p:nvPr/>
            </p:nvSpPr>
            <p:spPr>
              <a:xfrm>
                <a:off x="9414619" y="1284180"/>
                <a:ext cx="285605" cy="154285"/>
              </a:xfrm>
              <a:custGeom>
                <a:avLst/>
                <a:gdLst>
                  <a:gd name="csX0" fmla="*/ 111624 w 285605"/>
                  <a:gd name="csY0" fmla="*/ 48725 h 154285"/>
                  <a:gd name="csX1" fmla="*/ 280832 w 285605"/>
                  <a:gd name="csY1" fmla="*/ 63026 h 154285"/>
                  <a:gd name="csX2" fmla="*/ 285009 w 285605"/>
                  <a:gd name="csY2" fmla="*/ 65431 h 154285"/>
                  <a:gd name="csX3" fmla="*/ 48092 w 285605"/>
                  <a:gd name="csY3" fmla="*/ 110612 h 154285"/>
                  <a:gd name="csX4" fmla="*/ 18984 w 285605"/>
                  <a:gd name="csY4" fmla="*/ 136683 h 154285"/>
                  <a:gd name="csX5" fmla="*/ 11264 w 285605"/>
                  <a:gd name="csY5" fmla="*/ 139594 h 154285"/>
                  <a:gd name="csX6" fmla="*/ 4809 w 285605"/>
                  <a:gd name="csY6" fmla="*/ 137189 h 154285"/>
                  <a:gd name="csX7" fmla="*/ 0 w 285605"/>
                  <a:gd name="csY7" fmla="*/ 128330 h 154285"/>
                  <a:gd name="csX8" fmla="*/ 0 w 285605"/>
                  <a:gd name="csY8" fmla="*/ 15567 h 154285"/>
                  <a:gd name="csX9" fmla="*/ 1139 w 285605"/>
                  <a:gd name="csY9" fmla="*/ 9618 h 154285"/>
                  <a:gd name="csX10" fmla="*/ 4683 w 285605"/>
                  <a:gd name="csY10" fmla="*/ 4809 h 154285"/>
                  <a:gd name="csX11" fmla="*/ 15314 w 285605"/>
                  <a:gd name="csY11" fmla="*/ 0 h 154285"/>
                  <a:gd name="csX12" fmla="*/ 128077 w 285605"/>
                  <a:gd name="csY12" fmla="*/ 0 h 154285"/>
                  <a:gd name="csX13" fmla="*/ 132886 w 285605"/>
                  <a:gd name="csY13" fmla="*/ 1139 h 154285"/>
                  <a:gd name="csX14" fmla="*/ 137062 w 285605"/>
                  <a:gd name="csY14" fmla="*/ 4683 h 154285"/>
                  <a:gd name="csX15" fmla="*/ 136430 w 285605"/>
                  <a:gd name="csY15" fmla="*/ 18857 h 154285"/>
                  <a:gd name="csX16" fmla="*/ 111498 w 285605"/>
                  <a:gd name="csY16" fmla="*/ 48598 h 15428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285605" h="154285">
                    <a:moveTo>
                      <a:pt x="111624" y="48725"/>
                    </a:moveTo>
                    <a:cubicBezTo>
                      <a:pt x="156679" y="87325"/>
                      <a:pt x="238689" y="124786"/>
                      <a:pt x="280832" y="63026"/>
                    </a:cubicBezTo>
                    <a:cubicBezTo>
                      <a:pt x="284376" y="58217"/>
                      <a:pt x="286781" y="59989"/>
                      <a:pt x="285009" y="65431"/>
                    </a:cubicBezTo>
                    <a:cubicBezTo>
                      <a:pt x="249952" y="170474"/>
                      <a:pt x="128836" y="178194"/>
                      <a:pt x="48092" y="110612"/>
                    </a:cubicBezTo>
                    <a:lnTo>
                      <a:pt x="18984" y="136683"/>
                    </a:lnTo>
                    <a:cubicBezTo>
                      <a:pt x="16579" y="138455"/>
                      <a:pt x="14175" y="139594"/>
                      <a:pt x="11264" y="139594"/>
                    </a:cubicBezTo>
                    <a:cubicBezTo>
                      <a:pt x="8859" y="139594"/>
                      <a:pt x="6454" y="138961"/>
                      <a:pt x="4809" y="137189"/>
                    </a:cubicBezTo>
                    <a:cubicBezTo>
                      <a:pt x="1772" y="134784"/>
                      <a:pt x="0" y="131874"/>
                      <a:pt x="0" y="128330"/>
                    </a:cubicBezTo>
                    <a:lnTo>
                      <a:pt x="0" y="15567"/>
                    </a:lnTo>
                    <a:cubicBezTo>
                      <a:pt x="0" y="13795"/>
                      <a:pt x="633" y="11390"/>
                      <a:pt x="1139" y="9618"/>
                    </a:cubicBezTo>
                    <a:cubicBezTo>
                      <a:pt x="1772" y="7847"/>
                      <a:pt x="2911" y="6075"/>
                      <a:pt x="4683" y="4809"/>
                    </a:cubicBezTo>
                    <a:cubicBezTo>
                      <a:pt x="7593" y="1772"/>
                      <a:pt x="11137" y="0"/>
                      <a:pt x="15314" y="0"/>
                    </a:cubicBezTo>
                    <a:lnTo>
                      <a:pt x="128077" y="0"/>
                    </a:lnTo>
                    <a:cubicBezTo>
                      <a:pt x="129849" y="0"/>
                      <a:pt x="131620" y="633"/>
                      <a:pt x="132886" y="1139"/>
                    </a:cubicBezTo>
                    <a:cubicBezTo>
                      <a:pt x="134658" y="1772"/>
                      <a:pt x="135923" y="2911"/>
                      <a:pt x="137062" y="4683"/>
                    </a:cubicBezTo>
                    <a:cubicBezTo>
                      <a:pt x="139973" y="8859"/>
                      <a:pt x="139973" y="14807"/>
                      <a:pt x="136430" y="18857"/>
                    </a:cubicBezTo>
                    <a:lnTo>
                      <a:pt x="111498" y="48598"/>
                    </a:lnTo>
                    <a:close/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36" name="Forma libre: forma 35">
                <a:extLst>
                  <a:ext uri="{FF2B5EF4-FFF2-40B4-BE49-F238E27FC236}">
                    <a16:creationId xmlns:a16="http://schemas.microsoft.com/office/drawing/2014/main" id="{D8182DE8-B30F-FDAB-14B2-BF2388BE3DF5}"/>
                  </a:ext>
                </a:extLst>
              </p:cNvPr>
              <p:cNvSpPr/>
              <p:nvPr/>
            </p:nvSpPr>
            <p:spPr>
              <a:xfrm>
                <a:off x="9438922" y="1162191"/>
                <a:ext cx="285737" cy="154274"/>
              </a:xfrm>
              <a:custGeom>
                <a:avLst/>
                <a:gdLst>
                  <a:gd name="csX0" fmla="*/ 123237 w 285737"/>
                  <a:gd name="csY0" fmla="*/ 127 h 154274"/>
                  <a:gd name="csX1" fmla="*/ 855 w 285737"/>
                  <a:gd name="csY1" fmla="*/ 88970 h 154274"/>
                  <a:gd name="csX2" fmla="*/ 1741 w 285737"/>
                  <a:gd name="csY2" fmla="*/ 94792 h 154274"/>
                  <a:gd name="csX3" fmla="*/ 5664 w 285737"/>
                  <a:gd name="csY3" fmla="*/ 92514 h 154274"/>
                  <a:gd name="csX4" fmla="*/ 67551 w 285737"/>
                  <a:gd name="csY4" fmla="*/ 59735 h 154274"/>
                  <a:gd name="csX5" fmla="*/ 174873 w 285737"/>
                  <a:gd name="csY5" fmla="*/ 106815 h 154274"/>
                  <a:gd name="csX6" fmla="*/ 149308 w 285737"/>
                  <a:gd name="csY6" fmla="*/ 135291 h 154274"/>
                  <a:gd name="csX7" fmla="*/ 148675 w 285737"/>
                  <a:gd name="csY7" fmla="*/ 149592 h 154274"/>
                  <a:gd name="csX8" fmla="*/ 152852 w 285737"/>
                  <a:gd name="csY8" fmla="*/ 153135 h 154274"/>
                  <a:gd name="csX9" fmla="*/ 157661 w 285737"/>
                  <a:gd name="csY9" fmla="*/ 154274 h 154274"/>
                  <a:gd name="csX10" fmla="*/ 270424 w 285737"/>
                  <a:gd name="csY10" fmla="*/ 154274 h 154274"/>
                  <a:gd name="csX11" fmla="*/ 281055 w 285737"/>
                  <a:gd name="csY11" fmla="*/ 149465 h 154274"/>
                  <a:gd name="csX12" fmla="*/ 284599 w 285737"/>
                  <a:gd name="csY12" fmla="*/ 144656 h 154274"/>
                  <a:gd name="csX13" fmla="*/ 285738 w 285737"/>
                  <a:gd name="csY13" fmla="*/ 138708 h 154274"/>
                  <a:gd name="csX14" fmla="*/ 285738 w 285737"/>
                  <a:gd name="csY14" fmla="*/ 25944 h 154274"/>
                  <a:gd name="csX15" fmla="*/ 280928 w 285737"/>
                  <a:gd name="csY15" fmla="*/ 17085 h 154274"/>
                  <a:gd name="csX16" fmla="*/ 274347 w 285737"/>
                  <a:gd name="csY16" fmla="*/ 14681 h 154274"/>
                  <a:gd name="csX17" fmla="*/ 266627 w 285737"/>
                  <a:gd name="csY17" fmla="*/ 17718 h 154274"/>
                  <a:gd name="csX18" fmla="*/ 237519 w 285737"/>
                  <a:gd name="csY18" fmla="*/ 43789 h 154274"/>
                  <a:gd name="csX19" fmla="*/ 122984 w 285737"/>
                  <a:gd name="csY19" fmla="*/ 0 h 1542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285737" h="154274">
                    <a:moveTo>
                      <a:pt x="123237" y="127"/>
                    </a:moveTo>
                    <a:cubicBezTo>
                      <a:pt x="69956" y="127"/>
                      <a:pt x="21105" y="28349"/>
                      <a:pt x="855" y="88970"/>
                    </a:cubicBezTo>
                    <a:cubicBezTo>
                      <a:pt x="-663" y="92767"/>
                      <a:pt x="-31" y="94792"/>
                      <a:pt x="1741" y="94792"/>
                    </a:cubicBezTo>
                    <a:cubicBezTo>
                      <a:pt x="2754" y="94792"/>
                      <a:pt x="4146" y="94033"/>
                      <a:pt x="5664" y="92514"/>
                    </a:cubicBezTo>
                    <a:cubicBezTo>
                      <a:pt x="21864" y="68721"/>
                      <a:pt x="43885" y="59735"/>
                      <a:pt x="67551" y="59735"/>
                    </a:cubicBezTo>
                    <a:cubicBezTo>
                      <a:pt x="105392" y="59735"/>
                      <a:pt x="147030" y="83022"/>
                      <a:pt x="174873" y="106815"/>
                    </a:cubicBezTo>
                    <a:lnTo>
                      <a:pt x="149308" y="135291"/>
                    </a:lnTo>
                    <a:cubicBezTo>
                      <a:pt x="145764" y="139467"/>
                      <a:pt x="145764" y="145415"/>
                      <a:pt x="148675" y="149592"/>
                    </a:cubicBezTo>
                    <a:cubicBezTo>
                      <a:pt x="149814" y="151364"/>
                      <a:pt x="151586" y="152629"/>
                      <a:pt x="152852" y="153135"/>
                    </a:cubicBezTo>
                    <a:cubicBezTo>
                      <a:pt x="153991" y="153768"/>
                      <a:pt x="155889" y="154274"/>
                      <a:pt x="157661" y="154274"/>
                    </a:cubicBezTo>
                    <a:lnTo>
                      <a:pt x="270424" y="154274"/>
                    </a:lnTo>
                    <a:cubicBezTo>
                      <a:pt x="274600" y="154274"/>
                      <a:pt x="278144" y="152503"/>
                      <a:pt x="281055" y="149465"/>
                    </a:cubicBezTo>
                    <a:cubicBezTo>
                      <a:pt x="282827" y="148326"/>
                      <a:pt x="284092" y="146554"/>
                      <a:pt x="284599" y="144656"/>
                    </a:cubicBezTo>
                    <a:cubicBezTo>
                      <a:pt x="285231" y="142884"/>
                      <a:pt x="285738" y="140480"/>
                      <a:pt x="285738" y="138708"/>
                    </a:cubicBezTo>
                    <a:lnTo>
                      <a:pt x="285738" y="25944"/>
                    </a:lnTo>
                    <a:cubicBezTo>
                      <a:pt x="285738" y="22401"/>
                      <a:pt x="283966" y="19363"/>
                      <a:pt x="280928" y="17085"/>
                    </a:cubicBezTo>
                    <a:cubicBezTo>
                      <a:pt x="279157" y="15314"/>
                      <a:pt x="276752" y="14681"/>
                      <a:pt x="274347" y="14681"/>
                    </a:cubicBezTo>
                    <a:cubicBezTo>
                      <a:pt x="271437" y="14681"/>
                      <a:pt x="269032" y="15820"/>
                      <a:pt x="266627" y="17718"/>
                    </a:cubicBezTo>
                    <a:lnTo>
                      <a:pt x="237519" y="43789"/>
                    </a:lnTo>
                    <a:cubicBezTo>
                      <a:pt x="203348" y="15187"/>
                      <a:pt x="161964" y="0"/>
                      <a:pt x="122984" y="0"/>
                    </a:cubicBezTo>
                  </a:path>
                </a:pathLst>
              </a:custGeom>
              <a:solidFill>
                <a:srgbClr val="C0DFC9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37" name="Forma libre: forma 36">
                <a:extLst>
                  <a:ext uri="{FF2B5EF4-FFF2-40B4-BE49-F238E27FC236}">
                    <a16:creationId xmlns:a16="http://schemas.microsoft.com/office/drawing/2014/main" id="{9772A06D-4F64-7771-6396-16474DAEFB3B}"/>
                  </a:ext>
                </a:extLst>
              </p:cNvPr>
              <p:cNvSpPr/>
              <p:nvPr/>
            </p:nvSpPr>
            <p:spPr>
              <a:xfrm>
                <a:off x="9433455" y="1156242"/>
                <a:ext cx="295887" cy="165664"/>
              </a:xfrm>
              <a:custGeom>
                <a:avLst/>
                <a:gdLst>
                  <a:gd name="csX0" fmla="*/ 72259 w 295887"/>
                  <a:gd name="csY0" fmla="*/ 59356 h 165664"/>
                  <a:gd name="csX1" fmla="*/ 183251 w 295887"/>
                  <a:gd name="csY1" fmla="*/ 108081 h 165664"/>
                  <a:gd name="csX2" fmla="*/ 185022 w 295887"/>
                  <a:gd name="csY2" fmla="*/ 112257 h 165664"/>
                  <a:gd name="csX3" fmla="*/ 183251 w 295887"/>
                  <a:gd name="csY3" fmla="*/ 116433 h 165664"/>
                  <a:gd name="csX4" fmla="*/ 157686 w 295887"/>
                  <a:gd name="csY4" fmla="*/ 144909 h 165664"/>
                  <a:gd name="csX5" fmla="*/ 157053 w 295887"/>
                  <a:gd name="csY5" fmla="*/ 151364 h 165664"/>
                  <a:gd name="csX6" fmla="*/ 158825 w 295887"/>
                  <a:gd name="csY6" fmla="*/ 153135 h 165664"/>
                  <a:gd name="csX7" fmla="*/ 161229 w 295887"/>
                  <a:gd name="csY7" fmla="*/ 153768 h 165664"/>
                  <a:gd name="csX8" fmla="*/ 273993 w 295887"/>
                  <a:gd name="csY8" fmla="*/ 153768 h 165664"/>
                  <a:gd name="csX9" fmla="*/ 280574 w 295887"/>
                  <a:gd name="csY9" fmla="*/ 150857 h 165664"/>
                  <a:gd name="csX10" fmla="*/ 282346 w 295887"/>
                  <a:gd name="csY10" fmla="*/ 147820 h 165664"/>
                  <a:gd name="csX11" fmla="*/ 282978 w 295887"/>
                  <a:gd name="csY11" fmla="*/ 144276 h 165664"/>
                  <a:gd name="csX12" fmla="*/ 282978 w 295887"/>
                  <a:gd name="csY12" fmla="*/ 31513 h 165664"/>
                  <a:gd name="csX13" fmla="*/ 280574 w 295887"/>
                  <a:gd name="csY13" fmla="*/ 27337 h 165664"/>
                  <a:gd name="csX14" fmla="*/ 277663 w 295887"/>
                  <a:gd name="csY14" fmla="*/ 26198 h 165664"/>
                  <a:gd name="csX15" fmla="*/ 274119 w 295887"/>
                  <a:gd name="csY15" fmla="*/ 27337 h 165664"/>
                  <a:gd name="csX16" fmla="*/ 246783 w 295887"/>
                  <a:gd name="csY16" fmla="*/ 54040 h 165664"/>
                  <a:gd name="csX17" fmla="*/ 239063 w 295887"/>
                  <a:gd name="csY17" fmla="*/ 54040 h 165664"/>
                  <a:gd name="csX18" fmla="*/ 128577 w 295887"/>
                  <a:gd name="csY18" fmla="*/ 12529 h 165664"/>
                  <a:gd name="csX19" fmla="*/ 19358 w 295887"/>
                  <a:gd name="csY19" fmla="*/ 78466 h 165664"/>
                  <a:gd name="csX20" fmla="*/ 72259 w 295887"/>
                  <a:gd name="csY20" fmla="*/ 59482 h 165664"/>
                  <a:gd name="csX21" fmla="*/ 275258 w 295887"/>
                  <a:gd name="csY21" fmla="*/ 165665 h 165664"/>
                  <a:gd name="csX22" fmla="*/ 162495 w 295887"/>
                  <a:gd name="csY22" fmla="*/ 165665 h 165664"/>
                  <a:gd name="csX23" fmla="*/ 154775 w 295887"/>
                  <a:gd name="csY23" fmla="*/ 163893 h 165664"/>
                  <a:gd name="csX24" fmla="*/ 148827 w 295887"/>
                  <a:gd name="csY24" fmla="*/ 158577 h 165664"/>
                  <a:gd name="csX25" fmla="*/ 149966 w 295887"/>
                  <a:gd name="csY25" fmla="*/ 136556 h 165664"/>
                  <a:gd name="csX26" fmla="*/ 171354 w 295887"/>
                  <a:gd name="csY26" fmla="*/ 112257 h 165664"/>
                  <a:gd name="csX27" fmla="*/ 72765 w 295887"/>
                  <a:gd name="csY27" fmla="*/ 70113 h 165664"/>
                  <a:gd name="csX28" fmla="*/ 15814 w 295887"/>
                  <a:gd name="csY28" fmla="*/ 100361 h 165664"/>
                  <a:gd name="csX29" fmla="*/ 7461 w 295887"/>
                  <a:gd name="csY29" fmla="*/ 105676 h 165664"/>
                  <a:gd name="csX30" fmla="*/ 1513 w 295887"/>
                  <a:gd name="csY30" fmla="*/ 102765 h 165664"/>
                  <a:gd name="csX31" fmla="*/ 880 w 295887"/>
                  <a:gd name="csY31" fmla="*/ 92641 h 165664"/>
                  <a:gd name="csX32" fmla="*/ 51883 w 295887"/>
                  <a:gd name="csY32" fmla="*/ 22527 h 165664"/>
                  <a:gd name="csX33" fmla="*/ 129084 w 295887"/>
                  <a:gd name="csY33" fmla="*/ 0 h 165664"/>
                  <a:gd name="csX34" fmla="*/ 243113 w 295887"/>
                  <a:gd name="csY34" fmla="*/ 41511 h 165664"/>
                  <a:gd name="csX35" fmla="*/ 268044 w 295887"/>
                  <a:gd name="csY35" fmla="*/ 18351 h 165664"/>
                  <a:gd name="csX36" fmla="*/ 279308 w 295887"/>
                  <a:gd name="csY36" fmla="*/ 13542 h 165664"/>
                  <a:gd name="csX37" fmla="*/ 289433 w 295887"/>
                  <a:gd name="csY37" fmla="*/ 17085 h 165664"/>
                  <a:gd name="csX38" fmla="*/ 295887 w 295887"/>
                  <a:gd name="csY38" fmla="*/ 30754 h 165664"/>
                  <a:gd name="csX39" fmla="*/ 295887 w 295887"/>
                  <a:gd name="csY39" fmla="*/ 143517 h 165664"/>
                  <a:gd name="csX40" fmla="*/ 294115 w 295887"/>
                  <a:gd name="csY40" fmla="*/ 151870 h 165664"/>
                  <a:gd name="csX41" fmla="*/ 289306 w 295887"/>
                  <a:gd name="csY41" fmla="*/ 158957 h 165664"/>
                  <a:gd name="csX42" fmla="*/ 275005 w 295887"/>
                  <a:gd name="csY42" fmla="*/ 165538 h 16566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</a:cxnLst>
                <a:rect l="l" t="t" r="r" b="b"/>
                <a:pathLst>
                  <a:path w="295887" h="165664">
                    <a:moveTo>
                      <a:pt x="72259" y="59356"/>
                    </a:moveTo>
                    <a:cubicBezTo>
                      <a:pt x="112631" y="59356"/>
                      <a:pt x="156041" y="84288"/>
                      <a:pt x="183251" y="108081"/>
                    </a:cubicBezTo>
                    <a:cubicBezTo>
                      <a:pt x="184390" y="109220"/>
                      <a:pt x="185022" y="110485"/>
                      <a:pt x="185022" y="112257"/>
                    </a:cubicBezTo>
                    <a:cubicBezTo>
                      <a:pt x="185022" y="114029"/>
                      <a:pt x="184390" y="115294"/>
                      <a:pt x="183251" y="116433"/>
                    </a:cubicBezTo>
                    <a:lnTo>
                      <a:pt x="157686" y="144909"/>
                    </a:lnTo>
                    <a:cubicBezTo>
                      <a:pt x="155914" y="146681"/>
                      <a:pt x="155914" y="149718"/>
                      <a:pt x="157053" y="151364"/>
                    </a:cubicBezTo>
                    <a:lnTo>
                      <a:pt x="158825" y="153135"/>
                    </a:lnTo>
                    <a:lnTo>
                      <a:pt x="161229" y="153768"/>
                    </a:lnTo>
                    <a:lnTo>
                      <a:pt x="273993" y="153768"/>
                    </a:lnTo>
                    <a:cubicBezTo>
                      <a:pt x="276397" y="153768"/>
                      <a:pt x="278802" y="152629"/>
                      <a:pt x="280574" y="150857"/>
                    </a:cubicBezTo>
                    <a:lnTo>
                      <a:pt x="282346" y="147820"/>
                    </a:lnTo>
                    <a:cubicBezTo>
                      <a:pt x="282978" y="146681"/>
                      <a:pt x="282978" y="145415"/>
                      <a:pt x="282978" y="144276"/>
                    </a:cubicBezTo>
                    <a:lnTo>
                      <a:pt x="282978" y="31513"/>
                    </a:lnTo>
                    <a:cubicBezTo>
                      <a:pt x="282978" y="29741"/>
                      <a:pt x="282346" y="28602"/>
                      <a:pt x="280574" y="27337"/>
                    </a:cubicBezTo>
                    <a:lnTo>
                      <a:pt x="277663" y="26198"/>
                    </a:lnTo>
                    <a:cubicBezTo>
                      <a:pt x="276524" y="26198"/>
                      <a:pt x="275258" y="26830"/>
                      <a:pt x="274119" y="27337"/>
                    </a:cubicBezTo>
                    <a:lnTo>
                      <a:pt x="246783" y="54040"/>
                    </a:lnTo>
                    <a:cubicBezTo>
                      <a:pt x="244378" y="55812"/>
                      <a:pt x="241467" y="56445"/>
                      <a:pt x="239063" y="54040"/>
                    </a:cubicBezTo>
                    <a:cubicBezTo>
                      <a:pt x="207043" y="27337"/>
                      <a:pt x="166671" y="12529"/>
                      <a:pt x="128577" y="12529"/>
                    </a:cubicBezTo>
                    <a:cubicBezTo>
                      <a:pt x="79853" y="12529"/>
                      <a:pt x="40746" y="36828"/>
                      <a:pt x="19358" y="78466"/>
                    </a:cubicBezTo>
                    <a:cubicBezTo>
                      <a:pt x="33659" y="65431"/>
                      <a:pt x="51377" y="59482"/>
                      <a:pt x="72259" y="59482"/>
                    </a:cubicBezTo>
                    <a:moveTo>
                      <a:pt x="275258" y="165665"/>
                    </a:moveTo>
                    <a:lnTo>
                      <a:pt x="162495" y="165665"/>
                    </a:lnTo>
                    <a:cubicBezTo>
                      <a:pt x="160090" y="165665"/>
                      <a:pt x="157180" y="165032"/>
                      <a:pt x="154775" y="163893"/>
                    </a:cubicBezTo>
                    <a:cubicBezTo>
                      <a:pt x="152370" y="162754"/>
                      <a:pt x="149966" y="160982"/>
                      <a:pt x="148827" y="158577"/>
                    </a:cubicBezTo>
                    <a:cubicBezTo>
                      <a:pt x="144017" y="151996"/>
                      <a:pt x="144017" y="143137"/>
                      <a:pt x="149966" y="136556"/>
                    </a:cubicBezTo>
                    <a:lnTo>
                      <a:pt x="171354" y="112257"/>
                    </a:lnTo>
                    <a:cubicBezTo>
                      <a:pt x="145283" y="91502"/>
                      <a:pt x="107189" y="70113"/>
                      <a:pt x="72765" y="70113"/>
                    </a:cubicBezTo>
                    <a:cubicBezTo>
                      <a:pt x="48466" y="70113"/>
                      <a:pt x="29482" y="80238"/>
                      <a:pt x="15814" y="100361"/>
                    </a:cubicBezTo>
                    <a:cubicBezTo>
                      <a:pt x="13410" y="103904"/>
                      <a:pt x="10499" y="105676"/>
                      <a:pt x="7461" y="105676"/>
                    </a:cubicBezTo>
                    <a:cubicBezTo>
                      <a:pt x="5057" y="105676"/>
                      <a:pt x="3285" y="104537"/>
                      <a:pt x="1513" y="102765"/>
                    </a:cubicBezTo>
                    <a:cubicBezTo>
                      <a:pt x="374" y="100993"/>
                      <a:pt x="-892" y="97956"/>
                      <a:pt x="880" y="92641"/>
                    </a:cubicBezTo>
                    <a:cubicBezTo>
                      <a:pt x="11005" y="62393"/>
                      <a:pt x="28217" y="38600"/>
                      <a:pt x="51883" y="22527"/>
                    </a:cubicBezTo>
                    <a:cubicBezTo>
                      <a:pt x="73778" y="7720"/>
                      <a:pt x="100608" y="0"/>
                      <a:pt x="129084" y="0"/>
                    </a:cubicBezTo>
                    <a:cubicBezTo>
                      <a:pt x="168823" y="0"/>
                      <a:pt x="209195" y="14807"/>
                      <a:pt x="243113" y="41511"/>
                    </a:cubicBezTo>
                    <a:lnTo>
                      <a:pt x="268044" y="18351"/>
                    </a:lnTo>
                    <a:cubicBezTo>
                      <a:pt x="271082" y="15314"/>
                      <a:pt x="275132" y="13542"/>
                      <a:pt x="279308" y="13542"/>
                    </a:cubicBezTo>
                    <a:cubicBezTo>
                      <a:pt x="282852" y="13542"/>
                      <a:pt x="286395" y="14681"/>
                      <a:pt x="289433" y="17085"/>
                    </a:cubicBezTo>
                    <a:cubicBezTo>
                      <a:pt x="293609" y="19996"/>
                      <a:pt x="295887" y="25438"/>
                      <a:pt x="295887" y="30754"/>
                    </a:cubicBezTo>
                    <a:lnTo>
                      <a:pt x="295887" y="143517"/>
                    </a:lnTo>
                    <a:cubicBezTo>
                      <a:pt x="295887" y="146428"/>
                      <a:pt x="295254" y="148832"/>
                      <a:pt x="294115" y="151870"/>
                    </a:cubicBezTo>
                    <a:cubicBezTo>
                      <a:pt x="292976" y="154274"/>
                      <a:pt x="291711" y="156679"/>
                      <a:pt x="289306" y="158957"/>
                    </a:cubicBezTo>
                    <a:cubicBezTo>
                      <a:pt x="285763" y="163133"/>
                      <a:pt x="280447" y="165538"/>
                      <a:pt x="275005" y="16553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38" name="Forma libre: forma 37">
                <a:extLst>
                  <a:ext uri="{FF2B5EF4-FFF2-40B4-BE49-F238E27FC236}">
                    <a16:creationId xmlns:a16="http://schemas.microsoft.com/office/drawing/2014/main" id="{1BFE0066-3BC6-8932-774E-698ADAA8F59A}"/>
                  </a:ext>
                </a:extLst>
              </p:cNvPr>
              <p:cNvSpPr/>
              <p:nvPr/>
            </p:nvSpPr>
            <p:spPr>
              <a:xfrm>
                <a:off x="9410543" y="1282801"/>
                <a:ext cx="296773" cy="165158"/>
              </a:xfrm>
              <a:custGeom>
                <a:avLst/>
                <a:gdLst>
                  <a:gd name="csX0" fmla="*/ 53028 w 296773"/>
                  <a:gd name="csY0" fmla="*/ 109726 h 165158"/>
                  <a:gd name="csX1" fmla="*/ 56571 w 296773"/>
                  <a:gd name="csY1" fmla="*/ 110865 h 165158"/>
                  <a:gd name="csX2" fmla="*/ 166424 w 296773"/>
                  <a:gd name="csY2" fmla="*/ 153009 h 165158"/>
                  <a:gd name="csX3" fmla="*/ 275644 w 296773"/>
                  <a:gd name="csY3" fmla="*/ 87072 h 165158"/>
                  <a:gd name="csX4" fmla="*/ 222869 w 296773"/>
                  <a:gd name="csY4" fmla="*/ 106056 h 165158"/>
                  <a:gd name="csX5" fmla="*/ 111877 w 296773"/>
                  <a:gd name="csY5" fmla="*/ 57331 h 165158"/>
                  <a:gd name="csX6" fmla="*/ 110106 w 296773"/>
                  <a:gd name="csY6" fmla="*/ 53154 h 165158"/>
                  <a:gd name="csX7" fmla="*/ 111877 w 296773"/>
                  <a:gd name="csY7" fmla="*/ 48978 h 165158"/>
                  <a:gd name="csX8" fmla="*/ 137442 w 296773"/>
                  <a:gd name="csY8" fmla="*/ 20502 h 165158"/>
                  <a:gd name="csX9" fmla="*/ 138075 w 296773"/>
                  <a:gd name="csY9" fmla="*/ 13921 h 165158"/>
                  <a:gd name="csX10" fmla="*/ 136303 w 296773"/>
                  <a:gd name="csY10" fmla="*/ 12150 h 165158"/>
                  <a:gd name="csX11" fmla="*/ 133898 w 296773"/>
                  <a:gd name="csY11" fmla="*/ 11517 h 165158"/>
                  <a:gd name="csX12" fmla="*/ 21135 w 296773"/>
                  <a:gd name="csY12" fmla="*/ 11517 h 165158"/>
                  <a:gd name="csX13" fmla="*/ 14554 w 296773"/>
                  <a:gd name="csY13" fmla="*/ 14554 h 165158"/>
                  <a:gd name="csX14" fmla="*/ 12782 w 296773"/>
                  <a:gd name="csY14" fmla="*/ 17592 h 165158"/>
                  <a:gd name="csX15" fmla="*/ 12150 w 296773"/>
                  <a:gd name="csY15" fmla="*/ 21135 h 165158"/>
                  <a:gd name="csX16" fmla="*/ 12150 w 296773"/>
                  <a:gd name="csY16" fmla="*/ 133899 h 165158"/>
                  <a:gd name="csX17" fmla="*/ 14554 w 296773"/>
                  <a:gd name="csY17" fmla="*/ 138075 h 165158"/>
                  <a:gd name="csX18" fmla="*/ 17592 w 296773"/>
                  <a:gd name="csY18" fmla="*/ 139214 h 165158"/>
                  <a:gd name="csX19" fmla="*/ 21135 w 296773"/>
                  <a:gd name="csY19" fmla="*/ 138075 h 165158"/>
                  <a:gd name="csX20" fmla="*/ 50244 w 296773"/>
                  <a:gd name="csY20" fmla="*/ 112004 h 165158"/>
                  <a:gd name="csX21" fmla="*/ 53281 w 296773"/>
                  <a:gd name="csY21" fmla="*/ 109599 h 165158"/>
                  <a:gd name="csX22" fmla="*/ 166930 w 296773"/>
                  <a:gd name="csY22" fmla="*/ 164905 h 165158"/>
                  <a:gd name="csX23" fmla="*/ 52901 w 296773"/>
                  <a:gd name="csY23" fmla="*/ 123394 h 165158"/>
                  <a:gd name="csX24" fmla="*/ 27969 w 296773"/>
                  <a:gd name="csY24" fmla="*/ 146554 h 165158"/>
                  <a:gd name="csX25" fmla="*/ 16706 w 296773"/>
                  <a:gd name="csY25" fmla="*/ 151364 h 165158"/>
                  <a:gd name="csX26" fmla="*/ 6581 w 296773"/>
                  <a:gd name="csY26" fmla="*/ 147820 h 165158"/>
                  <a:gd name="csX27" fmla="*/ 0 w 296773"/>
                  <a:gd name="csY27" fmla="*/ 134152 h 165158"/>
                  <a:gd name="csX28" fmla="*/ 0 w 296773"/>
                  <a:gd name="csY28" fmla="*/ 21388 h 165158"/>
                  <a:gd name="csX29" fmla="*/ 1772 w 296773"/>
                  <a:gd name="csY29" fmla="*/ 13035 h 165158"/>
                  <a:gd name="csX30" fmla="*/ 6581 w 296773"/>
                  <a:gd name="csY30" fmla="*/ 5948 h 165158"/>
                  <a:gd name="csX31" fmla="*/ 21388 w 296773"/>
                  <a:gd name="csY31" fmla="*/ 0 h 165158"/>
                  <a:gd name="csX32" fmla="*/ 134278 w 296773"/>
                  <a:gd name="csY32" fmla="*/ 0 h 165158"/>
                  <a:gd name="csX33" fmla="*/ 141998 w 296773"/>
                  <a:gd name="csY33" fmla="*/ 1772 h 165158"/>
                  <a:gd name="csX34" fmla="*/ 147946 w 296773"/>
                  <a:gd name="csY34" fmla="*/ 7087 h 165158"/>
                  <a:gd name="csX35" fmla="*/ 146807 w 296773"/>
                  <a:gd name="csY35" fmla="*/ 29108 h 165158"/>
                  <a:gd name="csX36" fmla="*/ 125419 w 296773"/>
                  <a:gd name="csY36" fmla="*/ 53408 h 165158"/>
                  <a:gd name="csX37" fmla="*/ 224008 w 296773"/>
                  <a:gd name="csY37" fmla="*/ 95551 h 165158"/>
                  <a:gd name="csX38" fmla="*/ 280959 w 296773"/>
                  <a:gd name="csY38" fmla="*/ 65304 h 165158"/>
                  <a:gd name="csX39" fmla="*/ 289312 w 296773"/>
                  <a:gd name="csY39" fmla="*/ 59989 h 165158"/>
                  <a:gd name="csX40" fmla="*/ 295260 w 296773"/>
                  <a:gd name="csY40" fmla="*/ 62899 h 165158"/>
                  <a:gd name="csX41" fmla="*/ 295893 w 296773"/>
                  <a:gd name="csY41" fmla="*/ 73024 h 165158"/>
                  <a:gd name="csX42" fmla="*/ 244890 w 296773"/>
                  <a:gd name="csY42" fmla="*/ 143137 h 165158"/>
                  <a:gd name="csX43" fmla="*/ 167057 w 296773"/>
                  <a:gd name="csY43" fmla="*/ 165158 h 16515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</a:cxnLst>
                <a:rect l="l" t="t" r="r" b="b"/>
                <a:pathLst>
                  <a:path w="296773" h="165158">
                    <a:moveTo>
                      <a:pt x="53028" y="109726"/>
                    </a:moveTo>
                    <a:lnTo>
                      <a:pt x="56571" y="110865"/>
                    </a:lnTo>
                    <a:cubicBezTo>
                      <a:pt x="88591" y="137569"/>
                      <a:pt x="128457" y="153009"/>
                      <a:pt x="166424" y="153009"/>
                    </a:cubicBezTo>
                    <a:cubicBezTo>
                      <a:pt x="215149" y="153009"/>
                      <a:pt x="254255" y="128710"/>
                      <a:pt x="275644" y="87072"/>
                    </a:cubicBezTo>
                    <a:cubicBezTo>
                      <a:pt x="261469" y="99601"/>
                      <a:pt x="243624" y="106056"/>
                      <a:pt x="222869" y="106056"/>
                    </a:cubicBezTo>
                    <a:cubicBezTo>
                      <a:pt x="182497" y="106056"/>
                      <a:pt x="139214" y="81124"/>
                      <a:pt x="111877" y="57331"/>
                    </a:cubicBezTo>
                    <a:cubicBezTo>
                      <a:pt x="110738" y="56192"/>
                      <a:pt x="110106" y="54926"/>
                      <a:pt x="110106" y="53154"/>
                    </a:cubicBezTo>
                    <a:cubicBezTo>
                      <a:pt x="110106" y="51383"/>
                      <a:pt x="110738" y="50117"/>
                      <a:pt x="111877" y="48978"/>
                    </a:cubicBezTo>
                    <a:lnTo>
                      <a:pt x="137442" y="20502"/>
                    </a:lnTo>
                    <a:cubicBezTo>
                      <a:pt x="139214" y="18731"/>
                      <a:pt x="139214" y="15693"/>
                      <a:pt x="138075" y="13921"/>
                    </a:cubicBezTo>
                    <a:lnTo>
                      <a:pt x="136303" y="12150"/>
                    </a:lnTo>
                    <a:lnTo>
                      <a:pt x="133898" y="11517"/>
                    </a:lnTo>
                    <a:lnTo>
                      <a:pt x="21135" y="11517"/>
                    </a:lnTo>
                    <a:cubicBezTo>
                      <a:pt x="18731" y="11517"/>
                      <a:pt x="16326" y="12656"/>
                      <a:pt x="14554" y="14554"/>
                    </a:cubicBezTo>
                    <a:lnTo>
                      <a:pt x="12782" y="17592"/>
                    </a:lnTo>
                    <a:cubicBezTo>
                      <a:pt x="12150" y="18731"/>
                      <a:pt x="12150" y="19996"/>
                      <a:pt x="12150" y="21135"/>
                    </a:cubicBezTo>
                    <a:lnTo>
                      <a:pt x="12150" y="133899"/>
                    </a:lnTo>
                    <a:cubicBezTo>
                      <a:pt x="12150" y="135670"/>
                      <a:pt x="12782" y="136809"/>
                      <a:pt x="14554" y="138075"/>
                    </a:cubicBezTo>
                    <a:lnTo>
                      <a:pt x="17592" y="139214"/>
                    </a:lnTo>
                    <a:lnTo>
                      <a:pt x="21135" y="138075"/>
                    </a:lnTo>
                    <a:lnTo>
                      <a:pt x="50244" y="112004"/>
                    </a:lnTo>
                    <a:cubicBezTo>
                      <a:pt x="50244" y="110232"/>
                      <a:pt x="51383" y="109599"/>
                      <a:pt x="53281" y="109599"/>
                    </a:cubicBezTo>
                    <a:moveTo>
                      <a:pt x="166930" y="164905"/>
                    </a:moveTo>
                    <a:cubicBezTo>
                      <a:pt x="127191" y="164905"/>
                      <a:pt x="86819" y="150098"/>
                      <a:pt x="52901" y="123394"/>
                    </a:cubicBezTo>
                    <a:lnTo>
                      <a:pt x="27969" y="146554"/>
                    </a:lnTo>
                    <a:cubicBezTo>
                      <a:pt x="25059" y="149592"/>
                      <a:pt x="20882" y="151364"/>
                      <a:pt x="16706" y="151364"/>
                    </a:cubicBezTo>
                    <a:cubicBezTo>
                      <a:pt x="13162" y="151364"/>
                      <a:pt x="9618" y="150225"/>
                      <a:pt x="6581" y="147820"/>
                    </a:cubicBezTo>
                    <a:cubicBezTo>
                      <a:pt x="2405" y="144783"/>
                      <a:pt x="0" y="139467"/>
                      <a:pt x="0" y="134152"/>
                    </a:cubicBezTo>
                    <a:lnTo>
                      <a:pt x="0" y="21388"/>
                    </a:lnTo>
                    <a:cubicBezTo>
                      <a:pt x="0" y="18477"/>
                      <a:pt x="633" y="16073"/>
                      <a:pt x="1772" y="13035"/>
                    </a:cubicBezTo>
                    <a:cubicBezTo>
                      <a:pt x="2911" y="10631"/>
                      <a:pt x="4176" y="8226"/>
                      <a:pt x="6581" y="5948"/>
                    </a:cubicBezTo>
                    <a:cubicBezTo>
                      <a:pt x="10757" y="1772"/>
                      <a:pt x="16073" y="0"/>
                      <a:pt x="21388" y="0"/>
                    </a:cubicBezTo>
                    <a:lnTo>
                      <a:pt x="134278" y="0"/>
                    </a:lnTo>
                    <a:cubicBezTo>
                      <a:pt x="136683" y="0"/>
                      <a:pt x="139594" y="633"/>
                      <a:pt x="141998" y="1772"/>
                    </a:cubicBezTo>
                    <a:cubicBezTo>
                      <a:pt x="144403" y="2911"/>
                      <a:pt x="146807" y="4809"/>
                      <a:pt x="147946" y="7087"/>
                    </a:cubicBezTo>
                    <a:cubicBezTo>
                      <a:pt x="152756" y="13668"/>
                      <a:pt x="152756" y="22527"/>
                      <a:pt x="146807" y="29108"/>
                    </a:cubicBezTo>
                    <a:lnTo>
                      <a:pt x="125419" y="53408"/>
                    </a:lnTo>
                    <a:cubicBezTo>
                      <a:pt x="151490" y="74163"/>
                      <a:pt x="189584" y="95551"/>
                      <a:pt x="224008" y="95551"/>
                    </a:cubicBezTo>
                    <a:cubicBezTo>
                      <a:pt x="248307" y="95551"/>
                      <a:pt x="267291" y="85427"/>
                      <a:pt x="280959" y="65304"/>
                    </a:cubicBezTo>
                    <a:cubicBezTo>
                      <a:pt x="283364" y="61760"/>
                      <a:pt x="286274" y="59989"/>
                      <a:pt x="289312" y="59989"/>
                    </a:cubicBezTo>
                    <a:cubicBezTo>
                      <a:pt x="291716" y="59989"/>
                      <a:pt x="293488" y="61128"/>
                      <a:pt x="295260" y="62899"/>
                    </a:cubicBezTo>
                    <a:cubicBezTo>
                      <a:pt x="296399" y="64671"/>
                      <a:pt x="297665" y="67709"/>
                      <a:pt x="295893" y="73024"/>
                    </a:cubicBezTo>
                    <a:cubicBezTo>
                      <a:pt x="285768" y="103271"/>
                      <a:pt x="268556" y="127064"/>
                      <a:pt x="244890" y="143137"/>
                    </a:cubicBezTo>
                    <a:cubicBezTo>
                      <a:pt x="222363" y="157312"/>
                      <a:pt x="195532" y="165158"/>
                      <a:pt x="167057" y="16515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19" name="object 27">
            <a:extLst>
              <a:ext uri="{FF2B5EF4-FFF2-40B4-BE49-F238E27FC236}">
                <a16:creationId xmlns:a16="http://schemas.microsoft.com/office/drawing/2014/main" id="{5FD20C6A-6EE0-0507-3E31-F84495B8A556}"/>
              </a:ext>
            </a:extLst>
          </p:cNvPr>
          <p:cNvSpPr txBox="1"/>
          <p:nvPr/>
        </p:nvSpPr>
        <p:spPr>
          <a:xfrm>
            <a:off x="8190006" y="976020"/>
            <a:ext cx="8274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Alternative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07299" y="1222246"/>
            <a:ext cx="342963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9343"/>
                </a:solidFill>
              </a:rPr>
              <a:t>Step</a:t>
            </a:r>
            <a:r>
              <a:rPr spc="-35" dirty="0">
                <a:solidFill>
                  <a:srgbClr val="009343"/>
                </a:solidFill>
              </a:rPr>
              <a:t> </a:t>
            </a:r>
            <a:r>
              <a:rPr dirty="0">
                <a:solidFill>
                  <a:srgbClr val="009343"/>
                </a:solidFill>
              </a:rPr>
              <a:t>5:</a:t>
            </a:r>
            <a:r>
              <a:rPr spc="-35" dirty="0">
                <a:solidFill>
                  <a:srgbClr val="009343"/>
                </a:solidFill>
              </a:rPr>
              <a:t> </a:t>
            </a:r>
            <a:r>
              <a:rPr spc="-10" dirty="0"/>
              <a:t>Vulnerability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47</a:t>
            </a:fld>
            <a:endParaRPr spc="-25" dirty="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20001" y="2533611"/>
            <a:ext cx="9252585" cy="414020"/>
          </a:xfrm>
          <a:prstGeom prst="rect">
            <a:avLst/>
          </a:prstGeom>
          <a:solidFill>
            <a:srgbClr val="009343"/>
          </a:solidFill>
        </p:spPr>
        <p:txBody>
          <a:bodyPr vert="horz" wrap="square" lIns="0" tIns="83820" rIns="0" bIns="0" rtlCol="0">
            <a:spAutoFit/>
          </a:bodyPr>
          <a:lstStyle/>
          <a:p>
            <a:pPr marR="161925" algn="ctr">
              <a:lnSpc>
                <a:spcPct val="100000"/>
              </a:lnSpc>
              <a:spcBef>
                <a:spcPts val="660"/>
              </a:spcBef>
            </a:pPr>
            <a:r>
              <a:rPr sz="1600" b="0" spc="-10" dirty="0">
                <a:solidFill>
                  <a:srgbClr val="FFFFFF"/>
                </a:solidFill>
                <a:latin typeface="Roboto Medium"/>
                <a:cs typeface="Roboto Medium"/>
              </a:rPr>
              <a:t>THREAT’S</a:t>
            </a:r>
            <a:r>
              <a:rPr sz="1600" b="0" spc="-35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FFFFFF"/>
                </a:solidFill>
                <a:latin typeface="Roboto Medium"/>
                <a:cs typeface="Roboto Medium"/>
              </a:rPr>
              <a:t>EFFECTS</a:t>
            </a:r>
            <a:r>
              <a:rPr sz="1600" b="0" spc="-35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FFFFFF"/>
                </a:solidFill>
                <a:latin typeface="Roboto Medium"/>
                <a:cs typeface="Roboto Medium"/>
              </a:rPr>
              <a:t>ON</a:t>
            </a:r>
            <a:r>
              <a:rPr sz="1600" b="0" spc="-80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FFFFFF"/>
                </a:solidFill>
                <a:latin typeface="Roboto Medium"/>
                <a:cs typeface="Roboto Medium"/>
              </a:rPr>
              <a:t>THE</a:t>
            </a:r>
            <a:r>
              <a:rPr sz="1600" b="0" spc="-35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FFFFFF"/>
                </a:solidFill>
                <a:latin typeface="Roboto Medium"/>
                <a:cs typeface="Roboto Medium"/>
              </a:rPr>
              <a:t>POPULATION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10996" y="3053308"/>
            <a:ext cx="2979420" cy="1410970"/>
          </a:xfrm>
          <a:prstGeom prst="rect">
            <a:avLst/>
          </a:prstGeom>
          <a:solidFill>
            <a:srgbClr val="E6F2EA"/>
          </a:solidFill>
        </p:spPr>
        <p:txBody>
          <a:bodyPr vert="horz" wrap="square" lIns="0" tIns="1651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0"/>
              </a:spcBef>
            </a:pPr>
            <a:endParaRPr sz="1600">
              <a:latin typeface="Times New Roman"/>
              <a:cs typeface="Times New Roman"/>
            </a:endParaRPr>
          </a:p>
          <a:p>
            <a:pPr marL="550545" marR="610235" indent="-86360">
              <a:lnSpc>
                <a:spcPct val="109300"/>
              </a:lnSpc>
            </a:pPr>
            <a:r>
              <a:rPr sz="1600" b="0" spc="-10" dirty="0">
                <a:latin typeface="Roboto Light"/>
                <a:cs typeface="Roboto Light"/>
              </a:rPr>
              <a:t>Characteristics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the </a:t>
            </a:r>
            <a:r>
              <a:rPr sz="1600" b="0" dirty="0">
                <a:latin typeface="Roboto Light"/>
                <a:cs typeface="Roboto Light"/>
              </a:rPr>
              <a:t>affected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population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47503" y="3053308"/>
            <a:ext cx="2979420" cy="1410970"/>
          </a:xfrm>
          <a:prstGeom prst="rect">
            <a:avLst/>
          </a:prstGeom>
          <a:solidFill>
            <a:srgbClr val="E6F2EA"/>
          </a:solidFill>
        </p:spPr>
        <p:txBody>
          <a:bodyPr vert="horz" wrap="square" lIns="0" tIns="1651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0"/>
              </a:spcBef>
            </a:pPr>
            <a:endParaRPr sz="1600">
              <a:latin typeface="Times New Roman"/>
              <a:cs typeface="Times New Roman"/>
            </a:endParaRPr>
          </a:p>
          <a:p>
            <a:pPr marL="1071245" marR="698500" indent="-348615">
              <a:lnSpc>
                <a:spcPct val="109300"/>
              </a:lnSpc>
            </a:pPr>
            <a:r>
              <a:rPr sz="1600" b="0" dirty="0">
                <a:latin typeface="Roboto Light"/>
                <a:cs typeface="Roboto Light"/>
              </a:rPr>
              <a:t>Consequences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of </a:t>
            </a:r>
            <a:r>
              <a:rPr sz="1600" b="0" dirty="0">
                <a:latin typeface="Roboto Light"/>
                <a:cs typeface="Roboto Light"/>
              </a:rPr>
              <a:t>the </a:t>
            </a:r>
            <a:r>
              <a:rPr sz="1600" b="0" spc="-10" dirty="0">
                <a:latin typeface="Roboto Light"/>
                <a:cs typeface="Roboto Light"/>
              </a:rPr>
              <a:t>threat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983996" y="3053308"/>
            <a:ext cx="2979420" cy="1410970"/>
          </a:xfrm>
          <a:prstGeom prst="rect">
            <a:avLst/>
          </a:prstGeom>
          <a:solidFill>
            <a:srgbClr val="E6F2EA"/>
          </a:solidFill>
        </p:spPr>
        <p:txBody>
          <a:bodyPr vert="horz" wrap="square" lIns="0" tIns="1651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0"/>
              </a:spcBef>
            </a:pPr>
            <a:endParaRPr sz="1600">
              <a:latin typeface="Times New Roman"/>
              <a:cs typeface="Times New Roman"/>
            </a:endParaRPr>
          </a:p>
          <a:p>
            <a:pPr marL="720725" marR="554990" indent="-167640">
              <a:lnSpc>
                <a:spcPct val="109300"/>
              </a:lnSpc>
            </a:pPr>
            <a:r>
              <a:rPr sz="1600" b="0" dirty="0">
                <a:latin typeface="Roboto Light"/>
                <a:cs typeface="Roboto Light"/>
              </a:rPr>
              <a:t>Affected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population’s </a:t>
            </a:r>
            <a:r>
              <a:rPr sz="1600" b="0" dirty="0">
                <a:latin typeface="Roboto Light"/>
                <a:cs typeface="Roboto Light"/>
              </a:rPr>
              <a:t>coping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strategies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1266696"/>
            <a:ext cx="642302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0" dirty="0">
                <a:latin typeface="Roboto Medium"/>
                <a:cs typeface="Roboto Medium"/>
              </a:rPr>
              <a:t>Answer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some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of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these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questions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as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they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apply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to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target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population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07299" y="2113655"/>
            <a:ext cx="24403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Characteristics</a:t>
            </a:r>
            <a:r>
              <a:rPr sz="1300" b="0" spc="-1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of</a:t>
            </a: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the</a:t>
            </a: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 population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299" y="2383711"/>
            <a:ext cx="2868930" cy="40563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435609" indent="-228600">
              <a:lnSpc>
                <a:spcPct val="115399"/>
              </a:lnSpc>
              <a:spcBef>
                <a:spcPts val="100"/>
              </a:spcBef>
              <a:buClr>
                <a:srgbClr val="009343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Which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population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groups</a:t>
            </a:r>
            <a:r>
              <a:rPr sz="1300" b="0" spc="-25" dirty="0">
                <a:latin typeface="Roboto Light"/>
                <a:cs typeface="Roboto Light"/>
              </a:rPr>
              <a:t> are </a:t>
            </a:r>
            <a:r>
              <a:rPr sz="1300" b="0" dirty="0">
                <a:latin typeface="Roboto Light"/>
                <a:cs typeface="Roboto Light"/>
              </a:rPr>
              <a:t>directly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affected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by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threats identified?</a:t>
            </a:r>
            <a:endParaRPr sz="13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520"/>
              </a:spcBef>
              <a:buClr>
                <a:srgbClr val="009343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Which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geographic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locations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are</a:t>
            </a:r>
            <a:endParaRPr sz="1300">
              <a:latin typeface="Roboto Light"/>
              <a:cs typeface="Roboto Light"/>
            </a:endParaRPr>
          </a:p>
          <a:p>
            <a:pPr marL="240665">
              <a:lnSpc>
                <a:spcPct val="100000"/>
              </a:lnSpc>
              <a:spcBef>
                <a:spcPts val="240"/>
              </a:spcBef>
            </a:pPr>
            <a:r>
              <a:rPr sz="1300" b="0" dirty="0">
                <a:latin typeface="Roboto Light"/>
                <a:cs typeface="Roboto Light"/>
              </a:rPr>
              <a:t>affected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by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threats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identified?</a:t>
            </a:r>
            <a:endParaRPr sz="1300">
              <a:latin typeface="Roboto Light"/>
              <a:cs typeface="Roboto Light"/>
            </a:endParaRPr>
          </a:p>
          <a:p>
            <a:pPr marL="240665" marR="5080" indent="-228600">
              <a:lnSpc>
                <a:spcPct val="115399"/>
              </a:lnSpc>
              <a:spcBef>
                <a:spcPts val="285"/>
              </a:spcBef>
              <a:buClr>
                <a:srgbClr val="009343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population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movements </a:t>
            </a:r>
            <a:r>
              <a:rPr sz="1300" b="0" dirty="0">
                <a:latin typeface="Roboto Light"/>
                <a:cs typeface="Roboto Light"/>
              </a:rPr>
              <a:t>(locations,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time,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frequency,</a:t>
            </a:r>
            <a:endParaRPr sz="1300">
              <a:latin typeface="Roboto Light"/>
              <a:cs typeface="Roboto Light"/>
            </a:endParaRPr>
          </a:p>
          <a:p>
            <a:pPr marL="240665" marR="130175">
              <a:lnSpc>
                <a:spcPct val="115399"/>
              </a:lnSpc>
            </a:pPr>
            <a:r>
              <a:rPr sz="1300" b="0" spc="-10" dirty="0">
                <a:latin typeface="Roboto Light"/>
                <a:cs typeface="Roboto Light"/>
              </a:rPr>
              <a:t>seasonal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others)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directly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related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geographic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locations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the </a:t>
            </a:r>
            <a:r>
              <a:rPr sz="1300" b="0" dirty="0">
                <a:latin typeface="Roboto Light"/>
                <a:cs typeface="Roboto Light"/>
              </a:rPr>
              <a:t>population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groups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affected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by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the </a:t>
            </a:r>
            <a:r>
              <a:rPr sz="1300" b="0" dirty="0">
                <a:latin typeface="Roboto Light"/>
                <a:cs typeface="Roboto Light"/>
              </a:rPr>
              <a:t>identified</a:t>
            </a:r>
            <a:r>
              <a:rPr sz="1300" b="0" spc="-5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threats?</a:t>
            </a:r>
            <a:endParaRPr sz="1300">
              <a:latin typeface="Roboto Light"/>
              <a:cs typeface="Roboto Light"/>
            </a:endParaRPr>
          </a:p>
          <a:p>
            <a:pPr marL="240665" marR="5080" indent="-228600">
              <a:lnSpc>
                <a:spcPct val="115399"/>
              </a:lnSpc>
              <a:spcBef>
                <a:spcPts val="280"/>
              </a:spcBef>
              <a:buClr>
                <a:srgbClr val="009343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affected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populations’</a:t>
            </a:r>
            <a:r>
              <a:rPr sz="1300" b="0" spc="50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exposure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threat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continuous</a:t>
            </a:r>
            <a:r>
              <a:rPr sz="1300" b="0" spc="-25" dirty="0">
                <a:latin typeface="Roboto Light"/>
                <a:cs typeface="Roboto Light"/>
              </a:rPr>
              <a:t> or </a:t>
            </a:r>
            <a:r>
              <a:rPr sz="1300" b="0" spc="-10" dirty="0">
                <a:latin typeface="Roboto Light"/>
                <a:cs typeface="Roboto Light"/>
              </a:rPr>
              <a:t>occasional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(and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why)?</a:t>
            </a:r>
            <a:endParaRPr sz="1300">
              <a:latin typeface="Roboto Light"/>
              <a:cs typeface="Roboto Light"/>
            </a:endParaRPr>
          </a:p>
          <a:p>
            <a:pPr marL="240665" marR="10795" indent="-228600">
              <a:lnSpc>
                <a:spcPct val="115399"/>
              </a:lnSpc>
              <a:spcBef>
                <a:spcPts val="284"/>
              </a:spcBef>
              <a:buClr>
                <a:srgbClr val="009343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affected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population’s</a:t>
            </a:r>
            <a:r>
              <a:rPr sz="1300" b="0" spc="50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exposure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threat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predictable </a:t>
            </a:r>
            <a:r>
              <a:rPr sz="1300" b="0" spc="-25" dirty="0">
                <a:latin typeface="Roboto Light"/>
                <a:cs typeface="Roboto Light"/>
              </a:rPr>
              <a:t>or </a:t>
            </a:r>
            <a:r>
              <a:rPr sz="1300" b="0" spc="-10" dirty="0">
                <a:latin typeface="Roboto Light"/>
                <a:cs typeface="Roboto Light"/>
              </a:rPr>
              <a:t>unpredictable</a:t>
            </a:r>
            <a:r>
              <a:rPr sz="1300" b="0" spc="-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(and </a:t>
            </a:r>
            <a:r>
              <a:rPr sz="1300" b="0" spc="-10" dirty="0">
                <a:latin typeface="Roboto Light"/>
                <a:cs typeface="Roboto Light"/>
              </a:rPr>
              <a:t>why)?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11332" y="2113742"/>
            <a:ext cx="2066289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Consequences</a:t>
            </a:r>
            <a:r>
              <a:rPr sz="1300" b="0" spc="-1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of</a:t>
            </a:r>
            <a:r>
              <a:rPr sz="1300" b="0" spc="-1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the</a:t>
            </a:r>
            <a:r>
              <a:rPr sz="1300" b="0" spc="-1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threat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11300" y="2383711"/>
            <a:ext cx="2868930" cy="1169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15399"/>
              </a:lnSpc>
              <a:spcBef>
                <a:spcPts val="100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primary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secondary physical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effects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threat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per </a:t>
            </a:r>
            <a:r>
              <a:rPr sz="1300" b="0" dirty="0">
                <a:latin typeface="Roboto Light"/>
                <a:cs typeface="Roboto Light"/>
              </a:rPr>
              <a:t>identified</a:t>
            </a:r>
            <a:r>
              <a:rPr sz="1300" b="0" spc="-5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population</a:t>
            </a:r>
            <a:r>
              <a:rPr sz="1300" b="0" spc="-5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group?</a:t>
            </a:r>
            <a:r>
              <a:rPr sz="1300" b="0" spc="-5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Socio-</a:t>
            </a:r>
            <a:r>
              <a:rPr sz="1300" b="0" dirty="0">
                <a:latin typeface="Roboto Light"/>
                <a:cs typeface="Roboto Light"/>
              </a:rPr>
              <a:t>economic?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Material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legal effects?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15332" y="2083394"/>
            <a:ext cx="211645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Affected</a:t>
            </a:r>
            <a:r>
              <a:rPr sz="1300" b="0" spc="-1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populations</a:t>
            </a:r>
            <a:r>
              <a:rPr sz="1300" b="0" spc="-1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coping mechanisms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115300" y="2612311"/>
            <a:ext cx="2869565" cy="2348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15399"/>
              </a:lnSpc>
              <a:spcBef>
                <a:spcPts val="100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coping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strategies</a:t>
            </a:r>
            <a:r>
              <a:rPr sz="1300" b="0" spc="-25" dirty="0">
                <a:latin typeface="Roboto Light"/>
                <a:cs typeface="Roboto Light"/>
              </a:rPr>
              <a:t> of</a:t>
            </a:r>
            <a:r>
              <a:rPr sz="1300" b="0" spc="50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population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groups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affected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by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protection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threats,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20" dirty="0">
                <a:latin typeface="Roboto Light"/>
                <a:cs typeface="Roboto Light"/>
              </a:rPr>
              <a:t>they </a:t>
            </a:r>
            <a:r>
              <a:rPr sz="1300" b="0" dirty="0">
                <a:latin typeface="Roboto Light"/>
                <a:cs typeface="Roboto Light"/>
              </a:rPr>
              <a:t>having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positive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negative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effects? Avoiding?</a:t>
            </a:r>
            <a:r>
              <a:rPr sz="1300" b="0" spc="-5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Accepting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consequences?</a:t>
            </a:r>
            <a:endParaRPr sz="1300">
              <a:latin typeface="Roboto Light"/>
              <a:cs typeface="Roboto Light"/>
            </a:endParaRPr>
          </a:p>
          <a:p>
            <a:pPr marL="241300" marR="177165" indent="-228600">
              <a:lnSpc>
                <a:spcPct val="115399"/>
              </a:lnSpc>
              <a:spcBef>
                <a:spcPts val="280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perceptions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10" dirty="0">
                <a:latin typeface="Roboto Light"/>
                <a:cs typeface="Roboto Light"/>
              </a:rPr>
              <a:t> threats </a:t>
            </a:r>
            <a:r>
              <a:rPr sz="1300" b="0" dirty="0">
                <a:latin typeface="Roboto Light"/>
                <a:cs typeface="Roboto Light"/>
              </a:rPr>
              <a:t>identified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driving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means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of </a:t>
            </a:r>
            <a:r>
              <a:rPr sz="1300" b="0" dirty="0">
                <a:latin typeface="Roboto Light"/>
                <a:cs typeface="Roboto Light"/>
              </a:rPr>
              <a:t>coping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different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groups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of </a:t>
            </a:r>
            <a:r>
              <a:rPr sz="1300" b="0" dirty="0">
                <a:latin typeface="Roboto Light"/>
                <a:cs typeface="Roboto Light"/>
              </a:rPr>
              <a:t>population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affected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by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threat? </a:t>
            </a:r>
            <a:r>
              <a:rPr sz="1300" b="0" dirty="0">
                <a:latin typeface="Roboto Light"/>
                <a:cs typeface="Roboto Light"/>
              </a:rPr>
              <a:t>Did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they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change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over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time?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19999" y="1831666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48</a:t>
            </a:fld>
            <a:endParaRPr spc="-25" dirty="0"/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20" name="object 2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F7128B6A-B91A-1004-E0F2-44F1236FF606}"/>
              </a:ext>
            </a:extLst>
          </p:cNvPr>
          <p:cNvGrpSpPr/>
          <p:nvPr/>
        </p:nvGrpSpPr>
        <p:grpSpPr>
          <a:xfrm>
            <a:off x="9151804" y="691137"/>
            <a:ext cx="820419" cy="820419"/>
            <a:chOff x="9151804" y="900446"/>
            <a:chExt cx="820419" cy="820419"/>
          </a:xfrm>
        </p:grpSpPr>
        <p:sp>
          <p:nvSpPr>
            <p:cNvPr id="31" name="object 7">
              <a:extLst>
                <a:ext uri="{FF2B5EF4-FFF2-40B4-BE49-F238E27FC236}">
                  <a16:creationId xmlns:a16="http://schemas.microsoft.com/office/drawing/2014/main" id="{56954B1C-F8D9-0D22-A912-EA4ACA7AB795}"/>
                </a:ext>
              </a:extLst>
            </p:cNvPr>
            <p:cNvSpPr/>
            <p:nvPr/>
          </p:nvSpPr>
          <p:spPr>
            <a:xfrm>
              <a:off x="9151804" y="900446"/>
              <a:ext cx="820419" cy="820419"/>
            </a:xfrm>
            <a:custGeom>
              <a:avLst/>
              <a:gdLst/>
              <a:ahLst/>
              <a:cxnLst/>
              <a:rect l="l" t="t" r="r" b="b"/>
              <a:pathLst>
                <a:path w="820420" h="820419">
                  <a:moveTo>
                    <a:pt x="410095" y="0"/>
                  </a:moveTo>
                  <a:lnTo>
                    <a:pt x="362269" y="2759"/>
                  </a:lnTo>
                  <a:lnTo>
                    <a:pt x="316063" y="10831"/>
                  </a:lnTo>
                  <a:lnTo>
                    <a:pt x="271786" y="23909"/>
                  </a:lnTo>
                  <a:lnTo>
                    <a:pt x="229745" y="41684"/>
                  </a:lnTo>
                  <a:lnTo>
                    <a:pt x="190247" y="63850"/>
                  </a:lnTo>
                  <a:lnTo>
                    <a:pt x="153600" y="90097"/>
                  </a:lnTo>
                  <a:lnTo>
                    <a:pt x="120113" y="120119"/>
                  </a:lnTo>
                  <a:lnTo>
                    <a:pt x="90092" y="153608"/>
                  </a:lnTo>
                  <a:lnTo>
                    <a:pt x="63846" y="190256"/>
                  </a:lnTo>
                  <a:lnTo>
                    <a:pt x="41682" y="229755"/>
                  </a:lnTo>
                  <a:lnTo>
                    <a:pt x="23907" y="271797"/>
                  </a:lnTo>
                  <a:lnTo>
                    <a:pt x="10830" y="316075"/>
                  </a:lnTo>
                  <a:lnTo>
                    <a:pt x="2758" y="362281"/>
                  </a:lnTo>
                  <a:lnTo>
                    <a:pt x="0" y="410108"/>
                  </a:lnTo>
                  <a:lnTo>
                    <a:pt x="2758" y="457934"/>
                  </a:lnTo>
                  <a:lnTo>
                    <a:pt x="10830" y="504140"/>
                  </a:lnTo>
                  <a:lnTo>
                    <a:pt x="23907" y="548417"/>
                  </a:lnTo>
                  <a:lnTo>
                    <a:pt x="41682" y="590459"/>
                  </a:lnTo>
                  <a:lnTo>
                    <a:pt x="63846" y="629956"/>
                  </a:lnTo>
                  <a:lnTo>
                    <a:pt x="90092" y="666603"/>
                  </a:lnTo>
                  <a:lnTo>
                    <a:pt x="120113" y="700090"/>
                  </a:lnTo>
                  <a:lnTo>
                    <a:pt x="153600" y="730111"/>
                  </a:lnTo>
                  <a:lnTo>
                    <a:pt x="190247" y="756357"/>
                  </a:lnTo>
                  <a:lnTo>
                    <a:pt x="229745" y="778521"/>
                  </a:lnTo>
                  <a:lnTo>
                    <a:pt x="271786" y="796296"/>
                  </a:lnTo>
                  <a:lnTo>
                    <a:pt x="316063" y="809373"/>
                  </a:lnTo>
                  <a:lnTo>
                    <a:pt x="362269" y="817445"/>
                  </a:lnTo>
                  <a:lnTo>
                    <a:pt x="410095" y="820204"/>
                  </a:lnTo>
                  <a:lnTo>
                    <a:pt x="457921" y="817445"/>
                  </a:lnTo>
                  <a:lnTo>
                    <a:pt x="504127" y="809373"/>
                  </a:lnTo>
                  <a:lnTo>
                    <a:pt x="548404" y="796296"/>
                  </a:lnTo>
                  <a:lnTo>
                    <a:pt x="590446" y="778521"/>
                  </a:lnTo>
                  <a:lnTo>
                    <a:pt x="629944" y="756357"/>
                  </a:lnTo>
                  <a:lnTo>
                    <a:pt x="666590" y="730111"/>
                  </a:lnTo>
                  <a:lnTo>
                    <a:pt x="700077" y="700090"/>
                  </a:lnTo>
                  <a:lnTo>
                    <a:pt x="730098" y="666603"/>
                  </a:lnTo>
                  <a:lnTo>
                    <a:pt x="756344" y="629956"/>
                  </a:lnTo>
                  <a:lnTo>
                    <a:pt x="778509" y="590459"/>
                  </a:lnTo>
                  <a:lnTo>
                    <a:pt x="796283" y="548417"/>
                  </a:lnTo>
                  <a:lnTo>
                    <a:pt x="809360" y="504140"/>
                  </a:lnTo>
                  <a:lnTo>
                    <a:pt x="817432" y="457934"/>
                  </a:lnTo>
                  <a:lnTo>
                    <a:pt x="820191" y="410108"/>
                  </a:lnTo>
                  <a:lnTo>
                    <a:pt x="817432" y="362281"/>
                  </a:lnTo>
                  <a:lnTo>
                    <a:pt x="809360" y="316075"/>
                  </a:lnTo>
                  <a:lnTo>
                    <a:pt x="796283" y="271797"/>
                  </a:lnTo>
                  <a:lnTo>
                    <a:pt x="778509" y="229755"/>
                  </a:lnTo>
                  <a:lnTo>
                    <a:pt x="756344" y="190256"/>
                  </a:lnTo>
                  <a:lnTo>
                    <a:pt x="730098" y="153608"/>
                  </a:lnTo>
                  <a:lnTo>
                    <a:pt x="700077" y="120119"/>
                  </a:lnTo>
                  <a:lnTo>
                    <a:pt x="666590" y="90097"/>
                  </a:lnTo>
                  <a:lnTo>
                    <a:pt x="629944" y="63850"/>
                  </a:lnTo>
                  <a:lnTo>
                    <a:pt x="590446" y="41684"/>
                  </a:lnTo>
                  <a:lnTo>
                    <a:pt x="548404" y="23909"/>
                  </a:lnTo>
                  <a:lnTo>
                    <a:pt x="504127" y="10831"/>
                  </a:lnTo>
                  <a:lnTo>
                    <a:pt x="457921" y="2759"/>
                  </a:lnTo>
                  <a:lnTo>
                    <a:pt x="410095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8">
              <a:extLst>
                <a:ext uri="{FF2B5EF4-FFF2-40B4-BE49-F238E27FC236}">
                  <a16:creationId xmlns:a16="http://schemas.microsoft.com/office/drawing/2014/main" id="{F7213C6D-138D-6A36-E0D7-4B265229AE78}"/>
                </a:ext>
              </a:extLst>
            </p:cNvPr>
            <p:cNvSpPr/>
            <p:nvPr/>
          </p:nvSpPr>
          <p:spPr>
            <a:xfrm>
              <a:off x="9259528" y="1008174"/>
              <a:ext cx="605155" cy="605155"/>
            </a:xfrm>
            <a:custGeom>
              <a:avLst/>
              <a:gdLst/>
              <a:ahLst/>
              <a:cxnLst/>
              <a:rect l="l" t="t" r="r" b="b"/>
              <a:pathLst>
                <a:path w="605154" h="605155">
                  <a:moveTo>
                    <a:pt x="302374" y="0"/>
                  </a:moveTo>
                  <a:lnTo>
                    <a:pt x="253328" y="3957"/>
                  </a:lnTo>
                  <a:lnTo>
                    <a:pt x="206802" y="15415"/>
                  </a:lnTo>
                  <a:lnTo>
                    <a:pt x="163417" y="33751"/>
                  </a:lnTo>
                  <a:lnTo>
                    <a:pt x="123797" y="58341"/>
                  </a:lnTo>
                  <a:lnTo>
                    <a:pt x="88565" y="88565"/>
                  </a:lnTo>
                  <a:lnTo>
                    <a:pt x="58341" y="123797"/>
                  </a:lnTo>
                  <a:lnTo>
                    <a:pt x="33751" y="163417"/>
                  </a:lnTo>
                  <a:lnTo>
                    <a:pt x="15415" y="206802"/>
                  </a:lnTo>
                  <a:lnTo>
                    <a:pt x="3957" y="253328"/>
                  </a:lnTo>
                  <a:lnTo>
                    <a:pt x="0" y="302374"/>
                  </a:lnTo>
                  <a:lnTo>
                    <a:pt x="3957" y="351419"/>
                  </a:lnTo>
                  <a:lnTo>
                    <a:pt x="15415" y="397946"/>
                  </a:lnTo>
                  <a:lnTo>
                    <a:pt x="33751" y="441330"/>
                  </a:lnTo>
                  <a:lnTo>
                    <a:pt x="58341" y="480950"/>
                  </a:lnTo>
                  <a:lnTo>
                    <a:pt x="88565" y="516183"/>
                  </a:lnTo>
                  <a:lnTo>
                    <a:pt x="123797" y="546406"/>
                  </a:lnTo>
                  <a:lnTo>
                    <a:pt x="163417" y="570997"/>
                  </a:lnTo>
                  <a:lnTo>
                    <a:pt x="206802" y="589332"/>
                  </a:lnTo>
                  <a:lnTo>
                    <a:pt x="253328" y="600790"/>
                  </a:lnTo>
                  <a:lnTo>
                    <a:pt x="302374" y="604748"/>
                  </a:lnTo>
                  <a:lnTo>
                    <a:pt x="351419" y="600790"/>
                  </a:lnTo>
                  <a:lnTo>
                    <a:pt x="397944" y="589332"/>
                  </a:lnTo>
                  <a:lnTo>
                    <a:pt x="441328" y="570997"/>
                  </a:lnTo>
                  <a:lnTo>
                    <a:pt x="480946" y="546406"/>
                  </a:lnTo>
                  <a:lnTo>
                    <a:pt x="516177" y="516183"/>
                  </a:lnTo>
                  <a:lnTo>
                    <a:pt x="546398" y="480950"/>
                  </a:lnTo>
                  <a:lnTo>
                    <a:pt x="570987" y="441330"/>
                  </a:lnTo>
                  <a:lnTo>
                    <a:pt x="589321" y="397946"/>
                  </a:lnTo>
                  <a:lnTo>
                    <a:pt x="600778" y="351419"/>
                  </a:lnTo>
                  <a:lnTo>
                    <a:pt x="604735" y="302374"/>
                  </a:lnTo>
                  <a:lnTo>
                    <a:pt x="600778" y="253328"/>
                  </a:lnTo>
                  <a:lnTo>
                    <a:pt x="589321" y="206802"/>
                  </a:lnTo>
                  <a:lnTo>
                    <a:pt x="570987" y="163417"/>
                  </a:lnTo>
                  <a:lnTo>
                    <a:pt x="546398" y="123797"/>
                  </a:lnTo>
                  <a:lnTo>
                    <a:pt x="516177" y="88565"/>
                  </a:lnTo>
                  <a:lnTo>
                    <a:pt x="480946" y="58341"/>
                  </a:lnTo>
                  <a:lnTo>
                    <a:pt x="441328" y="33751"/>
                  </a:lnTo>
                  <a:lnTo>
                    <a:pt x="397944" y="15415"/>
                  </a:lnTo>
                  <a:lnTo>
                    <a:pt x="351419" y="3957"/>
                  </a:lnTo>
                  <a:lnTo>
                    <a:pt x="3023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3" name="Grupo 32">
              <a:extLst>
                <a:ext uri="{FF2B5EF4-FFF2-40B4-BE49-F238E27FC236}">
                  <a16:creationId xmlns:a16="http://schemas.microsoft.com/office/drawing/2014/main" id="{99F6AC49-F64A-1C5C-4CFF-892B9CCD7DF4}"/>
                </a:ext>
              </a:extLst>
            </p:cNvPr>
            <p:cNvGrpSpPr/>
            <p:nvPr/>
          </p:nvGrpSpPr>
          <p:grpSpPr>
            <a:xfrm>
              <a:off x="9259528" y="1010660"/>
              <a:ext cx="602669" cy="602669"/>
              <a:chOff x="9268797" y="1000702"/>
              <a:chExt cx="602669" cy="602669"/>
            </a:xfrm>
          </p:grpSpPr>
          <p:sp>
            <p:nvSpPr>
              <p:cNvPr id="34" name="Forma libre: forma 33">
                <a:extLst>
                  <a:ext uri="{FF2B5EF4-FFF2-40B4-BE49-F238E27FC236}">
                    <a16:creationId xmlns:a16="http://schemas.microsoft.com/office/drawing/2014/main" id="{B8998BA3-E34B-3C98-72FE-64C9D923D3AA}"/>
                  </a:ext>
                </a:extLst>
              </p:cNvPr>
              <p:cNvSpPr/>
              <p:nvPr/>
            </p:nvSpPr>
            <p:spPr>
              <a:xfrm>
                <a:off x="9268797" y="1000702"/>
                <a:ext cx="602669" cy="602669"/>
              </a:xfrm>
              <a:custGeom>
                <a:avLst/>
                <a:gdLst>
                  <a:gd name="csX0" fmla="*/ 0 w 602669"/>
                  <a:gd name="csY0" fmla="*/ 301335 h 602669"/>
                  <a:gd name="csX1" fmla="*/ 301335 w 602669"/>
                  <a:gd name="csY1" fmla="*/ 0 h 602669"/>
                  <a:gd name="csX2" fmla="*/ 602670 w 602669"/>
                  <a:gd name="csY2" fmla="*/ 301335 h 602669"/>
                  <a:gd name="csX3" fmla="*/ 301335 w 602669"/>
                  <a:gd name="csY3" fmla="*/ 602670 h 602669"/>
                  <a:gd name="csX4" fmla="*/ 0 w 602669"/>
                  <a:gd name="csY4" fmla="*/ 301335 h 60266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02669" h="602669">
                    <a:moveTo>
                      <a:pt x="0" y="301335"/>
                    </a:moveTo>
                    <a:cubicBezTo>
                      <a:pt x="0" y="134911"/>
                      <a:pt x="134911" y="0"/>
                      <a:pt x="301335" y="0"/>
                    </a:cubicBezTo>
                    <a:cubicBezTo>
                      <a:pt x="467759" y="0"/>
                      <a:pt x="602670" y="134911"/>
                      <a:pt x="602670" y="301335"/>
                    </a:cubicBezTo>
                    <a:cubicBezTo>
                      <a:pt x="602670" y="467759"/>
                      <a:pt x="467759" y="602670"/>
                      <a:pt x="301335" y="602670"/>
                    </a:cubicBezTo>
                    <a:cubicBezTo>
                      <a:pt x="134911" y="602670"/>
                      <a:pt x="0" y="467759"/>
                      <a:pt x="0" y="301335"/>
                    </a:cubicBezTo>
                    <a:close/>
                  </a:path>
                </a:pathLst>
              </a:custGeom>
              <a:noFill/>
              <a:ln w="10751" cap="flat">
                <a:solidFill>
                  <a:srgbClr val="00924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35" name="Forma libre: forma 34">
                <a:extLst>
                  <a:ext uri="{FF2B5EF4-FFF2-40B4-BE49-F238E27FC236}">
                    <a16:creationId xmlns:a16="http://schemas.microsoft.com/office/drawing/2014/main" id="{46E44E3E-373E-7E08-8084-5174FDC69DC0}"/>
                  </a:ext>
                </a:extLst>
              </p:cNvPr>
              <p:cNvSpPr/>
              <p:nvPr/>
            </p:nvSpPr>
            <p:spPr>
              <a:xfrm>
                <a:off x="9414619" y="1284180"/>
                <a:ext cx="285605" cy="154285"/>
              </a:xfrm>
              <a:custGeom>
                <a:avLst/>
                <a:gdLst>
                  <a:gd name="csX0" fmla="*/ 111624 w 285605"/>
                  <a:gd name="csY0" fmla="*/ 48725 h 154285"/>
                  <a:gd name="csX1" fmla="*/ 280832 w 285605"/>
                  <a:gd name="csY1" fmla="*/ 63026 h 154285"/>
                  <a:gd name="csX2" fmla="*/ 285009 w 285605"/>
                  <a:gd name="csY2" fmla="*/ 65431 h 154285"/>
                  <a:gd name="csX3" fmla="*/ 48092 w 285605"/>
                  <a:gd name="csY3" fmla="*/ 110612 h 154285"/>
                  <a:gd name="csX4" fmla="*/ 18984 w 285605"/>
                  <a:gd name="csY4" fmla="*/ 136683 h 154285"/>
                  <a:gd name="csX5" fmla="*/ 11264 w 285605"/>
                  <a:gd name="csY5" fmla="*/ 139594 h 154285"/>
                  <a:gd name="csX6" fmla="*/ 4809 w 285605"/>
                  <a:gd name="csY6" fmla="*/ 137189 h 154285"/>
                  <a:gd name="csX7" fmla="*/ 0 w 285605"/>
                  <a:gd name="csY7" fmla="*/ 128330 h 154285"/>
                  <a:gd name="csX8" fmla="*/ 0 w 285605"/>
                  <a:gd name="csY8" fmla="*/ 15567 h 154285"/>
                  <a:gd name="csX9" fmla="*/ 1139 w 285605"/>
                  <a:gd name="csY9" fmla="*/ 9618 h 154285"/>
                  <a:gd name="csX10" fmla="*/ 4683 w 285605"/>
                  <a:gd name="csY10" fmla="*/ 4809 h 154285"/>
                  <a:gd name="csX11" fmla="*/ 15314 w 285605"/>
                  <a:gd name="csY11" fmla="*/ 0 h 154285"/>
                  <a:gd name="csX12" fmla="*/ 128077 w 285605"/>
                  <a:gd name="csY12" fmla="*/ 0 h 154285"/>
                  <a:gd name="csX13" fmla="*/ 132886 w 285605"/>
                  <a:gd name="csY13" fmla="*/ 1139 h 154285"/>
                  <a:gd name="csX14" fmla="*/ 137062 w 285605"/>
                  <a:gd name="csY14" fmla="*/ 4683 h 154285"/>
                  <a:gd name="csX15" fmla="*/ 136430 w 285605"/>
                  <a:gd name="csY15" fmla="*/ 18857 h 154285"/>
                  <a:gd name="csX16" fmla="*/ 111498 w 285605"/>
                  <a:gd name="csY16" fmla="*/ 48598 h 15428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285605" h="154285">
                    <a:moveTo>
                      <a:pt x="111624" y="48725"/>
                    </a:moveTo>
                    <a:cubicBezTo>
                      <a:pt x="156679" y="87325"/>
                      <a:pt x="238689" y="124786"/>
                      <a:pt x="280832" y="63026"/>
                    </a:cubicBezTo>
                    <a:cubicBezTo>
                      <a:pt x="284376" y="58217"/>
                      <a:pt x="286781" y="59989"/>
                      <a:pt x="285009" y="65431"/>
                    </a:cubicBezTo>
                    <a:cubicBezTo>
                      <a:pt x="249952" y="170474"/>
                      <a:pt x="128836" y="178194"/>
                      <a:pt x="48092" y="110612"/>
                    </a:cubicBezTo>
                    <a:lnTo>
                      <a:pt x="18984" y="136683"/>
                    </a:lnTo>
                    <a:cubicBezTo>
                      <a:pt x="16579" y="138455"/>
                      <a:pt x="14175" y="139594"/>
                      <a:pt x="11264" y="139594"/>
                    </a:cubicBezTo>
                    <a:cubicBezTo>
                      <a:pt x="8859" y="139594"/>
                      <a:pt x="6454" y="138961"/>
                      <a:pt x="4809" y="137189"/>
                    </a:cubicBezTo>
                    <a:cubicBezTo>
                      <a:pt x="1772" y="134784"/>
                      <a:pt x="0" y="131874"/>
                      <a:pt x="0" y="128330"/>
                    </a:cubicBezTo>
                    <a:lnTo>
                      <a:pt x="0" y="15567"/>
                    </a:lnTo>
                    <a:cubicBezTo>
                      <a:pt x="0" y="13795"/>
                      <a:pt x="633" y="11390"/>
                      <a:pt x="1139" y="9618"/>
                    </a:cubicBezTo>
                    <a:cubicBezTo>
                      <a:pt x="1772" y="7847"/>
                      <a:pt x="2911" y="6075"/>
                      <a:pt x="4683" y="4809"/>
                    </a:cubicBezTo>
                    <a:cubicBezTo>
                      <a:pt x="7593" y="1772"/>
                      <a:pt x="11137" y="0"/>
                      <a:pt x="15314" y="0"/>
                    </a:cubicBezTo>
                    <a:lnTo>
                      <a:pt x="128077" y="0"/>
                    </a:lnTo>
                    <a:cubicBezTo>
                      <a:pt x="129849" y="0"/>
                      <a:pt x="131620" y="633"/>
                      <a:pt x="132886" y="1139"/>
                    </a:cubicBezTo>
                    <a:cubicBezTo>
                      <a:pt x="134658" y="1772"/>
                      <a:pt x="135923" y="2911"/>
                      <a:pt x="137062" y="4683"/>
                    </a:cubicBezTo>
                    <a:cubicBezTo>
                      <a:pt x="139973" y="8859"/>
                      <a:pt x="139973" y="14807"/>
                      <a:pt x="136430" y="18857"/>
                    </a:cubicBezTo>
                    <a:lnTo>
                      <a:pt x="111498" y="48598"/>
                    </a:lnTo>
                    <a:close/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36" name="Forma libre: forma 35">
                <a:extLst>
                  <a:ext uri="{FF2B5EF4-FFF2-40B4-BE49-F238E27FC236}">
                    <a16:creationId xmlns:a16="http://schemas.microsoft.com/office/drawing/2014/main" id="{D4D0800C-61D9-236B-4031-FB791932D999}"/>
                  </a:ext>
                </a:extLst>
              </p:cNvPr>
              <p:cNvSpPr/>
              <p:nvPr/>
            </p:nvSpPr>
            <p:spPr>
              <a:xfrm>
                <a:off x="9438922" y="1162191"/>
                <a:ext cx="285737" cy="154274"/>
              </a:xfrm>
              <a:custGeom>
                <a:avLst/>
                <a:gdLst>
                  <a:gd name="csX0" fmla="*/ 123237 w 285737"/>
                  <a:gd name="csY0" fmla="*/ 127 h 154274"/>
                  <a:gd name="csX1" fmla="*/ 855 w 285737"/>
                  <a:gd name="csY1" fmla="*/ 88970 h 154274"/>
                  <a:gd name="csX2" fmla="*/ 1741 w 285737"/>
                  <a:gd name="csY2" fmla="*/ 94792 h 154274"/>
                  <a:gd name="csX3" fmla="*/ 5664 w 285737"/>
                  <a:gd name="csY3" fmla="*/ 92514 h 154274"/>
                  <a:gd name="csX4" fmla="*/ 67551 w 285737"/>
                  <a:gd name="csY4" fmla="*/ 59735 h 154274"/>
                  <a:gd name="csX5" fmla="*/ 174873 w 285737"/>
                  <a:gd name="csY5" fmla="*/ 106815 h 154274"/>
                  <a:gd name="csX6" fmla="*/ 149308 w 285737"/>
                  <a:gd name="csY6" fmla="*/ 135291 h 154274"/>
                  <a:gd name="csX7" fmla="*/ 148675 w 285737"/>
                  <a:gd name="csY7" fmla="*/ 149592 h 154274"/>
                  <a:gd name="csX8" fmla="*/ 152852 w 285737"/>
                  <a:gd name="csY8" fmla="*/ 153135 h 154274"/>
                  <a:gd name="csX9" fmla="*/ 157661 w 285737"/>
                  <a:gd name="csY9" fmla="*/ 154274 h 154274"/>
                  <a:gd name="csX10" fmla="*/ 270424 w 285737"/>
                  <a:gd name="csY10" fmla="*/ 154274 h 154274"/>
                  <a:gd name="csX11" fmla="*/ 281055 w 285737"/>
                  <a:gd name="csY11" fmla="*/ 149465 h 154274"/>
                  <a:gd name="csX12" fmla="*/ 284599 w 285737"/>
                  <a:gd name="csY12" fmla="*/ 144656 h 154274"/>
                  <a:gd name="csX13" fmla="*/ 285738 w 285737"/>
                  <a:gd name="csY13" fmla="*/ 138708 h 154274"/>
                  <a:gd name="csX14" fmla="*/ 285738 w 285737"/>
                  <a:gd name="csY14" fmla="*/ 25944 h 154274"/>
                  <a:gd name="csX15" fmla="*/ 280928 w 285737"/>
                  <a:gd name="csY15" fmla="*/ 17085 h 154274"/>
                  <a:gd name="csX16" fmla="*/ 274347 w 285737"/>
                  <a:gd name="csY16" fmla="*/ 14681 h 154274"/>
                  <a:gd name="csX17" fmla="*/ 266627 w 285737"/>
                  <a:gd name="csY17" fmla="*/ 17718 h 154274"/>
                  <a:gd name="csX18" fmla="*/ 237519 w 285737"/>
                  <a:gd name="csY18" fmla="*/ 43789 h 154274"/>
                  <a:gd name="csX19" fmla="*/ 122984 w 285737"/>
                  <a:gd name="csY19" fmla="*/ 0 h 1542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285737" h="154274">
                    <a:moveTo>
                      <a:pt x="123237" y="127"/>
                    </a:moveTo>
                    <a:cubicBezTo>
                      <a:pt x="69956" y="127"/>
                      <a:pt x="21105" y="28349"/>
                      <a:pt x="855" y="88970"/>
                    </a:cubicBezTo>
                    <a:cubicBezTo>
                      <a:pt x="-663" y="92767"/>
                      <a:pt x="-31" y="94792"/>
                      <a:pt x="1741" y="94792"/>
                    </a:cubicBezTo>
                    <a:cubicBezTo>
                      <a:pt x="2754" y="94792"/>
                      <a:pt x="4146" y="94033"/>
                      <a:pt x="5664" y="92514"/>
                    </a:cubicBezTo>
                    <a:cubicBezTo>
                      <a:pt x="21864" y="68721"/>
                      <a:pt x="43885" y="59735"/>
                      <a:pt x="67551" y="59735"/>
                    </a:cubicBezTo>
                    <a:cubicBezTo>
                      <a:pt x="105392" y="59735"/>
                      <a:pt x="147030" y="83022"/>
                      <a:pt x="174873" y="106815"/>
                    </a:cubicBezTo>
                    <a:lnTo>
                      <a:pt x="149308" y="135291"/>
                    </a:lnTo>
                    <a:cubicBezTo>
                      <a:pt x="145764" y="139467"/>
                      <a:pt x="145764" y="145415"/>
                      <a:pt x="148675" y="149592"/>
                    </a:cubicBezTo>
                    <a:cubicBezTo>
                      <a:pt x="149814" y="151364"/>
                      <a:pt x="151586" y="152629"/>
                      <a:pt x="152852" y="153135"/>
                    </a:cubicBezTo>
                    <a:cubicBezTo>
                      <a:pt x="153991" y="153768"/>
                      <a:pt x="155889" y="154274"/>
                      <a:pt x="157661" y="154274"/>
                    </a:cubicBezTo>
                    <a:lnTo>
                      <a:pt x="270424" y="154274"/>
                    </a:lnTo>
                    <a:cubicBezTo>
                      <a:pt x="274600" y="154274"/>
                      <a:pt x="278144" y="152503"/>
                      <a:pt x="281055" y="149465"/>
                    </a:cubicBezTo>
                    <a:cubicBezTo>
                      <a:pt x="282827" y="148326"/>
                      <a:pt x="284092" y="146554"/>
                      <a:pt x="284599" y="144656"/>
                    </a:cubicBezTo>
                    <a:cubicBezTo>
                      <a:pt x="285231" y="142884"/>
                      <a:pt x="285738" y="140480"/>
                      <a:pt x="285738" y="138708"/>
                    </a:cubicBezTo>
                    <a:lnTo>
                      <a:pt x="285738" y="25944"/>
                    </a:lnTo>
                    <a:cubicBezTo>
                      <a:pt x="285738" y="22401"/>
                      <a:pt x="283966" y="19363"/>
                      <a:pt x="280928" y="17085"/>
                    </a:cubicBezTo>
                    <a:cubicBezTo>
                      <a:pt x="279157" y="15314"/>
                      <a:pt x="276752" y="14681"/>
                      <a:pt x="274347" y="14681"/>
                    </a:cubicBezTo>
                    <a:cubicBezTo>
                      <a:pt x="271437" y="14681"/>
                      <a:pt x="269032" y="15820"/>
                      <a:pt x="266627" y="17718"/>
                    </a:cubicBezTo>
                    <a:lnTo>
                      <a:pt x="237519" y="43789"/>
                    </a:lnTo>
                    <a:cubicBezTo>
                      <a:pt x="203348" y="15187"/>
                      <a:pt x="161964" y="0"/>
                      <a:pt x="122984" y="0"/>
                    </a:cubicBezTo>
                  </a:path>
                </a:pathLst>
              </a:custGeom>
              <a:solidFill>
                <a:srgbClr val="C0DFC9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37" name="Forma libre: forma 36">
                <a:extLst>
                  <a:ext uri="{FF2B5EF4-FFF2-40B4-BE49-F238E27FC236}">
                    <a16:creationId xmlns:a16="http://schemas.microsoft.com/office/drawing/2014/main" id="{B689058F-F7DA-181F-9F07-BCBA2F90A863}"/>
                  </a:ext>
                </a:extLst>
              </p:cNvPr>
              <p:cNvSpPr/>
              <p:nvPr/>
            </p:nvSpPr>
            <p:spPr>
              <a:xfrm>
                <a:off x="9433455" y="1156242"/>
                <a:ext cx="295887" cy="165664"/>
              </a:xfrm>
              <a:custGeom>
                <a:avLst/>
                <a:gdLst>
                  <a:gd name="csX0" fmla="*/ 72259 w 295887"/>
                  <a:gd name="csY0" fmla="*/ 59356 h 165664"/>
                  <a:gd name="csX1" fmla="*/ 183251 w 295887"/>
                  <a:gd name="csY1" fmla="*/ 108081 h 165664"/>
                  <a:gd name="csX2" fmla="*/ 185022 w 295887"/>
                  <a:gd name="csY2" fmla="*/ 112257 h 165664"/>
                  <a:gd name="csX3" fmla="*/ 183251 w 295887"/>
                  <a:gd name="csY3" fmla="*/ 116433 h 165664"/>
                  <a:gd name="csX4" fmla="*/ 157686 w 295887"/>
                  <a:gd name="csY4" fmla="*/ 144909 h 165664"/>
                  <a:gd name="csX5" fmla="*/ 157053 w 295887"/>
                  <a:gd name="csY5" fmla="*/ 151364 h 165664"/>
                  <a:gd name="csX6" fmla="*/ 158825 w 295887"/>
                  <a:gd name="csY6" fmla="*/ 153135 h 165664"/>
                  <a:gd name="csX7" fmla="*/ 161229 w 295887"/>
                  <a:gd name="csY7" fmla="*/ 153768 h 165664"/>
                  <a:gd name="csX8" fmla="*/ 273993 w 295887"/>
                  <a:gd name="csY8" fmla="*/ 153768 h 165664"/>
                  <a:gd name="csX9" fmla="*/ 280574 w 295887"/>
                  <a:gd name="csY9" fmla="*/ 150857 h 165664"/>
                  <a:gd name="csX10" fmla="*/ 282346 w 295887"/>
                  <a:gd name="csY10" fmla="*/ 147820 h 165664"/>
                  <a:gd name="csX11" fmla="*/ 282978 w 295887"/>
                  <a:gd name="csY11" fmla="*/ 144276 h 165664"/>
                  <a:gd name="csX12" fmla="*/ 282978 w 295887"/>
                  <a:gd name="csY12" fmla="*/ 31513 h 165664"/>
                  <a:gd name="csX13" fmla="*/ 280574 w 295887"/>
                  <a:gd name="csY13" fmla="*/ 27337 h 165664"/>
                  <a:gd name="csX14" fmla="*/ 277663 w 295887"/>
                  <a:gd name="csY14" fmla="*/ 26198 h 165664"/>
                  <a:gd name="csX15" fmla="*/ 274119 w 295887"/>
                  <a:gd name="csY15" fmla="*/ 27337 h 165664"/>
                  <a:gd name="csX16" fmla="*/ 246783 w 295887"/>
                  <a:gd name="csY16" fmla="*/ 54040 h 165664"/>
                  <a:gd name="csX17" fmla="*/ 239063 w 295887"/>
                  <a:gd name="csY17" fmla="*/ 54040 h 165664"/>
                  <a:gd name="csX18" fmla="*/ 128577 w 295887"/>
                  <a:gd name="csY18" fmla="*/ 12529 h 165664"/>
                  <a:gd name="csX19" fmla="*/ 19358 w 295887"/>
                  <a:gd name="csY19" fmla="*/ 78466 h 165664"/>
                  <a:gd name="csX20" fmla="*/ 72259 w 295887"/>
                  <a:gd name="csY20" fmla="*/ 59482 h 165664"/>
                  <a:gd name="csX21" fmla="*/ 275258 w 295887"/>
                  <a:gd name="csY21" fmla="*/ 165665 h 165664"/>
                  <a:gd name="csX22" fmla="*/ 162495 w 295887"/>
                  <a:gd name="csY22" fmla="*/ 165665 h 165664"/>
                  <a:gd name="csX23" fmla="*/ 154775 w 295887"/>
                  <a:gd name="csY23" fmla="*/ 163893 h 165664"/>
                  <a:gd name="csX24" fmla="*/ 148827 w 295887"/>
                  <a:gd name="csY24" fmla="*/ 158577 h 165664"/>
                  <a:gd name="csX25" fmla="*/ 149966 w 295887"/>
                  <a:gd name="csY25" fmla="*/ 136556 h 165664"/>
                  <a:gd name="csX26" fmla="*/ 171354 w 295887"/>
                  <a:gd name="csY26" fmla="*/ 112257 h 165664"/>
                  <a:gd name="csX27" fmla="*/ 72765 w 295887"/>
                  <a:gd name="csY27" fmla="*/ 70113 h 165664"/>
                  <a:gd name="csX28" fmla="*/ 15814 w 295887"/>
                  <a:gd name="csY28" fmla="*/ 100361 h 165664"/>
                  <a:gd name="csX29" fmla="*/ 7461 w 295887"/>
                  <a:gd name="csY29" fmla="*/ 105676 h 165664"/>
                  <a:gd name="csX30" fmla="*/ 1513 w 295887"/>
                  <a:gd name="csY30" fmla="*/ 102765 h 165664"/>
                  <a:gd name="csX31" fmla="*/ 880 w 295887"/>
                  <a:gd name="csY31" fmla="*/ 92641 h 165664"/>
                  <a:gd name="csX32" fmla="*/ 51883 w 295887"/>
                  <a:gd name="csY32" fmla="*/ 22527 h 165664"/>
                  <a:gd name="csX33" fmla="*/ 129084 w 295887"/>
                  <a:gd name="csY33" fmla="*/ 0 h 165664"/>
                  <a:gd name="csX34" fmla="*/ 243113 w 295887"/>
                  <a:gd name="csY34" fmla="*/ 41511 h 165664"/>
                  <a:gd name="csX35" fmla="*/ 268044 w 295887"/>
                  <a:gd name="csY35" fmla="*/ 18351 h 165664"/>
                  <a:gd name="csX36" fmla="*/ 279308 w 295887"/>
                  <a:gd name="csY36" fmla="*/ 13542 h 165664"/>
                  <a:gd name="csX37" fmla="*/ 289433 w 295887"/>
                  <a:gd name="csY37" fmla="*/ 17085 h 165664"/>
                  <a:gd name="csX38" fmla="*/ 295887 w 295887"/>
                  <a:gd name="csY38" fmla="*/ 30754 h 165664"/>
                  <a:gd name="csX39" fmla="*/ 295887 w 295887"/>
                  <a:gd name="csY39" fmla="*/ 143517 h 165664"/>
                  <a:gd name="csX40" fmla="*/ 294115 w 295887"/>
                  <a:gd name="csY40" fmla="*/ 151870 h 165664"/>
                  <a:gd name="csX41" fmla="*/ 289306 w 295887"/>
                  <a:gd name="csY41" fmla="*/ 158957 h 165664"/>
                  <a:gd name="csX42" fmla="*/ 275005 w 295887"/>
                  <a:gd name="csY42" fmla="*/ 165538 h 16566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</a:cxnLst>
                <a:rect l="l" t="t" r="r" b="b"/>
                <a:pathLst>
                  <a:path w="295887" h="165664">
                    <a:moveTo>
                      <a:pt x="72259" y="59356"/>
                    </a:moveTo>
                    <a:cubicBezTo>
                      <a:pt x="112631" y="59356"/>
                      <a:pt x="156041" y="84288"/>
                      <a:pt x="183251" y="108081"/>
                    </a:cubicBezTo>
                    <a:cubicBezTo>
                      <a:pt x="184390" y="109220"/>
                      <a:pt x="185022" y="110485"/>
                      <a:pt x="185022" y="112257"/>
                    </a:cubicBezTo>
                    <a:cubicBezTo>
                      <a:pt x="185022" y="114029"/>
                      <a:pt x="184390" y="115294"/>
                      <a:pt x="183251" y="116433"/>
                    </a:cubicBezTo>
                    <a:lnTo>
                      <a:pt x="157686" y="144909"/>
                    </a:lnTo>
                    <a:cubicBezTo>
                      <a:pt x="155914" y="146681"/>
                      <a:pt x="155914" y="149718"/>
                      <a:pt x="157053" y="151364"/>
                    </a:cubicBezTo>
                    <a:lnTo>
                      <a:pt x="158825" y="153135"/>
                    </a:lnTo>
                    <a:lnTo>
                      <a:pt x="161229" y="153768"/>
                    </a:lnTo>
                    <a:lnTo>
                      <a:pt x="273993" y="153768"/>
                    </a:lnTo>
                    <a:cubicBezTo>
                      <a:pt x="276397" y="153768"/>
                      <a:pt x="278802" y="152629"/>
                      <a:pt x="280574" y="150857"/>
                    </a:cubicBezTo>
                    <a:lnTo>
                      <a:pt x="282346" y="147820"/>
                    </a:lnTo>
                    <a:cubicBezTo>
                      <a:pt x="282978" y="146681"/>
                      <a:pt x="282978" y="145415"/>
                      <a:pt x="282978" y="144276"/>
                    </a:cubicBezTo>
                    <a:lnTo>
                      <a:pt x="282978" y="31513"/>
                    </a:lnTo>
                    <a:cubicBezTo>
                      <a:pt x="282978" y="29741"/>
                      <a:pt x="282346" y="28602"/>
                      <a:pt x="280574" y="27337"/>
                    </a:cubicBezTo>
                    <a:lnTo>
                      <a:pt x="277663" y="26198"/>
                    </a:lnTo>
                    <a:cubicBezTo>
                      <a:pt x="276524" y="26198"/>
                      <a:pt x="275258" y="26830"/>
                      <a:pt x="274119" y="27337"/>
                    </a:cubicBezTo>
                    <a:lnTo>
                      <a:pt x="246783" y="54040"/>
                    </a:lnTo>
                    <a:cubicBezTo>
                      <a:pt x="244378" y="55812"/>
                      <a:pt x="241467" y="56445"/>
                      <a:pt x="239063" y="54040"/>
                    </a:cubicBezTo>
                    <a:cubicBezTo>
                      <a:pt x="207043" y="27337"/>
                      <a:pt x="166671" y="12529"/>
                      <a:pt x="128577" y="12529"/>
                    </a:cubicBezTo>
                    <a:cubicBezTo>
                      <a:pt x="79853" y="12529"/>
                      <a:pt x="40746" y="36828"/>
                      <a:pt x="19358" y="78466"/>
                    </a:cubicBezTo>
                    <a:cubicBezTo>
                      <a:pt x="33659" y="65431"/>
                      <a:pt x="51377" y="59482"/>
                      <a:pt x="72259" y="59482"/>
                    </a:cubicBezTo>
                    <a:moveTo>
                      <a:pt x="275258" y="165665"/>
                    </a:moveTo>
                    <a:lnTo>
                      <a:pt x="162495" y="165665"/>
                    </a:lnTo>
                    <a:cubicBezTo>
                      <a:pt x="160090" y="165665"/>
                      <a:pt x="157180" y="165032"/>
                      <a:pt x="154775" y="163893"/>
                    </a:cubicBezTo>
                    <a:cubicBezTo>
                      <a:pt x="152370" y="162754"/>
                      <a:pt x="149966" y="160982"/>
                      <a:pt x="148827" y="158577"/>
                    </a:cubicBezTo>
                    <a:cubicBezTo>
                      <a:pt x="144017" y="151996"/>
                      <a:pt x="144017" y="143137"/>
                      <a:pt x="149966" y="136556"/>
                    </a:cubicBezTo>
                    <a:lnTo>
                      <a:pt x="171354" y="112257"/>
                    </a:lnTo>
                    <a:cubicBezTo>
                      <a:pt x="145283" y="91502"/>
                      <a:pt x="107189" y="70113"/>
                      <a:pt x="72765" y="70113"/>
                    </a:cubicBezTo>
                    <a:cubicBezTo>
                      <a:pt x="48466" y="70113"/>
                      <a:pt x="29482" y="80238"/>
                      <a:pt x="15814" y="100361"/>
                    </a:cubicBezTo>
                    <a:cubicBezTo>
                      <a:pt x="13410" y="103904"/>
                      <a:pt x="10499" y="105676"/>
                      <a:pt x="7461" y="105676"/>
                    </a:cubicBezTo>
                    <a:cubicBezTo>
                      <a:pt x="5057" y="105676"/>
                      <a:pt x="3285" y="104537"/>
                      <a:pt x="1513" y="102765"/>
                    </a:cubicBezTo>
                    <a:cubicBezTo>
                      <a:pt x="374" y="100993"/>
                      <a:pt x="-892" y="97956"/>
                      <a:pt x="880" y="92641"/>
                    </a:cubicBezTo>
                    <a:cubicBezTo>
                      <a:pt x="11005" y="62393"/>
                      <a:pt x="28217" y="38600"/>
                      <a:pt x="51883" y="22527"/>
                    </a:cubicBezTo>
                    <a:cubicBezTo>
                      <a:pt x="73778" y="7720"/>
                      <a:pt x="100608" y="0"/>
                      <a:pt x="129084" y="0"/>
                    </a:cubicBezTo>
                    <a:cubicBezTo>
                      <a:pt x="168823" y="0"/>
                      <a:pt x="209195" y="14807"/>
                      <a:pt x="243113" y="41511"/>
                    </a:cubicBezTo>
                    <a:lnTo>
                      <a:pt x="268044" y="18351"/>
                    </a:lnTo>
                    <a:cubicBezTo>
                      <a:pt x="271082" y="15314"/>
                      <a:pt x="275132" y="13542"/>
                      <a:pt x="279308" y="13542"/>
                    </a:cubicBezTo>
                    <a:cubicBezTo>
                      <a:pt x="282852" y="13542"/>
                      <a:pt x="286395" y="14681"/>
                      <a:pt x="289433" y="17085"/>
                    </a:cubicBezTo>
                    <a:cubicBezTo>
                      <a:pt x="293609" y="19996"/>
                      <a:pt x="295887" y="25438"/>
                      <a:pt x="295887" y="30754"/>
                    </a:cubicBezTo>
                    <a:lnTo>
                      <a:pt x="295887" y="143517"/>
                    </a:lnTo>
                    <a:cubicBezTo>
                      <a:pt x="295887" y="146428"/>
                      <a:pt x="295254" y="148832"/>
                      <a:pt x="294115" y="151870"/>
                    </a:cubicBezTo>
                    <a:cubicBezTo>
                      <a:pt x="292976" y="154274"/>
                      <a:pt x="291711" y="156679"/>
                      <a:pt x="289306" y="158957"/>
                    </a:cubicBezTo>
                    <a:cubicBezTo>
                      <a:pt x="285763" y="163133"/>
                      <a:pt x="280447" y="165538"/>
                      <a:pt x="275005" y="16553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38" name="Forma libre: forma 37">
                <a:extLst>
                  <a:ext uri="{FF2B5EF4-FFF2-40B4-BE49-F238E27FC236}">
                    <a16:creationId xmlns:a16="http://schemas.microsoft.com/office/drawing/2014/main" id="{9C6D48EA-543D-67B1-0A78-6FD087C4F7EC}"/>
                  </a:ext>
                </a:extLst>
              </p:cNvPr>
              <p:cNvSpPr/>
              <p:nvPr/>
            </p:nvSpPr>
            <p:spPr>
              <a:xfrm>
                <a:off x="9410543" y="1282801"/>
                <a:ext cx="296773" cy="165158"/>
              </a:xfrm>
              <a:custGeom>
                <a:avLst/>
                <a:gdLst>
                  <a:gd name="csX0" fmla="*/ 53028 w 296773"/>
                  <a:gd name="csY0" fmla="*/ 109726 h 165158"/>
                  <a:gd name="csX1" fmla="*/ 56571 w 296773"/>
                  <a:gd name="csY1" fmla="*/ 110865 h 165158"/>
                  <a:gd name="csX2" fmla="*/ 166424 w 296773"/>
                  <a:gd name="csY2" fmla="*/ 153009 h 165158"/>
                  <a:gd name="csX3" fmla="*/ 275644 w 296773"/>
                  <a:gd name="csY3" fmla="*/ 87072 h 165158"/>
                  <a:gd name="csX4" fmla="*/ 222869 w 296773"/>
                  <a:gd name="csY4" fmla="*/ 106056 h 165158"/>
                  <a:gd name="csX5" fmla="*/ 111877 w 296773"/>
                  <a:gd name="csY5" fmla="*/ 57331 h 165158"/>
                  <a:gd name="csX6" fmla="*/ 110106 w 296773"/>
                  <a:gd name="csY6" fmla="*/ 53154 h 165158"/>
                  <a:gd name="csX7" fmla="*/ 111877 w 296773"/>
                  <a:gd name="csY7" fmla="*/ 48978 h 165158"/>
                  <a:gd name="csX8" fmla="*/ 137442 w 296773"/>
                  <a:gd name="csY8" fmla="*/ 20502 h 165158"/>
                  <a:gd name="csX9" fmla="*/ 138075 w 296773"/>
                  <a:gd name="csY9" fmla="*/ 13921 h 165158"/>
                  <a:gd name="csX10" fmla="*/ 136303 w 296773"/>
                  <a:gd name="csY10" fmla="*/ 12150 h 165158"/>
                  <a:gd name="csX11" fmla="*/ 133898 w 296773"/>
                  <a:gd name="csY11" fmla="*/ 11517 h 165158"/>
                  <a:gd name="csX12" fmla="*/ 21135 w 296773"/>
                  <a:gd name="csY12" fmla="*/ 11517 h 165158"/>
                  <a:gd name="csX13" fmla="*/ 14554 w 296773"/>
                  <a:gd name="csY13" fmla="*/ 14554 h 165158"/>
                  <a:gd name="csX14" fmla="*/ 12782 w 296773"/>
                  <a:gd name="csY14" fmla="*/ 17592 h 165158"/>
                  <a:gd name="csX15" fmla="*/ 12150 w 296773"/>
                  <a:gd name="csY15" fmla="*/ 21135 h 165158"/>
                  <a:gd name="csX16" fmla="*/ 12150 w 296773"/>
                  <a:gd name="csY16" fmla="*/ 133899 h 165158"/>
                  <a:gd name="csX17" fmla="*/ 14554 w 296773"/>
                  <a:gd name="csY17" fmla="*/ 138075 h 165158"/>
                  <a:gd name="csX18" fmla="*/ 17592 w 296773"/>
                  <a:gd name="csY18" fmla="*/ 139214 h 165158"/>
                  <a:gd name="csX19" fmla="*/ 21135 w 296773"/>
                  <a:gd name="csY19" fmla="*/ 138075 h 165158"/>
                  <a:gd name="csX20" fmla="*/ 50244 w 296773"/>
                  <a:gd name="csY20" fmla="*/ 112004 h 165158"/>
                  <a:gd name="csX21" fmla="*/ 53281 w 296773"/>
                  <a:gd name="csY21" fmla="*/ 109599 h 165158"/>
                  <a:gd name="csX22" fmla="*/ 166930 w 296773"/>
                  <a:gd name="csY22" fmla="*/ 164905 h 165158"/>
                  <a:gd name="csX23" fmla="*/ 52901 w 296773"/>
                  <a:gd name="csY23" fmla="*/ 123394 h 165158"/>
                  <a:gd name="csX24" fmla="*/ 27969 w 296773"/>
                  <a:gd name="csY24" fmla="*/ 146554 h 165158"/>
                  <a:gd name="csX25" fmla="*/ 16706 w 296773"/>
                  <a:gd name="csY25" fmla="*/ 151364 h 165158"/>
                  <a:gd name="csX26" fmla="*/ 6581 w 296773"/>
                  <a:gd name="csY26" fmla="*/ 147820 h 165158"/>
                  <a:gd name="csX27" fmla="*/ 0 w 296773"/>
                  <a:gd name="csY27" fmla="*/ 134152 h 165158"/>
                  <a:gd name="csX28" fmla="*/ 0 w 296773"/>
                  <a:gd name="csY28" fmla="*/ 21388 h 165158"/>
                  <a:gd name="csX29" fmla="*/ 1772 w 296773"/>
                  <a:gd name="csY29" fmla="*/ 13035 h 165158"/>
                  <a:gd name="csX30" fmla="*/ 6581 w 296773"/>
                  <a:gd name="csY30" fmla="*/ 5948 h 165158"/>
                  <a:gd name="csX31" fmla="*/ 21388 w 296773"/>
                  <a:gd name="csY31" fmla="*/ 0 h 165158"/>
                  <a:gd name="csX32" fmla="*/ 134278 w 296773"/>
                  <a:gd name="csY32" fmla="*/ 0 h 165158"/>
                  <a:gd name="csX33" fmla="*/ 141998 w 296773"/>
                  <a:gd name="csY33" fmla="*/ 1772 h 165158"/>
                  <a:gd name="csX34" fmla="*/ 147946 w 296773"/>
                  <a:gd name="csY34" fmla="*/ 7087 h 165158"/>
                  <a:gd name="csX35" fmla="*/ 146807 w 296773"/>
                  <a:gd name="csY35" fmla="*/ 29108 h 165158"/>
                  <a:gd name="csX36" fmla="*/ 125419 w 296773"/>
                  <a:gd name="csY36" fmla="*/ 53408 h 165158"/>
                  <a:gd name="csX37" fmla="*/ 224008 w 296773"/>
                  <a:gd name="csY37" fmla="*/ 95551 h 165158"/>
                  <a:gd name="csX38" fmla="*/ 280959 w 296773"/>
                  <a:gd name="csY38" fmla="*/ 65304 h 165158"/>
                  <a:gd name="csX39" fmla="*/ 289312 w 296773"/>
                  <a:gd name="csY39" fmla="*/ 59989 h 165158"/>
                  <a:gd name="csX40" fmla="*/ 295260 w 296773"/>
                  <a:gd name="csY40" fmla="*/ 62899 h 165158"/>
                  <a:gd name="csX41" fmla="*/ 295893 w 296773"/>
                  <a:gd name="csY41" fmla="*/ 73024 h 165158"/>
                  <a:gd name="csX42" fmla="*/ 244890 w 296773"/>
                  <a:gd name="csY42" fmla="*/ 143137 h 165158"/>
                  <a:gd name="csX43" fmla="*/ 167057 w 296773"/>
                  <a:gd name="csY43" fmla="*/ 165158 h 16515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</a:cxnLst>
                <a:rect l="l" t="t" r="r" b="b"/>
                <a:pathLst>
                  <a:path w="296773" h="165158">
                    <a:moveTo>
                      <a:pt x="53028" y="109726"/>
                    </a:moveTo>
                    <a:lnTo>
                      <a:pt x="56571" y="110865"/>
                    </a:lnTo>
                    <a:cubicBezTo>
                      <a:pt x="88591" y="137569"/>
                      <a:pt x="128457" y="153009"/>
                      <a:pt x="166424" y="153009"/>
                    </a:cubicBezTo>
                    <a:cubicBezTo>
                      <a:pt x="215149" y="153009"/>
                      <a:pt x="254255" y="128710"/>
                      <a:pt x="275644" y="87072"/>
                    </a:cubicBezTo>
                    <a:cubicBezTo>
                      <a:pt x="261469" y="99601"/>
                      <a:pt x="243624" y="106056"/>
                      <a:pt x="222869" y="106056"/>
                    </a:cubicBezTo>
                    <a:cubicBezTo>
                      <a:pt x="182497" y="106056"/>
                      <a:pt x="139214" y="81124"/>
                      <a:pt x="111877" y="57331"/>
                    </a:cubicBezTo>
                    <a:cubicBezTo>
                      <a:pt x="110738" y="56192"/>
                      <a:pt x="110106" y="54926"/>
                      <a:pt x="110106" y="53154"/>
                    </a:cubicBezTo>
                    <a:cubicBezTo>
                      <a:pt x="110106" y="51383"/>
                      <a:pt x="110738" y="50117"/>
                      <a:pt x="111877" y="48978"/>
                    </a:cubicBezTo>
                    <a:lnTo>
                      <a:pt x="137442" y="20502"/>
                    </a:lnTo>
                    <a:cubicBezTo>
                      <a:pt x="139214" y="18731"/>
                      <a:pt x="139214" y="15693"/>
                      <a:pt x="138075" y="13921"/>
                    </a:cubicBezTo>
                    <a:lnTo>
                      <a:pt x="136303" y="12150"/>
                    </a:lnTo>
                    <a:lnTo>
                      <a:pt x="133898" y="11517"/>
                    </a:lnTo>
                    <a:lnTo>
                      <a:pt x="21135" y="11517"/>
                    </a:lnTo>
                    <a:cubicBezTo>
                      <a:pt x="18731" y="11517"/>
                      <a:pt x="16326" y="12656"/>
                      <a:pt x="14554" y="14554"/>
                    </a:cubicBezTo>
                    <a:lnTo>
                      <a:pt x="12782" y="17592"/>
                    </a:lnTo>
                    <a:cubicBezTo>
                      <a:pt x="12150" y="18731"/>
                      <a:pt x="12150" y="19996"/>
                      <a:pt x="12150" y="21135"/>
                    </a:cubicBezTo>
                    <a:lnTo>
                      <a:pt x="12150" y="133899"/>
                    </a:lnTo>
                    <a:cubicBezTo>
                      <a:pt x="12150" y="135670"/>
                      <a:pt x="12782" y="136809"/>
                      <a:pt x="14554" y="138075"/>
                    </a:cubicBezTo>
                    <a:lnTo>
                      <a:pt x="17592" y="139214"/>
                    </a:lnTo>
                    <a:lnTo>
                      <a:pt x="21135" y="138075"/>
                    </a:lnTo>
                    <a:lnTo>
                      <a:pt x="50244" y="112004"/>
                    </a:lnTo>
                    <a:cubicBezTo>
                      <a:pt x="50244" y="110232"/>
                      <a:pt x="51383" y="109599"/>
                      <a:pt x="53281" y="109599"/>
                    </a:cubicBezTo>
                    <a:moveTo>
                      <a:pt x="166930" y="164905"/>
                    </a:moveTo>
                    <a:cubicBezTo>
                      <a:pt x="127191" y="164905"/>
                      <a:pt x="86819" y="150098"/>
                      <a:pt x="52901" y="123394"/>
                    </a:cubicBezTo>
                    <a:lnTo>
                      <a:pt x="27969" y="146554"/>
                    </a:lnTo>
                    <a:cubicBezTo>
                      <a:pt x="25059" y="149592"/>
                      <a:pt x="20882" y="151364"/>
                      <a:pt x="16706" y="151364"/>
                    </a:cubicBezTo>
                    <a:cubicBezTo>
                      <a:pt x="13162" y="151364"/>
                      <a:pt x="9618" y="150225"/>
                      <a:pt x="6581" y="147820"/>
                    </a:cubicBezTo>
                    <a:cubicBezTo>
                      <a:pt x="2405" y="144783"/>
                      <a:pt x="0" y="139467"/>
                      <a:pt x="0" y="134152"/>
                    </a:cubicBezTo>
                    <a:lnTo>
                      <a:pt x="0" y="21388"/>
                    </a:lnTo>
                    <a:cubicBezTo>
                      <a:pt x="0" y="18477"/>
                      <a:pt x="633" y="16073"/>
                      <a:pt x="1772" y="13035"/>
                    </a:cubicBezTo>
                    <a:cubicBezTo>
                      <a:pt x="2911" y="10631"/>
                      <a:pt x="4176" y="8226"/>
                      <a:pt x="6581" y="5948"/>
                    </a:cubicBezTo>
                    <a:cubicBezTo>
                      <a:pt x="10757" y="1772"/>
                      <a:pt x="16073" y="0"/>
                      <a:pt x="21388" y="0"/>
                    </a:cubicBezTo>
                    <a:lnTo>
                      <a:pt x="134278" y="0"/>
                    </a:lnTo>
                    <a:cubicBezTo>
                      <a:pt x="136683" y="0"/>
                      <a:pt x="139594" y="633"/>
                      <a:pt x="141998" y="1772"/>
                    </a:cubicBezTo>
                    <a:cubicBezTo>
                      <a:pt x="144403" y="2911"/>
                      <a:pt x="146807" y="4809"/>
                      <a:pt x="147946" y="7087"/>
                    </a:cubicBezTo>
                    <a:cubicBezTo>
                      <a:pt x="152756" y="13668"/>
                      <a:pt x="152756" y="22527"/>
                      <a:pt x="146807" y="29108"/>
                    </a:cubicBezTo>
                    <a:lnTo>
                      <a:pt x="125419" y="53408"/>
                    </a:lnTo>
                    <a:cubicBezTo>
                      <a:pt x="151490" y="74163"/>
                      <a:pt x="189584" y="95551"/>
                      <a:pt x="224008" y="95551"/>
                    </a:cubicBezTo>
                    <a:cubicBezTo>
                      <a:pt x="248307" y="95551"/>
                      <a:pt x="267291" y="85427"/>
                      <a:pt x="280959" y="65304"/>
                    </a:cubicBezTo>
                    <a:cubicBezTo>
                      <a:pt x="283364" y="61760"/>
                      <a:pt x="286274" y="59989"/>
                      <a:pt x="289312" y="59989"/>
                    </a:cubicBezTo>
                    <a:cubicBezTo>
                      <a:pt x="291716" y="59989"/>
                      <a:pt x="293488" y="61128"/>
                      <a:pt x="295260" y="62899"/>
                    </a:cubicBezTo>
                    <a:cubicBezTo>
                      <a:pt x="296399" y="64671"/>
                      <a:pt x="297665" y="67709"/>
                      <a:pt x="295893" y="73024"/>
                    </a:cubicBezTo>
                    <a:cubicBezTo>
                      <a:pt x="285768" y="103271"/>
                      <a:pt x="268556" y="127064"/>
                      <a:pt x="244890" y="143137"/>
                    </a:cubicBezTo>
                    <a:cubicBezTo>
                      <a:pt x="222363" y="157312"/>
                      <a:pt x="195532" y="165158"/>
                      <a:pt x="167057" y="16515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10" name="object 18">
            <a:extLst>
              <a:ext uri="{FF2B5EF4-FFF2-40B4-BE49-F238E27FC236}">
                <a16:creationId xmlns:a16="http://schemas.microsoft.com/office/drawing/2014/main" id="{C97180C6-3319-3AC4-5F32-A974BD4BD6A9}"/>
              </a:ext>
            </a:extLst>
          </p:cNvPr>
          <p:cNvSpPr txBox="1"/>
          <p:nvPr/>
        </p:nvSpPr>
        <p:spPr>
          <a:xfrm>
            <a:off x="8190006" y="976020"/>
            <a:ext cx="8274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Alternative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2225725"/>
            <a:ext cx="4355465" cy="3726179"/>
          </a:xfrm>
          <a:prstGeom prst="rect">
            <a:avLst/>
          </a:prstGeom>
        </p:spPr>
        <p:txBody>
          <a:bodyPr vert="horz" wrap="square" lIns="0" tIns="1270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sz="1600" b="0" spc="-10" dirty="0">
                <a:solidFill>
                  <a:srgbClr val="009343"/>
                </a:solidFill>
                <a:latin typeface="Roboto Medium"/>
                <a:cs typeface="Roboto Medium"/>
              </a:rPr>
              <a:t>Analysis</a:t>
            </a:r>
            <a:r>
              <a:rPr sz="1600" b="0" spc="-2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of</a:t>
            </a:r>
            <a:r>
              <a:rPr sz="1600" b="0" spc="-2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9343"/>
                </a:solidFill>
                <a:latin typeface="Roboto Medium"/>
                <a:cs typeface="Roboto Medium"/>
              </a:rPr>
              <a:t>Vulnerabilities:</a:t>
            </a:r>
            <a:endParaRPr sz="1600">
              <a:latin typeface="Roboto Medium"/>
              <a:cs typeface="Roboto Medium"/>
            </a:endParaRPr>
          </a:p>
          <a:p>
            <a:pPr marL="240665" marR="5080" indent="-228600">
              <a:lnSpc>
                <a:spcPct val="116700"/>
              </a:lnSpc>
              <a:spcBef>
                <a:spcPts val="550"/>
              </a:spcBef>
              <a:buClr>
                <a:srgbClr val="009343"/>
              </a:buClr>
              <a:buSzPct val="93333"/>
              <a:buChar char="•"/>
              <a:tabLst>
                <a:tab pos="240665" algn="l"/>
              </a:tabLst>
            </a:pPr>
            <a:r>
              <a:rPr sz="1500" b="0" dirty="0">
                <a:latin typeface="Roboto Light"/>
                <a:cs typeface="Roboto Light"/>
              </a:rPr>
              <a:t>Who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is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vulnerable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to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this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threat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why?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Avoid generalizing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who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is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vulnerable.</a:t>
            </a:r>
            <a:r>
              <a:rPr sz="1500" b="0" spc="-1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Being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specific </a:t>
            </a:r>
            <a:r>
              <a:rPr sz="1500" b="0" dirty="0">
                <a:latin typeface="Roboto Light"/>
                <a:cs typeface="Roboto Light"/>
              </a:rPr>
              <a:t>serves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as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basis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for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effective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targeting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25" dirty="0">
                <a:latin typeface="Roboto Light"/>
                <a:cs typeface="Roboto Light"/>
              </a:rPr>
              <a:t>of </a:t>
            </a:r>
            <a:r>
              <a:rPr sz="1500" b="0" spc="-10" dirty="0">
                <a:latin typeface="Roboto Light"/>
                <a:cs typeface="Roboto Light"/>
              </a:rPr>
              <a:t>interventions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to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reduce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risk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(consider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who,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what, </a:t>
            </a:r>
            <a:r>
              <a:rPr sz="1500" b="0" dirty="0">
                <a:latin typeface="Roboto Light"/>
                <a:cs typeface="Roboto Light"/>
              </a:rPr>
              <a:t>where,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when,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why).</a:t>
            </a:r>
            <a:r>
              <a:rPr sz="1500" b="0" spc="-1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Vulnerability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may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be</a:t>
            </a:r>
            <a:r>
              <a:rPr sz="1500" b="0" spc="-15" dirty="0">
                <a:latin typeface="Roboto Light"/>
                <a:cs typeface="Roboto Light"/>
              </a:rPr>
              <a:t> </a:t>
            </a:r>
            <a:r>
              <a:rPr sz="1500" b="0" spc="-50" dirty="0">
                <a:latin typeface="Roboto Light"/>
                <a:cs typeface="Roboto Light"/>
              </a:rPr>
              <a:t>a </a:t>
            </a:r>
            <a:r>
              <a:rPr sz="1500" b="0" spc="-10" dirty="0">
                <a:latin typeface="Roboto Light"/>
                <a:cs typeface="Roboto Light"/>
              </a:rPr>
              <a:t>function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of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location;</a:t>
            </a:r>
            <a:r>
              <a:rPr sz="1500" b="0" spc="-1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time;</a:t>
            </a:r>
            <a:r>
              <a:rPr sz="1500" b="0" spc="-1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gender;</a:t>
            </a:r>
            <a:r>
              <a:rPr sz="1500" b="0" spc="-1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age;</a:t>
            </a:r>
            <a:r>
              <a:rPr sz="1500" b="0" spc="-1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disability; </a:t>
            </a:r>
            <a:r>
              <a:rPr sz="1500" b="0" dirty="0">
                <a:latin typeface="Roboto Light"/>
                <a:cs typeface="Roboto Light"/>
              </a:rPr>
              <a:t>occupation;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social,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religious,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economic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or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political </a:t>
            </a:r>
            <a:r>
              <a:rPr sz="1500" b="0" dirty="0">
                <a:latin typeface="Roboto Light"/>
                <a:cs typeface="Roboto Light"/>
              </a:rPr>
              <a:t>group;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20" dirty="0">
                <a:latin typeface="Roboto Light"/>
                <a:cs typeface="Roboto Light"/>
              </a:rPr>
              <a:t>ethnicity,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displacement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status,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culture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25" dirty="0">
                <a:latin typeface="Roboto Light"/>
                <a:cs typeface="Roboto Light"/>
              </a:rPr>
              <a:t>or </a:t>
            </a:r>
            <a:r>
              <a:rPr sz="1500" b="0" spc="-10" dirty="0">
                <a:latin typeface="Roboto Light"/>
                <a:cs typeface="Roboto Light"/>
              </a:rPr>
              <a:t>tradition;</a:t>
            </a:r>
            <a:r>
              <a:rPr sz="1500" b="0" spc="5" dirty="0">
                <a:latin typeface="Roboto Light"/>
                <a:cs typeface="Roboto Light"/>
              </a:rPr>
              <a:t> </a:t>
            </a:r>
            <a:r>
              <a:rPr sz="1500" b="0" spc="-25" dirty="0">
                <a:latin typeface="Roboto Light"/>
                <a:cs typeface="Roboto Light"/>
              </a:rPr>
              <a:t>etc</a:t>
            </a:r>
            <a:endParaRPr sz="1500">
              <a:latin typeface="Roboto Light"/>
              <a:cs typeface="Roboto Light"/>
            </a:endParaRPr>
          </a:p>
          <a:p>
            <a:pPr marL="240665" marR="498475" indent="-228600">
              <a:lnSpc>
                <a:spcPct val="116700"/>
              </a:lnSpc>
              <a:spcBef>
                <a:spcPts val="565"/>
              </a:spcBef>
              <a:buClr>
                <a:srgbClr val="009343"/>
              </a:buClr>
              <a:buSzPct val="93333"/>
              <a:buChar char="•"/>
              <a:tabLst>
                <a:tab pos="240665" algn="l"/>
              </a:tabLst>
            </a:pPr>
            <a:r>
              <a:rPr sz="1500" b="0" dirty="0">
                <a:latin typeface="Roboto Light"/>
                <a:cs typeface="Roboto Light"/>
              </a:rPr>
              <a:t>How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does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threat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affect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people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(in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terms </a:t>
            </a:r>
            <a:r>
              <a:rPr sz="1500" b="0" dirty="0">
                <a:latin typeface="Roboto Light"/>
                <a:cs typeface="Roboto Light"/>
              </a:rPr>
              <a:t>of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physical,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psycho-</a:t>
            </a:r>
            <a:r>
              <a:rPr sz="1500" b="0" dirty="0">
                <a:latin typeface="Roboto Light"/>
                <a:cs typeface="Roboto Light"/>
              </a:rPr>
              <a:t>social,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material consequences)?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1270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dirty="0"/>
              <a:t>How</a:t>
            </a:r>
            <a:r>
              <a:rPr spc="-15" dirty="0"/>
              <a:t> </a:t>
            </a:r>
            <a:r>
              <a:rPr dirty="0"/>
              <a:t>can</a:t>
            </a:r>
            <a:r>
              <a:rPr spc="-15" dirty="0"/>
              <a:t> </a:t>
            </a:r>
            <a:r>
              <a:rPr spc="-10" dirty="0"/>
              <a:t>vulnerability </a:t>
            </a:r>
            <a:r>
              <a:rPr dirty="0"/>
              <a:t>be</a:t>
            </a:r>
            <a:r>
              <a:rPr spc="-15" dirty="0"/>
              <a:t> </a:t>
            </a:r>
            <a:r>
              <a:rPr spc="-10" dirty="0"/>
              <a:t>reduced?</a:t>
            </a:r>
          </a:p>
          <a:p>
            <a:pPr marL="240665" indent="-227965">
              <a:lnSpc>
                <a:spcPct val="100000"/>
              </a:lnSpc>
              <a:spcBef>
                <a:spcPts val="850"/>
              </a:spcBef>
              <a:buClr>
                <a:srgbClr val="009343"/>
              </a:buClr>
              <a:buSzPct val="93333"/>
              <a:buChar char="•"/>
              <a:tabLst>
                <a:tab pos="240665" algn="l"/>
              </a:tabLst>
            </a:pP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What</a:t>
            </a:r>
            <a:r>
              <a:rPr sz="1500" b="0" spc="-4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might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change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the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way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people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are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vulnerable</a:t>
            </a:r>
            <a:endParaRPr sz="1500">
              <a:latin typeface="Roboto Light"/>
              <a:cs typeface="Roboto Light"/>
            </a:endParaRPr>
          </a:p>
          <a:p>
            <a:pPr marL="241300">
              <a:lnSpc>
                <a:spcPct val="100000"/>
              </a:lnSpc>
              <a:spcBef>
                <a:spcPts val="300"/>
              </a:spcBef>
            </a:pP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to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this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specific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threat?</a:t>
            </a:r>
            <a:endParaRPr sz="1500">
              <a:latin typeface="Roboto Light"/>
              <a:cs typeface="Roboto Light"/>
            </a:endParaRPr>
          </a:p>
          <a:p>
            <a:pPr marL="241300" marR="5080" indent="-228600">
              <a:lnSpc>
                <a:spcPct val="116700"/>
              </a:lnSpc>
              <a:spcBef>
                <a:spcPts val="565"/>
              </a:spcBef>
              <a:buClr>
                <a:srgbClr val="009343"/>
              </a:buClr>
              <a:buSzPct val="93333"/>
              <a:buChar char="•"/>
              <a:tabLst>
                <a:tab pos="241300" algn="l"/>
              </a:tabLst>
            </a:pP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Are</a:t>
            </a:r>
            <a:r>
              <a:rPr sz="1500" b="0" spc="-5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there</a:t>
            </a:r>
            <a:r>
              <a:rPr sz="1500" b="0" spc="-4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resources</a:t>
            </a:r>
            <a:r>
              <a:rPr sz="1500" b="0" spc="-5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that</a:t>
            </a:r>
            <a:r>
              <a:rPr sz="1500" b="0" spc="-5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people</a:t>
            </a:r>
            <a:r>
              <a:rPr sz="1500" b="0" spc="-4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need</a:t>
            </a:r>
            <a:r>
              <a:rPr sz="1500" b="0" spc="-4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to</a:t>
            </a:r>
            <a:r>
              <a:rPr sz="1500" b="0" spc="-5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reduce vulnerability?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Financial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resources,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assets,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family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or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community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relationships,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services?</a:t>
            </a:r>
            <a:endParaRPr sz="1500">
              <a:latin typeface="Roboto Light"/>
              <a:cs typeface="Roboto Light"/>
            </a:endParaRPr>
          </a:p>
          <a:p>
            <a:pPr marL="241300" marR="167005" indent="-228600">
              <a:lnSpc>
                <a:spcPct val="116700"/>
              </a:lnSpc>
              <a:spcBef>
                <a:spcPts val="565"/>
              </a:spcBef>
              <a:buClr>
                <a:srgbClr val="009343"/>
              </a:buClr>
              <a:buSzPct val="93333"/>
              <a:buChar char="•"/>
              <a:tabLst>
                <a:tab pos="241300" algn="l"/>
              </a:tabLst>
            </a:pP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Are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there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changes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in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attitudes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that</a:t>
            </a:r>
            <a:r>
              <a:rPr sz="1500" b="0" spc="-3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would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reduce vulnerability?</a:t>
            </a:r>
            <a:r>
              <a:rPr sz="1500" b="0" spc="-5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What</a:t>
            </a:r>
            <a:r>
              <a:rPr sz="1500" b="0" spc="-5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might</a:t>
            </a:r>
            <a:r>
              <a:rPr sz="1500" b="0" spc="-5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help</a:t>
            </a:r>
            <a:r>
              <a:rPr sz="1500" b="0" spc="-5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change</a:t>
            </a:r>
            <a:r>
              <a:rPr sz="1500" b="0" spc="-4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those attitudes?</a:t>
            </a:r>
            <a:endParaRPr sz="1500">
              <a:latin typeface="Roboto Light"/>
              <a:cs typeface="Roboto Light"/>
            </a:endParaRPr>
          </a:p>
          <a:p>
            <a:pPr marL="241300" marR="104139" indent="-228600">
              <a:lnSpc>
                <a:spcPct val="116700"/>
              </a:lnSpc>
              <a:spcBef>
                <a:spcPts val="570"/>
              </a:spcBef>
              <a:buClr>
                <a:srgbClr val="009343"/>
              </a:buClr>
              <a:buSzPct val="93333"/>
              <a:buChar char="•"/>
              <a:tabLst>
                <a:tab pos="241300" algn="l"/>
              </a:tabLst>
            </a:pP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Are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there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behavior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changes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that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would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reduce vulnerability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to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this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threat?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How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could</a:t>
            </a:r>
            <a:r>
              <a:rPr sz="1500" b="0" spc="-3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25" dirty="0">
                <a:solidFill>
                  <a:srgbClr val="000000"/>
                </a:solidFill>
                <a:latin typeface="Roboto Light"/>
                <a:cs typeface="Roboto Light"/>
              </a:rPr>
              <a:t>we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encourage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such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behavior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changes?</a:t>
            </a:r>
            <a:r>
              <a:rPr sz="1500" b="0" spc="-4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(and</a:t>
            </a:r>
            <a:r>
              <a:rPr sz="1500" b="0" spc="-4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mitigate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against</a:t>
            </a:r>
            <a:r>
              <a:rPr sz="1500" b="0" spc="-6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any</a:t>
            </a:r>
            <a:r>
              <a:rPr sz="1500" b="0" spc="-5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0000"/>
                </a:solidFill>
                <a:latin typeface="Roboto Light"/>
                <a:cs typeface="Roboto Light"/>
              </a:rPr>
              <a:t>negative</a:t>
            </a:r>
            <a:r>
              <a:rPr sz="1500" b="0" spc="-50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500" b="0" spc="-10" dirty="0">
                <a:solidFill>
                  <a:srgbClr val="000000"/>
                </a:solidFill>
                <a:latin typeface="Roboto Light"/>
                <a:cs typeface="Roboto Light"/>
              </a:rPr>
              <a:t>effects?)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9999" y="1981592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707299" y="1222246"/>
            <a:ext cx="22466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Vulnerability: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49</a:t>
            </a:fld>
            <a:endParaRPr spc="-25" dirty="0"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C8AB9A09-7A88-2FD9-9D77-E7E4B23ADB65}"/>
              </a:ext>
            </a:extLst>
          </p:cNvPr>
          <p:cNvGrpSpPr/>
          <p:nvPr/>
        </p:nvGrpSpPr>
        <p:grpSpPr>
          <a:xfrm>
            <a:off x="9151804" y="900446"/>
            <a:ext cx="820419" cy="820419"/>
            <a:chOff x="9151804" y="900446"/>
            <a:chExt cx="820419" cy="820419"/>
          </a:xfrm>
        </p:grpSpPr>
        <p:sp>
          <p:nvSpPr>
            <p:cNvPr id="18" name="object 7">
              <a:extLst>
                <a:ext uri="{FF2B5EF4-FFF2-40B4-BE49-F238E27FC236}">
                  <a16:creationId xmlns:a16="http://schemas.microsoft.com/office/drawing/2014/main" id="{2153585F-0FB1-9196-4F0E-777A8F078FCF}"/>
                </a:ext>
              </a:extLst>
            </p:cNvPr>
            <p:cNvSpPr/>
            <p:nvPr/>
          </p:nvSpPr>
          <p:spPr>
            <a:xfrm>
              <a:off x="9151804" y="900446"/>
              <a:ext cx="820419" cy="820419"/>
            </a:xfrm>
            <a:custGeom>
              <a:avLst/>
              <a:gdLst/>
              <a:ahLst/>
              <a:cxnLst/>
              <a:rect l="l" t="t" r="r" b="b"/>
              <a:pathLst>
                <a:path w="820420" h="820419">
                  <a:moveTo>
                    <a:pt x="410095" y="0"/>
                  </a:moveTo>
                  <a:lnTo>
                    <a:pt x="362269" y="2759"/>
                  </a:lnTo>
                  <a:lnTo>
                    <a:pt x="316063" y="10831"/>
                  </a:lnTo>
                  <a:lnTo>
                    <a:pt x="271786" y="23909"/>
                  </a:lnTo>
                  <a:lnTo>
                    <a:pt x="229745" y="41684"/>
                  </a:lnTo>
                  <a:lnTo>
                    <a:pt x="190247" y="63850"/>
                  </a:lnTo>
                  <a:lnTo>
                    <a:pt x="153600" y="90097"/>
                  </a:lnTo>
                  <a:lnTo>
                    <a:pt x="120113" y="120119"/>
                  </a:lnTo>
                  <a:lnTo>
                    <a:pt x="90092" y="153608"/>
                  </a:lnTo>
                  <a:lnTo>
                    <a:pt x="63846" y="190256"/>
                  </a:lnTo>
                  <a:lnTo>
                    <a:pt x="41682" y="229755"/>
                  </a:lnTo>
                  <a:lnTo>
                    <a:pt x="23907" y="271797"/>
                  </a:lnTo>
                  <a:lnTo>
                    <a:pt x="10830" y="316075"/>
                  </a:lnTo>
                  <a:lnTo>
                    <a:pt x="2758" y="362281"/>
                  </a:lnTo>
                  <a:lnTo>
                    <a:pt x="0" y="410108"/>
                  </a:lnTo>
                  <a:lnTo>
                    <a:pt x="2758" y="457934"/>
                  </a:lnTo>
                  <a:lnTo>
                    <a:pt x="10830" y="504140"/>
                  </a:lnTo>
                  <a:lnTo>
                    <a:pt x="23907" y="548417"/>
                  </a:lnTo>
                  <a:lnTo>
                    <a:pt x="41682" y="590459"/>
                  </a:lnTo>
                  <a:lnTo>
                    <a:pt x="63846" y="629956"/>
                  </a:lnTo>
                  <a:lnTo>
                    <a:pt x="90092" y="666603"/>
                  </a:lnTo>
                  <a:lnTo>
                    <a:pt x="120113" y="700090"/>
                  </a:lnTo>
                  <a:lnTo>
                    <a:pt x="153600" y="730111"/>
                  </a:lnTo>
                  <a:lnTo>
                    <a:pt x="190247" y="756357"/>
                  </a:lnTo>
                  <a:lnTo>
                    <a:pt x="229745" y="778521"/>
                  </a:lnTo>
                  <a:lnTo>
                    <a:pt x="271786" y="796296"/>
                  </a:lnTo>
                  <a:lnTo>
                    <a:pt x="316063" y="809373"/>
                  </a:lnTo>
                  <a:lnTo>
                    <a:pt x="362269" y="817445"/>
                  </a:lnTo>
                  <a:lnTo>
                    <a:pt x="410095" y="820204"/>
                  </a:lnTo>
                  <a:lnTo>
                    <a:pt x="457921" y="817445"/>
                  </a:lnTo>
                  <a:lnTo>
                    <a:pt x="504127" y="809373"/>
                  </a:lnTo>
                  <a:lnTo>
                    <a:pt x="548404" y="796296"/>
                  </a:lnTo>
                  <a:lnTo>
                    <a:pt x="590446" y="778521"/>
                  </a:lnTo>
                  <a:lnTo>
                    <a:pt x="629944" y="756357"/>
                  </a:lnTo>
                  <a:lnTo>
                    <a:pt x="666590" y="730111"/>
                  </a:lnTo>
                  <a:lnTo>
                    <a:pt x="700077" y="700090"/>
                  </a:lnTo>
                  <a:lnTo>
                    <a:pt x="730098" y="666603"/>
                  </a:lnTo>
                  <a:lnTo>
                    <a:pt x="756344" y="629956"/>
                  </a:lnTo>
                  <a:lnTo>
                    <a:pt x="778509" y="590459"/>
                  </a:lnTo>
                  <a:lnTo>
                    <a:pt x="796283" y="548417"/>
                  </a:lnTo>
                  <a:lnTo>
                    <a:pt x="809360" y="504140"/>
                  </a:lnTo>
                  <a:lnTo>
                    <a:pt x="817432" y="457934"/>
                  </a:lnTo>
                  <a:lnTo>
                    <a:pt x="820191" y="410108"/>
                  </a:lnTo>
                  <a:lnTo>
                    <a:pt x="817432" y="362281"/>
                  </a:lnTo>
                  <a:lnTo>
                    <a:pt x="809360" y="316075"/>
                  </a:lnTo>
                  <a:lnTo>
                    <a:pt x="796283" y="271797"/>
                  </a:lnTo>
                  <a:lnTo>
                    <a:pt x="778509" y="229755"/>
                  </a:lnTo>
                  <a:lnTo>
                    <a:pt x="756344" y="190256"/>
                  </a:lnTo>
                  <a:lnTo>
                    <a:pt x="730098" y="153608"/>
                  </a:lnTo>
                  <a:lnTo>
                    <a:pt x="700077" y="120119"/>
                  </a:lnTo>
                  <a:lnTo>
                    <a:pt x="666590" y="90097"/>
                  </a:lnTo>
                  <a:lnTo>
                    <a:pt x="629944" y="63850"/>
                  </a:lnTo>
                  <a:lnTo>
                    <a:pt x="590446" y="41684"/>
                  </a:lnTo>
                  <a:lnTo>
                    <a:pt x="548404" y="23909"/>
                  </a:lnTo>
                  <a:lnTo>
                    <a:pt x="504127" y="10831"/>
                  </a:lnTo>
                  <a:lnTo>
                    <a:pt x="457921" y="2759"/>
                  </a:lnTo>
                  <a:lnTo>
                    <a:pt x="410095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8">
              <a:extLst>
                <a:ext uri="{FF2B5EF4-FFF2-40B4-BE49-F238E27FC236}">
                  <a16:creationId xmlns:a16="http://schemas.microsoft.com/office/drawing/2014/main" id="{4E5C4D90-8297-3794-56B8-D6415A751510}"/>
                </a:ext>
              </a:extLst>
            </p:cNvPr>
            <p:cNvSpPr/>
            <p:nvPr/>
          </p:nvSpPr>
          <p:spPr>
            <a:xfrm>
              <a:off x="9259528" y="1008174"/>
              <a:ext cx="605155" cy="605155"/>
            </a:xfrm>
            <a:custGeom>
              <a:avLst/>
              <a:gdLst/>
              <a:ahLst/>
              <a:cxnLst/>
              <a:rect l="l" t="t" r="r" b="b"/>
              <a:pathLst>
                <a:path w="605154" h="605155">
                  <a:moveTo>
                    <a:pt x="302374" y="0"/>
                  </a:moveTo>
                  <a:lnTo>
                    <a:pt x="253328" y="3957"/>
                  </a:lnTo>
                  <a:lnTo>
                    <a:pt x="206802" y="15415"/>
                  </a:lnTo>
                  <a:lnTo>
                    <a:pt x="163417" y="33751"/>
                  </a:lnTo>
                  <a:lnTo>
                    <a:pt x="123797" y="58341"/>
                  </a:lnTo>
                  <a:lnTo>
                    <a:pt x="88565" y="88565"/>
                  </a:lnTo>
                  <a:lnTo>
                    <a:pt x="58341" y="123797"/>
                  </a:lnTo>
                  <a:lnTo>
                    <a:pt x="33751" y="163417"/>
                  </a:lnTo>
                  <a:lnTo>
                    <a:pt x="15415" y="206802"/>
                  </a:lnTo>
                  <a:lnTo>
                    <a:pt x="3957" y="253328"/>
                  </a:lnTo>
                  <a:lnTo>
                    <a:pt x="0" y="302374"/>
                  </a:lnTo>
                  <a:lnTo>
                    <a:pt x="3957" y="351419"/>
                  </a:lnTo>
                  <a:lnTo>
                    <a:pt x="15415" y="397946"/>
                  </a:lnTo>
                  <a:lnTo>
                    <a:pt x="33751" y="441330"/>
                  </a:lnTo>
                  <a:lnTo>
                    <a:pt x="58341" y="480950"/>
                  </a:lnTo>
                  <a:lnTo>
                    <a:pt x="88565" y="516183"/>
                  </a:lnTo>
                  <a:lnTo>
                    <a:pt x="123797" y="546406"/>
                  </a:lnTo>
                  <a:lnTo>
                    <a:pt x="163417" y="570997"/>
                  </a:lnTo>
                  <a:lnTo>
                    <a:pt x="206802" y="589332"/>
                  </a:lnTo>
                  <a:lnTo>
                    <a:pt x="253328" y="600790"/>
                  </a:lnTo>
                  <a:lnTo>
                    <a:pt x="302374" y="604748"/>
                  </a:lnTo>
                  <a:lnTo>
                    <a:pt x="351419" y="600790"/>
                  </a:lnTo>
                  <a:lnTo>
                    <a:pt x="397944" y="589332"/>
                  </a:lnTo>
                  <a:lnTo>
                    <a:pt x="441328" y="570997"/>
                  </a:lnTo>
                  <a:lnTo>
                    <a:pt x="480946" y="546406"/>
                  </a:lnTo>
                  <a:lnTo>
                    <a:pt x="516177" y="516183"/>
                  </a:lnTo>
                  <a:lnTo>
                    <a:pt x="546398" y="480950"/>
                  </a:lnTo>
                  <a:lnTo>
                    <a:pt x="570987" y="441330"/>
                  </a:lnTo>
                  <a:lnTo>
                    <a:pt x="589321" y="397946"/>
                  </a:lnTo>
                  <a:lnTo>
                    <a:pt x="600778" y="351419"/>
                  </a:lnTo>
                  <a:lnTo>
                    <a:pt x="604735" y="302374"/>
                  </a:lnTo>
                  <a:lnTo>
                    <a:pt x="600778" y="253328"/>
                  </a:lnTo>
                  <a:lnTo>
                    <a:pt x="589321" y="206802"/>
                  </a:lnTo>
                  <a:lnTo>
                    <a:pt x="570987" y="163417"/>
                  </a:lnTo>
                  <a:lnTo>
                    <a:pt x="546398" y="123797"/>
                  </a:lnTo>
                  <a:lnTo>
                    <a:pt x="516177" y="88565"/>
                  </a:lnTo>
                  <a:lnTo>
                    <a:pt x="480946" y="58341"/>
                  </a:lnTo>
                  <a:lnTo>
                    <a:pt x="441328" y="33751"/>
                  </a:lnTo>
                  <a:lnTo>
                    <a:pt x="397944" y="15415"/>
                  </a:lnTo>
                  <a:lnTo>
                    <a:pt x="351419" y="3957"/>
                  </a:lnTo>
                  <a:lnTo>
                    <a:pt x="3023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20" name="Grupo 19">
              <a:extLst>
                <a:ext uri="{FF2B5EF4-FFF2-40B4-BE49-F238E27FC236}">
                  <a16:creationId xmlns:a16="http://schemas.microsoft.com/office/drawing/2014/main" id="{3C9DD3CC-1316-1539-863B-4819F636070D}"/>
                </a:ext>
              </a:extLst>
            </p:cNvPr>
            <p:cNvGrpSpPr/>
            <p:nvPr/>
          </p:nvGrpSpPr>
          <p:grpSpPr>
            <a:xfrm>
              <a:off x="9259528" y="1010660"/>
              <a:ext cx="602669" cy="602669"/>
              <a:chOff x="9268797" y="1000702"/>
              <a:chExt cx="602669" cy="602669"/>
            </a:xfrm>
          </p:grpSpPr>
          <p:sp>
            <p:nvSpPr>
              <p:cNvPr id="21" name="Forma libre: forma 20">
                <a:extLst>
                  <a:ext uri="{FF2B5EF4-FFF2-40B4-BE49-F238E27FC236}">
                    <a16:creationId xmlns:a16="http://schemas.microsoft.com/office/drawing/2014/main" id="{BE133C5E-6FAC-6590-3693-BF7A8F4EA884}"/>
                  </a:ext>
                </a:extLst>
              </p:cNvPr>
              <p:cNvSpPr/>
              <p:nvPr/>
            </p:nvSpPr>
            <p:spPr>
              <a:xfrm>
                <a:off x="9268797" y="1000702"/>
                <a:ext cx="602669" cy="602669"/>
              </a:xfrm>
              <a:custGeom>
                <a:avLst/>
                <a:gdLst>
                  <a:gd name="csX0" fmla="*/ 0 w 602669"/>
                  <a:gd name="csY0" fmla="*/ 301335 h 602669"/>
                  <a:gd name="csX1" fmla="*/ 301335 w 602669"/>
                  <a:gd name="csY1" fmla="*/ 0 h 602669"/>
                  <a:gd name="csX2" fmla="*/ 602670 w 602669"/>
                  <a:gd name="csY2" fmla="*/ 301335 h 602669"/>
                  <a:gd name="csX3" fmla="*/ 301335 w 602669"/>
                  <a:gd name="csY3" fmla="*/ 602670 h 602669"/>
                  <a:gd name="csX4" fmla="*/ 0 w 602669"/>
                  <a:gd name="csY4" fmla="*/ 301335 h 60266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02669" h="602669">
                    <a:moveTo>
                      <a:pt x="0" y="301335"/>
                    </a:moveTo>
                    <a:cubicBezTo>
                      <a:pt x="0" y="134911"/>
                      <a:pt x="134911" y="0"/>
                      <a:pt x="301335" y="0"/>
                    </a:cubicBezTo>
                    <a:cubicBezTo>
                      <a:pt x="467759" y="0"/>
                      <a:pt x="602670" y="134911"/>
                      <a:pt x="602670" y="301335"/>
                    </a:cubicBezTo>
                    <a:cubicBezTo>
                      <a:pt x="602670" y="467759"/>
                      <a:pt x="467759" y="602670"/>
                      <a:pt x="301335" y="602670"/>
                    </a:cubicBezTo>
                    <a:cubicBezTo>
                      <a:pt x="134911" y="602670"/>
                      <a:pt x="0" y="467759"/>
                      <a:pt x="0" y="301335"/>
                    </a:cubicBezTo>
                    <a:close/>
                  </a:path>
                </a:pathLst>
              </a:custGeom>
              <a:noFill/>
              <a:ln w="10751" cap="flat">
                <a:solidFill>
                  <a:srgbClr val="00924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2" name="Forma libre: forma 21">
                <a:extLst>
                  <a:ext uri="{FF2B5EF4-FFF2-40B4-BE49-F238E27FC236}">
                    <a16:creationId xmlns:a16="http://schemas.microsoft.com/office/drawing/2014/main" id="{5B982BAC-1513-5B08-EA64-72C20F825F78}"/>
                  </a:ext>
                </a:extLst>
              </p:cNvPr>
              <p:cNvSpPr/>
              <p:nvPr/>
            </p:nvSpPr>
            <p:spPr>
              <a:xfrm>
                <a:off x="9414619" y="1284180"/>
                <a:ext cx="285605" cy="154285"/>
              </a:xfrm>
              <a:custGeom>
                <a:avLst/>
                <a:gdLst>
                  <a:gd name="csX0" fmla="*/ 111624 w 285605"/>
                  <a:gd name="csY0" fmla="*/ 48725 h 154285"/>
                  <a:gd name="csX1" fmla="*/ 280832 w 285605"/>
                  <a:gd name="csY1" fmla="*/ 63026 h 154285"/>
                  <a:gd name="csX2" fmla="*/ 285009 w 285605"/>
                  <a:gd name="csY2" fmla="*/ 65431 h 154285"/>
                  <a:gd name="csX3" fmla="*/ 48092 w 285605"/>
                  <a:gd name="csY3" fmla="*/ 110612 h 154285"/>
                  <a:gd name="csX4" fmla="*/ 18984 w 285605"/>
                  <a:gd name="csY4" fmla="*/ 136683 h 154285"/>
                  <a:gd name="csX5" fmla="*/ 11264 w 285605"/>
                  <a:gd name="csY5" fmla="*/ 139594 h 154285"/>
                  <a:gd name="csX6" fmla="*/ 4809 w 285605"/>
                  <a:gd name="csY6" fmla="*/ 137189 h 154285"/>
                  <a:gd name="csX7" fmla="*/ 0 w 285605"/>
                  <a:gd name="csY7" fmla="*/ 128330 h 154285"/>
                  <a:gd name="csX8" fmla="*/ 0 w 285605"/>
                  <a:gd name="csY8" fmla="*/ 15567 h 154285"/>
                  <a:gd name="csX9" fmla="*/ 1139 w 285605"/>
                  <a:gd name="csY9" fmla="*/ 9618 h 154285"/>
                  <a:gd name="csX10" fmla="*/ 4683 w 285605"/>
                  <a:gd name="csY10" fmla="*/ 4809 h 154285"/>
                  <a:gd name="csX11" fmla="*/ 15314 w 285605"/>
                  <a:gd name="csY11" fmla="*/ 0 h 154285"/>
                  <a:gd name="csX12" fmla="*/ 128077 w 285605"/>
                  <a:gd name="csY12" fmla="*/ 0 h 154285"/>
                  <a:gd name="csX13" fmla="*/ 132886 w 285605"/>
                  <a:gd name="csY13" fmla="*/ 1139 h 154285"/>
                  <a:gd name="csX14" fmla="*/ 137062 w 285605"/>
                  <a:gd name="csY14" fmla="*/ 4683 h 154285"/>
                  <a:gd name="csX15" fmla="*/ 136430 w 285605"/>
                  <a:gd name="csY15" fmla="*/ 18857 h 154285"/>
                  <a:gd name="csX16" fmla="*/ 111498 w 285605"/>
                  <a:gd name="csY16" fmla="*/ 48598 h 15428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285605" h="154285">
                    <a:moveTo>
                      <a:pt x="111624" y="48725"/>
                    </a:moveTo>
                    <a:cubicBezTo>
                      <a:pt x="156679" y="87325"/>
                      <a:pt x="238689" y="124786"/>
                      <a:pt x="280832" y="63026"/>
                    </a:cubicBezTo>
                    <a:cubicBezTo>
                      <a:pt x="284376" y="58217"/>
                      <a:pt x="286781" y="59989"/>
                      <a:pt x="285009" y="65431"/>
                    </a:cubicBezTo>
                    <a:cubicBezTo>
                      <a:pt x="249952" y="170474"/>
                      <a:pt x="128836" y="178194"/>
                      <a:pt x="48092" y="110612"/>
                    </a:cubicBezTo>
                    <a:lnTo>
                      <a:pt x="18984" y="136683"/>
                    </a:lnTo>
                    <a:cubicBezTo>
                      <a:pt x="16579" y="138455"/>
                      <a:pt x="14175" y="139594"/>
                      <a:pt x="11264" y="139594"/>
                    </a:cubicBezTo>
                    <a:cubicBezTo>
                      <a:pt x="8859" y="139594"/>
                      <a:pt x="6454" y="138961"/>
                      <a:pt x="4809" y="137189"/>
                    </a:cubicBezTo>
                    <a:cubicBezTo>
                      <a:pt x="1772" y="134784"/>
                      <a:pt x="0" y="131874"/>
                      <a:pt x="0" y="128330"/>
                    </a:cubicBezTo>
                    <a:lnTo>
                      <a:pt x="0" y="15567"/>
                    </a:lnTo>
                    <a:cubicBezTo>
                      <a:pt x="0" y="13795"/>
                      <a:pt x="633" y="11390"/>
                      <a:pt x="1139" y="9618"/>
                    </a:cubicBezTo>
                    <a:cubicBezTo>
                      <a:pt x="1772" y="7847"/>
                      <a:pt x="2911" y="6075"/>
                      <a:pt x="4683" y="4809"/>
                    </a:cubicBezTo>
                    <a:cubicBezTo>
                      <a:pt x="7593" y="1772"/>
                      <a:pt x="11137" y="0"/>
                      <a:pt x="15314" y="0"/>
                    </a:cubicBezTo>
                    <a:lnTo>
                      <a:pt x="128077" y="0"/>
                    </a:lnTo>
                    <a:cubicBezTo>
                      <a:pt x="129849" y="0"/>
                      <a:pt x="131620" y="633"/>
                      <a:pt x="132886" y="1139"/>
                    </a:cubicBezTo>
                    <a:cubicBezTo>
                      <a:pt x="134658" y="1772"/>
                      <a:pt x="135923" y="2911"/>
                      <a:pt x="137062" y="4683"/>
                    </a:cubicBezTo>
                    <a:cubicBezTo>
                      <a:pt x="139973" y="8859"/>
                      <a:pt x="139973" y="14807"/>
                      <a:pt x="136430" y="18857"/>
                    </a:cubicBezTo>
                    <a:lnTo>
                      <a:pt x="111498" y="48598"/>
                    </a:lnTo>
                    <a:close/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3" name="Forma libre: forma 22">
                <a:extLst>
                  <a:ext uri="{FF2B5EF4-FFF2-40B4-BE49-F238E27FC236}">
                    <a16:creationId xmlns:a16="http://schemas.microsoft.com/office/drawing/2014/main" id="{5096925E-8496-8D80-A76B-3988CF866734}"/>
                  </a:ext>
                </a:extLst>
              </p:cNvPr>
              <p:cNvSpPr/>
              <p:nvPr/>
            </p:nvSpPr>
            <p:spPr>
              <a:xfrm>
                <a:off x="9438922" y="1162191"/>
                <a:ext cx="285737" cy="154274"/>
              </a:xfrm>
              <a:custGeom>
                <a:avLst/>
                <a:gdLst>
                  <a:gd name="csX0" fmla="*/ 123237 w 285737"/>
                  <a:gd name="csY0" fmla="*/ 127 h 154274"/>
                  <a:gd name="csX1" fmla="*/ 855 w 285737"/>
                  <a:gd name="csY1" fmla="*/ 88970 h 154274"/>
                  <a:gd name="csX2" fmla="*/ 1741 w 285737"/>
                  <a:gd name="csY2" fmla="*/ 94792 h 154274"/>
                  <a:gd name="csX3" fmla="*/ 5664 w 285737"/>
                  <a:gd name="csY3" fmla="*/ 92514 h 154274"/>
                  <a:gd name="csX4" fmla="*/ 67551 w 285737"/>
                  <a:gd name="csY4" fmla="*/ 59735 h 154274"/>
                  <a:gd name="csX5" fmla="*/ 174873 w 285737"/>
                  <a:gd name="csY5" fmla="*/ 106815 h 154274"/>
                  <a:gd name="csX6" fmla="*/ 149308 w 285737"/>
                  <a:gd name="csY6" fmla="*/ 135291 h 154274"/>
                  <a:gd name="csX7" fmla="*/ 148675 w 285737"/>
                  <a:gd name="csY7" fmla="*/ 149592 h 154274"/>
                  <a:gd name="csX8" fmla="*/ 152852 w 285737"/>
                  <a:gd name="csY8" fmla="*/ 153135 h 154274"/>
                  <a:gd name="csX9" fmla="*/ 157661 w 285737"/>
                  <a:gd name="csY9" fmla="*/ 154274 h 154274"/>
                  <a:gd name="csX10" fmla="*/ 270424 w 285737"/>
                  <a:gd name="csY10" fmla="*/ 154274 h 154274"/>
                  <a:gd name="csX11" fmla="*/ 281055 w 285737"/>
                  <a:gd name="csY11" fmla="*/ 149465 h 154274"/>
                  <a:gd name="csX12" fmla="*/ 284599 w 285737"/>
                  <a:gd name="csY12" fmla="*/ 144656 h 154274"/>
                  <a:gd name="csX13" fmla="*/ 285738 w 285737"/>
                  <a:gd name="csY13" fmla="*/ 138708 h 154274"/>
                  <a:gd name="csX14" fmla="*/ 285738 w 285737"/>
                  <a:gd name="csY14" fmla="*/ 25944 h 154274"/>
                  <a:gd name="csX15" fmla="*/ 280928 w 285737"/>
                  <a:gd name="csY15" fmla="*/ 17085 h 154274"/>
                  <a:gd name="csX16" fmla="*/ 274347 w 285737"/>
                  <a:gd name="csY16" fmla="*/ 14681 h 154274"/>
                  <a:gd name="csX17" fmla="*/ 266627 w 285737"/>
                  <a:gd name="csY17" fmla="*/ 17718 h 154274"/>
                  <a:gd name="csX18" fmla="*/ 237519 w 285737"/>
                  <a:gd name="csY18" fmla="*/ 43789 h 154274"/>
                  <a:gd name="csX19" fmla="*/ 122984 w 285737"/>
                  <a:gd name="csY19" fmla="*/ 0 h 1542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285737" h="154274">
                    <a:moveTo>
                      <a:pt x="123237" y="127"/>
                    </a:moveTo>
                    <a:cubicBezTo>
                      <a:pt x="69956" y="127"/>
                      <a:pt x="21105" y="28349"/>
                      <a:pt x="855" y="88970"/>
                    </a:cubicBezTo>
                    <a:cubicBezTo>
                      <a:pt x="-663" y="92767"/>
                      <a:pt x="-31" y="94792"/>
                      <a:pt x="1741" y="94792"/>
                    </a:cubicBezTo>
                    <a:cubicBezTo>
                      <a:pt x="2754" y="94792"/>
                      <a:pt x="4146" y="94033"/>
                      <a:pt x="5664" y="92514"/>
                    </a:cubicBezTo>
                    <a:cubicBezTo>
                      <a:pt x="21864" y="68721"/>
                      <a:pt x="43885" y="59735"/>
                      <a:pt x="67551" y="59735"/>
                    </a:cubicBezTo>
                    <a:cubicBezTo>
                      <a:pt x="105392" y="59735"/>
                      <a:pt x="147030" y="83022"/>
                      <a:pt x="174873" y="106815"/>
                    </a:cubicBezTo>
                    <a:lnTo>
                      <a:pt x="149308" y="135291"/>
                    </a:lnTo>
                    <a:cubicBezTo>
                      <a:pt x="145764" y="139467"/>
                      <a:pt x="145764" y="145415"/>
                      <a:pt x="148675" y="149592"/>
                    </a:cubicBezTo>
                    <a:cubicBezTo>
                      <a:pt x="149814" y="151364"/>
                      <a:pt x="151586" y="152629"/>
                      <a:pt x="152852" y="153135"/>
                    </a:cubicBezTo>
                    <a:cubicBezTo>
                      <a:pt x="153991" y="153768"/>
                      <a:pt x="155889" y="154274"/>
                      <a:pt x="157661" y="154274"/>
                    </a:cubicBezTo>
                    <a:lnTo>
                      <a:pt x="270424" y="154274"/>
                    </a:lnTo>
                    <a:cubicBezTo>
                      <a:pt x="274600" y="154274"/>
                      <a:pt x="278144" y="152503"/>
                      <a:pt x="281055" y="149465"/>
                    </a:cubicBezTo>
                    <a:cubicBezTo>
                      <a:pt x="282827" y="148326"/>
                      <a:pt x="284092" y="146554"/>
                      <a:pt x="284599" y="144656"/>
                    </a:cubicBezTo>
                    <a:cubicBezTo>
                      <a:pt x="285231" y="142884"/>
                      <a:pt x="285738" y="140480"/>
                      <a:pt x="285738" y="138708"/>
                    </a:cubicBezTo>
                    <a:lnTo>
                      <a:pt x="285738" y="25944"/>
                    </a:lnTo>
                    <a:cubicBezTo>
                      <a:pt x="285738" y="22401"/>
                      <a:pt x="283966" y="19363"/>
                      <a:pt x="280928" y="17085"/>
                    </a:cubicBezTo>
                    <a:cubicBezTo>
                      <a:pt x="279157" y="15314"/>
                      <a:pt x="276752" y="14681"/>
                      <a:pt x="274347" y="14681"/>
                    </a:cubicBezTo>
                    <a:cubicBezTo>
                      <a:pt x="271437" y="14681"/>
                      <a:pt x="269032" y="15820"/>
                      <a:pt x="266627" y="17718"/>
                    </a:cubicBezTo>
                    <a:lnTo>
                      <a:pt x="237519" y="43789"/>
                    </a:lnTo>
                    <a:cubicBezTo>
                      <a:pt x="203348" y="15187"/>
                      <a:pt x="161964" y="0"/>
                      <a:pt x="122984" y="0"/>
                    </a:cubicBezTo>
                  </a:path>
                </a:pathLst>
              </a:custGeom>
              <a:solidFill>
                <a:srgbClr val="C0DFC9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24" name="Forma libre: forma 23">
                <a:extLst>
                  <a:ext uri="{FF2B5EF4-FFF2-40B4-BE49-F238E27FC236}">
                    <a16:creationId xmlns:a16="http://schemas.microsoft.com/office/drawing/2014/main" id="{947D91FB-E099-885D-0BDB-32B48541E7CD}"/>
                  </a:ext>
                </a:extLst>
              </p:cNvPr>
              <p:cNvSpPr/>
              <p:nvPr/>
            </p:nvSpPr>
            <p:spPr>
              <a:xfrm>
                <a:off x="9433455" y="1156242"/>
                <a:ext cx="295887" cy="165664"/>
              </a:xfrm>
              <a:custGeom>
                <a:avLst/>
                <a:gdLst>
                  <a:gd name="csX0" fmla="*/ 72259 w 295887"/>
                  <a:gd name="csY0" fmla="*/ 59356 h 165664"/>
                  <a:gd name="csX1" fmla="*/ 183251 w 295887"/>
                  <a:gd name="csY1" fmla="*/ 108081 h 165664"/>
                  <a:gd name="csX2" fmla="*/ 185022 w 295887"/>
                  <a:gd name="csY2" fmla="*/ 112257 h 165664"/>
                  <a:gd name="csX3" fmla="*/ 183251 w 295887"/>
                  <a:gd name="csY3" fmla="*/ 116433 h 165664"/>
                  <a:gd name="csX4" fmla="*/ 157686 w 295887"/>
                  <a:gd name="csY4" fmla="*/ 144909 h 165664"/>
                  <a:gd name="csX5" fmla="*/ 157053 w 295887"/>
                  <a:gd name="csY5" fmla="*/ 151364 h 165664"/>
                  <a:gd name="csX6" fmla="*/ 158825 w 295887"/>
                  <a:gd name="csY6" fmla="*/ 153135 h 165664"/>
                  <a:gd name="csX7" fmla="*/ 161229 w 295887"/>
                  <a:gd name="csY7" fmla="*/ 153768 h 165664"/>
                  <a:gd name="csX8" fmla="*/ 273993 w 295887"/>
                  <a:gd name="csY8" fmla="*/ 153768 h 165664"/>
                  <a:gd name="csX9" fmla="*/ 280574 w 295887"/>
                  <a:gd name="csY9" fmla="*/ 150857 h 165664"/>
                  <a:gd name="csX10" fmla="*/ 282346 w 295887"/>
                  <a:gd name="csY10" fmla="*/ 147820 h 165664"/>
                  <a:gd name="csX11" fmla="*/ 282978 w 295887"/>
                  <a:gd name="csY11" fmla="*/ 144276 h 165664"/>
                  <a:gd name="csX12" fmla="*/ 282978 w 295887"/>
                  <a:gd name="csY12" fmla="*/ 31513 h 165664"/>
                  <a:gd name="csX13" fmla="*/ 280574 w 295887"/>
                  <a:gd name="csY13" fmla="*/ 27337 h 165664"/>
                  <a:gd name="csX14" fmla="*/ 277663 w 295887"/>
                  <a:gd name="csY14" fmla="*/ 26198 h 165664"/>
                  <a:gd name="csX15" fmla="*/ 274119 w 295887"/>
                  <a:gd name="csY15" fmla="*/ 27337 h 165664"/>
                  <a:gd name="csX16" fmla="*/ 246783 w 295887"/>
                  <a:gd name="csY16" fmla="*/ 54040 h 165664"/>
                  <a:gd name="csX17" fmla="*/ 239063 w 295887"/>
                  <a:gd name="csY17" fmla="*/ 54040 h 165664"/>
                  <a:gd name="csX18" fmla="*/ 128577 w 295887"/>
                  <a:gd name="csY18" fmla="*/ 12529 h 165664"/>
                  <a:gd name="csX19" fmla="*/ 19358 w 295887"/>
                  <a:gd name="csY19" fmla="*/ 78466 h 165664"/>
                  <a:gd name="csX20" fmla="*/ 72259 w 295887"/>
                  <a:gd name="csY20" fmla="*/ 59482 h 165664"/>
                  <a:gd name="csX21" fmla="*/ 275258 w 295887"/>
                  <a:gd name="csY21" fmla="*/ 165665 h 165664"/>
                  <a:gd name="csX22" fmla="*/ 162495 w 295887"/>
                  <a:gd name="csY22" fmla="*/ 165665 h 165664"/>
                  <a:gd name="csX23" fmla="*/ 154775 w 295887"/>
                  <a:gd name="csY23" fmla="*/ 163893 h 165664"/>
                  <a:gd name="csX24" fmla="*/ 148827 w 295887"/>
                  <a:gd name="csY24" fmla="*/ 158577 h 165664"/>
                  <a:gd name="csX25" fmla="*/ 149966 w 295887"/>
                  <a:gd name="csY25" fmla="*/ 136556 h 165664"/>
                  <a:gd name="csX26" fmla="*/ 171354 w 295887"/>
                  <a:gd name="csY26" fmla="*/ 112257 h 165664"/>
                  <a:gd name="csX27" fmla="*/ 72765 w 295887"/>
                  <a:gd name="csY27" fmla="*/ 70113 h 165664"/>
                  <a:gd name="csX28" fmla="*/ 15814 w 295887"/>
                  <a:gd name="csY28" fmla="*/ 100361 h 165664"/>
                  <a:gd name="csX29" fmla="*/ 7461 w 295887"/>
                  <a:gd name="csY29" fmla="*/ 105676 h 165664"/>
                  <a:gd name="csX30" fmla="*/ 1513 w 295887"/>
                  <a:gd name="csY30" fmla="*/ 102765 h 165664"/>
                  <a:gd name="csX31" fmla="*/ 880 w 295887"/>
                  <a:gd name="csY31" fmla="*/ 92641 h 165664"/>
                  <a:gd name="csX32" fmla="*/ 51883 w 295887"/>
                  <a:gd name="csY32" fmla="*/ 22527 h 165664"/>
                  <a:gd name="csX33" fmla="*/ 129084 w 295887"/>
                  <a:gd name="csY33" fmla="*/ 0 h 165664"/>
                  <a:gd name="csX34" fmla="*/ 243113 w 295887"/>
                  <a:gd name="csY34" fmla="*/ 41511 h 165664"/>
                  <a:gd name="csX35" fmla="*/ 268044 w 295887"/>
                  <a:gd name="csY35" fmla="*/ 18351 h 165664"/>
                  <a:gd name="csX36" fmla="*/ 279308 w 295887"/>
                  <a:gd name="csY36" fmla="*/ 13542 h 165664"/>
                  <a:gd name="csX37" fmla="*/ 289433 w 295887"/>
                  <a:gd name="csY37" fmla="*/ 17085 h 165664"/>
                  <a:gd name="csX38" fmla="*/ 295887 w 295887"/>
                  <a:gd name="csY38" fmla="*/ 30754 h 165664"/>
                  <a:gd name="csX39" fmla="*/ 295887 w 295887"/>
                  <a:gd name="csY39" fmla="*/ 143517 h 165664"/>
                  <a:gd name="csX40" fmla="*/ 294115 w 295887"/>
                  <a:gd name="csY40" fmla="*/ 151870 h 165664"/>
                  <a:gd name="csX41" fmla="*/ 289306 w 295887"/>
                  <a:gd name="csY41" fmla="*/ 158957 h 165664"/>
                  <a:gd name="csX42" fmla="*/ 275005 w 295887"/>
                  <a:gd name="csY42" fmla="*/ 165538 h 16566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</a:cxnLst>
                <a:rect l="l" t="t" r="r" b="b"/>
                <a:pathLst>
                  <a:path w="295887" h="165664">
                    <a:moveTo>
                      <a:pt x="72259" y="59356"/>
                    </a:moveTo>
                    <a:cubicBezTo>
                      <a:pt x="112631" y="59356"/>
                      <a:pt x="156041" y="84288"/>
                      <a:pt x="183251" y="108081"/>
                    </a:cubicBezTo>
                    <a:cubicBezTo>
                      <a:pt x="184390" y="109220"/>
                      <a:pt x="185022" y="110485"/>
                      <a:pt x="185022" y="112257"/>
                    </a:cubicBezTo>
                    <a:cubicBezTo>
                      <a:pt x="185022" y="114029"/>
                      <a:pt x="184390" y="115294"/>
                      <a:pt x="183251" y="116433"/>
                    </a:cubicBezTo>
                    <a:lnTo>
                      <a:pt x="157686" y="144909"/>
                    </a:lnTo>
                    <a:cubicBezTo>
                      <a:pt x="155914" y="146681"/>
                      <a:pt x="155914" y="149718"/>
                      <a:pt x="157053" y="151364"/>
                    </a:cubicBezTo>
                    <a:lnTo>
                      <a:pt x="158825" y="153135"/>
                    </a:lnTo>
                    <a:lnTo>
                      <a:pt x="161229" y="153768"/>
                    </a:lnTo>
                    <a:lnTo>
                      <a:pt x="273993" y="153768"/>
                    </a:lnTo>
                    <a:cubicBezTo>
                      <a:pt x="276397" y="153768"/>
                      <a:pt x="278802" y="152629"/>
                      <a:pt x="280574" y="150857"/>
                    </a:cubicBezTo>
                    <a:lnTo>
                      <a:pt x="282346" y="147820"/>
                    </a:lnTo>
                    <a:cubicBezTo>
                      <a:pt x="282978" y="146681"/>
                      <a:pt x="282978" y="145415"/>
                      <a:pt x="282978" y="144276"/>
                    </a:cubicBezTo>
                    <a:lnTo>
                      <a:pt x="282978" y="31513"/>
                    </a:lnTo>
                    <a:cubicBezTo>
                      <a:pt x="282978" y="29741"/>
                      <a:pt x="282346" y="28602"/>
                      <a:pt x="280574" y="27337"/>
                    </a:cubicBezTo>
                    <a:lnTo>
                      <a:pt x="277663" y="26198"/>
                    </a:lnTo>
                    <a:cubicBezTo>
                      <a:pt x="276524" y="26198"/>
                      <a:pt x="275258" y="26830"/>
                      <a:pt x="274119" y="27337"/>
                    </a:cubicBezTo>
                    <a:lnTo>
                      <a:pt x="246783" y="54040"/>
                    </a:lnTo>
                    <a:cubicBezTo>
                      <a:pt x="244378" y="55812"/>
                      <a:pt x="241467" y="56445"/>
                      <a:pt x="239063" y="54040"/>
                    </a:cubicBezTo>
                    <a:cubicBezTo>
                      <a:pt x="207043" y="27337"/>
                      <a:pt x="166671" y="12529"/>
                      <a:pt x="128577" y="12529"/>
                    </a:cubicBezTo>
                    <a:cubicBezTo>
                      <a:pt x="79853" y="12529"/>
                      <a:pt x="40746" y="36828"/>
                      <a:pt x="19358" y="78466"/>
                    </a:cubicBezTo>
                    <a:cubicBezTo>
                      <a:pt x="33659" y="65431"/>
                      <a:pt x="51377" y="59482"/>
                      <a:pt x="72259" y="59482"/>
                    </a:cubicBezTo>
                    <a:moveTo>
                      <a:pt x="275258" y="165665"/>
                    </a:moveTo>
                    <a:lnTo>
                      <a:pt x="162495" y="165665"/>
                    </a:lnTo>
                    <a:cubicBezTo>
                      <a:pt x="160090" y="165665"/>
                      <a:pt x="157180" y="165032"/>
                      <a:pt x="154775" y="163893"/>
                    </a:cubicBezTo>
                    <a:cubicBezTo>
                      <a:pt x="152370" y="162754"/>
                      <a:pt x="149966" y="160982"/>
                      <a:pt x="148827" y="158577"/>
                    </a:cubicBezTo>
                    <a:cubicBezTo>
                      <a:pt x="144017" y="151996"/>
                      <a:pt x="144017" y="143137"/>
                      <a:pt x="149966" y="136556"/>
                    </a:cubicBezTo>
                    <a:lnTo>
                      <a:pt x="171354" y="112257"/>
                    </a:lnTo>
                    <a:cubicBezTo>
                      <a:pt x="145283" y="91502"/>
                      <a:pt x="107189" y="70113"/>
                      <a:pt x="72765" y="70113"/>
                    </a:cubicBezTo>
                    <a:cubicBezTo>
                      <a:pt x="48466" y="70113"/>
                      <a:pt x="29482" y="80238"/>
                      <a:pt x="15814" y="100361"/>
                    </a:cubicBezTo>
                    <a:cubicBezTo>
                      <a:pt x="13410" y="103904"/>
                      <a:pt x="10499" y="105676"/>
                      <a:pt x="7461" y="105676"/>
                    </a:cubicBezTo>
                    <a:cubicBezTo>
                      <a:pt x="5057" y="105676"/>
                      <a:pt x="3285" y="104537"/>
                      <a:pt x="1513" y="102765"/>
                    </a:cubicBezTo>
                    <a:cubicBezTo>
                      <a:pt x="374" y="100993"/>
                      <a:pt x="-892" y="97956"/>
                      <a:pt x="880" y="92641"/>
                    </a:cubicBezTo>
                    <a:cubicBezTo>
                      <a:pt x="11005" y="62393"/>
                      <a:pt x="28217" y="38600"/>
                      <a:pt x="51883" y="22527"/>
                    </a:cubicBezTo>
                    <a:cubicBezTo>
                      <a:pt x="73778" y="7720"/>
                      <a:pt x="100608" y="0"/>
                      <a:pt x="129084" y="0"/>
                    </a:cubicBezTo>
                    <a:cubicBezTo>
                      <a:pt x="168823" y="0"/>
                      <a:pt x="209195" y="14807"/>
                      <a:pt x="243113" y="41511"/>
                    </a:cubicBezTo>
                    <a:lnTo>
                      <a:pt x="268044" y="18351"/>
                    </a:lnTo>
                    <a:cubicBezTo>
                      <a:pt x="271082" y="15314"/>
                      <a:pt x="275132" y="13542"/>
                      <a:pt x="279308" y="13542"/>
                    </a:cubicBezTo>
                    <a:cubicBezTo>
                      <a:pt x="282852" y="13542"/>
                      <a:pt x="286395" y="14681"/>
                      <a:pt x="289433" y="17085"/>
                    </a:cubicBezTo>
                    <a:cubicBezTo>
                      <a:pt x="293609" y="19996"/>
                      <a:pt x="295887" y="25438"/>
                      <a:pt x="295887" y="30754"/>
                    </a:cubicBezTo>
                    <a:lnTo>
                      <a:pt x="295887" y="143517"/>
                    </a:lnTo>
                    <a:cubicBezTo>
                      <a:pt x="295887" y="146428"/>
                      <a:pt x="295254" y="148832"/>
                      <a:pt x="294115" y="151870"/>
                    </a:cubicBezTo>
                    <a:cubicBezTo>
                      <a:pt x="292976" y="154274"/>
                      <a:pt x="291711" y="156679"/>
                      <a:pt x="289306" y="158957"/>
                    </a:cubicBezTo>
                    <a:cubicBezTo>
                      <a:pt x="285763" y="163133"/>
                      <a:pt x="280447" y="165538"/>
                      <a:pt x="275005" y="16553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5" name="Forma libre: forma 24">
                <a:extLst>
                  <a:ext uri="{FF2B5EF4-FFF2-40B4-BE49-F238E27FC236}">
                    <a16:creationId xmlns:a16="http://schemas.microsoft.com/office/drawing/2014/main" id="{00FD9333-2765-97F9-3526-F17770BD4EAA}"/>
                  </a:ext>
                </a:extLst>
              </p:cNvPr>
              <p:cNvSpPr/>
              <p:nvPr/>
            </p:nvSpPr>
            <p:spPr>
              <a:xfrm>
                <a:off x="9410543" y="1282801"/>
                <a:ext cx="296773" cy="165158"/>
              </a:xfrm>
              <a:custGeom>
                <a:avLst/>
                <a:gdLst>
                  <a:gd name="csX0" fmla="*/ 53028 w 296773"/>
                  <a:gd name="csY0" fmla="*/ 109726 h 165158"/>
                  <a:gd name="csX1" fmla="*/ 56571 w 296773"/>
                  <a:gd name="csY1" fmla="*/ 110865 h 165158"/>
                  <a:gd name="csX2" fmla="*/ 166424 w 296773"/>
                  <a:gd name="csY2" fmla="*/ 153009 h 165158"/>
                  <a:gd name="csX3" fmla="*/ 275644 w 296773"/>
                  <a:gd name="csY3" fmla="*/ 87072 h 165158"/>
                  <a:gd name="csX4" fmla="*/ 222869 w 296773"/>
                  <a:gd name="csY4" fmla="*/ 106056 h 165158"/>
                  <a:gd name="csX5" fmla="*/ 111877 w 296773"/>
                  <a:gd name="csY5" fmla="*/ 57331 h 165158"/>
                  <a:gd name="csX6" fmla="*/ 110106 w 296773"/>
                  <a:gd name="csY6" fmla="*/ 53154 h 165158"/>
                  <a:gd name="csX7" fmla="*/ 111877 w 296773"/>
                  <a:gd name="csY7" fmla="*/ 48978 h 165158"/>
                  <a:gd name="csX8" fmla="*/ 137442 w 296773"/>
                  <a:gd name="csY8" fmla="*/ 20502 h 165158"/>
                  <a:gd name="csX9" fmla="*/ 138075 w 296773"/>
                  <a:gd name="csY9" fmla="*/ 13921 h 165158"/>
                  <a:gd name="csX10" fmla="*/ 136303 w 296773"/>
                  <a:gd name="csY10" fmla="*/ 12150 h 165158"/>
                  <a:gd name="csX11" fmla="*/ 133898 w 296773"/>
                  <a:gd name="csY11" fmla="*/ 11517 h 165158"/>
                  <a:gd name="csX12" fmla="*/ 21135 w 296773"/>
                  <a:gd name="csY12" fmla="*/ 11517 h 165158"/>
                  <a:gd name="csX13" fmla="*/ 14554 w 296773"/>
                  <a:gd name="csY13" fmla="*/ 14554 h 165158"/>
                  <a:gd name="csX14" fmla="*/ 12782 w 296773"/>
                  <a:gd name="csY14" fmla="*/ 17592 h 165158"/>
                  <a:gd name="csX15" fmla="*/ 12150 w 296773"/>
                  <a:gd name="csY15" fmla="*/ 21135 h 165158"/>
                  <a:gd name="csX16" fmla="*/ 12150 w 296773"/>
                  <a:gd name="csY16" fmla="*/ 133899 h 165158"/>
                  <a:gd name="csX17" fmla="*/ 14554 w 296773"/>
                  <a:gd name="csY17" fmla="*/ 138075 h 165158"/>
                  <a:gd name="csX18" fmla="*/ 17592 w 296773"/>
                  <a:gd name="csY18" fmla="*/ 139214 h 165158"/>
                  <a:gd name="csX19" fmla="*/ 21135 w 296773"/>
                  <a:gd name="csY19" fmla="*/ 138075 h 165158"/>
                  <a:gd name="csX20" fmla="*/ 50244 w 296773"/>
                  <a:gd name="csY20" fmla="*/ 112004 h 165158"/>
                  <a:gd name="csX21" fmla="*/ 53281 w 296773"/>
                  <a:gd name="csY21" fmla="*/ 109599 h 165158"/>
                  <a:gd name="csX22" fmla="*/ 166930 w 296773"/>
                  <a:gd name="csY22" fmla="*/ 164905 h 165158"/>
                  <a:gd name="csX23" fmla="*/ 52901 w 296773"/>
                  <a:gd name="csY23" fmla="*/ 123394 h 165158"/>
                  <a:gd name="csX24" fmla="*/ 27969 w 296773"/>
                  <a:gd name="csY24" fmla="*/ 146554 h 165158"/>
                  <a:gd name="csX25" fmla="*/ 16706 w 296773"/>
                  <a:gd name="csY25" fmla="*/ 151364 h 165158"/>
                  <a:gd name="csX26" fmla="*/ 6581 w 296773"/>
                  <a:gd name="csY26" fmla="*/ 147820 h 165158"/>
                  <a:gd name="csX27" fmla="*/ 0 w 296773"/>
                  <a:gd name="csY27" fmla="*/ 134152 h 165158"/>
                  <a:gd name="csX28" fmla="*/ 0 w 296773"/>
                  <a:gd name="csY28" fmla="*/ 21388 h 165158"/>
                  <a:gd name="csX29" fmla="*/ 1772 w 296773"/>
                  <a:gd name="csY29" fmla="*/ 13035 h 165158"/>
                  <a:gd name="csX30" fmla="*/ 6581 w 296773"/>
                  <a:gd name="csY30" fmla="*/ 5948 h 165158"/>
                  <a:gd name="csX31" fmla="*/ 21388 w 296773"/>
                  <a:gd name="csY31" fmla="*/ 0 h 165158"/>
                  <a:gd name="csX32" fmla="*/ 134278 w 296773"/>
                  <a:gd name="csY32" fmla="*/ 0 h 165158"/>
                  <a:gd name="csX33" fmla="*/ 141998 w 296773"/>
                  <a:gd name="csY33" fmla="*/ 1772 h 165158"/>
                  <a:gd name="csX34" fmla="*/ 147946 w 296773"/>
                  <a:gd name="csY34" fmla="*/ 7087 h 165158"/>
                  <a:gd name="csX35" fmla="*/ 146807 w 296773"/>
                  <a:gd name="csY35" fmla="*/ 29108 h 165158"/>
                  <a:gd name="csX36" fmla="*/ 125419 w 296773"/>
                  <a:gd name="csY36" fmla="*/ 53408 h 165158"/>
                  <a:gd name="csX37" fmla="*/ 224008 w 296773"/>
                  <a:gd name="csY37" fmla="*/ 95551 h 165158"/>
                  <a:gd name="csX38" fmla="*/ 280959 w 296773"/>
                  <a:gd name="csY38" fmla="*/ 65304 h 165158"/>
                  <a:gd name="csX39" fmla="*/ 289312 w 296773"/>
                  <a:gd name="csY39" fmla="*/ 59989 h 165158"/>
                  <a:gd name="csX40" fmla="*/ 295260 w 296773"/>
                  <a:gd name="csY40" fmla="*/ 62899 h 165158"/>
                  <a:gd name="csX41" fmla="*/ 295893 w 296773"/>
                  <a:gd name="csY41" fmla="*/ 73024 h 165158"/>
                  <a:gd name="csX42" fmla="*/ 244890 w 296773"/>
                  <a:gd name="csY42" fmla="*/ 143137 h 165158"/>
                  <a:gd name="csX43" fmla="*/ 167057 w 296773"/>
                  <a:gd name="csY43" fmla="*/ 165158 h 16515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</a:cxnLst>
                <a:rect l="l" t="t" r="r" b="b"/>
                <a:pathLst>
                  <a:path w="296773" h="165158">
                    <a:moveTo>
                      <a:pt x="53028" y="109726"/>
                    </a:moveTo>
                    <a:lnTo>
                      <a:pt x="56571" y="110865"/>
                    </a:lnTo>
                    <a:cubicBezTo>
                      <a:pt x="88591" y="137569"/>
                      <a:pt x="128457" y="153009"/>
                      <a:pt x="166424" y="153009"/>
                    </a:cubicBezTo>
                    <a:cubicBezTo>
                      <a:pt x="215149" y="153009"/>
                      <a:pt x="254255" y="128710"/>
                      <a:pt x="275644" y="87072"/>
                    </a:cubicBezTo>
                    <a:cubicBezTo>
                      <a:pt x="261469" y="99601"/>
                      <a:pt x="243624" y="106056"/>
                      <a:pt x="222869" y="106056"/>
                    </a:cubicBezTo>
                    <a:cubicBezTo>
                      <a:pt x="182497" y="106056"/>
                      <a:pt x="139214" y="81124"/>
                      <a:pt x="111877" y="57331"/>
                    </a:cubicBezTo>
                    <a:cubicBezTo>
                      <a:pt x="110738" y="56192"/>
                      <a:pt x="110106" y="54926"/>
                      <a:pt x="110106" y="53154"/>
                    </a:cubicBezTo>
                    <a:cubicBezTo>
                      <a:pt x="110106" y="51383"/>
                      <a:pt x="110738" y="50117"/>
                      <a:pt x="111877" y="48978"/>
                    </a:cubicBezTo>
                    <a:lnTo>
                      <a:pt x="137442" y="20502"/>
                    </a:lnTo>
                    <a:cubicBezTo>
                      <a:pt x="139214" y="18731"/>
                      <a:pt x="139214" y="15693"/>
                      <a:pt x="138075" y="13921"/>
                    </a:cubicBezTo>
                    <a:lnTo>
                      <a:pt x="136303" y="12150"/>
                    </a:lnTo>
                    <a:lnTo>
                      <a:pt x="133898" y="11517"/>
                    </a:lnTo>
                    <a:lnTo>
                      <a:pt x="21135" y="11517"/>
                    </a:lnTo>
                    <a:cubicBezTo>
                      <a:pt x="18731" y="11517"/>
                      <a:pt x="16326" y="12656"/>
                      <a:pt x="14554" y="14554"/>
                    </a:cubicBezTo>
                    <a:lnTo>
                      <a:pt x="12782" y="17592"/>
                    </a:lnTo>
                    <a:cubicBezTo>
                      <a:pt x="12150" y="18731"/>
                      <a:pt x="12150" y="19996"/>
                      <a:pt x="12150" y="21135"/>
                    </a:cubicBezTo>
                    <a:lnTo>
                      <a:pt x="12150" y="133899"/>
                    </a:lnTo>
                    <a:cubicBezTo>
                      <a:pt x="12150" y="135670"/>
                      <a:pt x="12782" y="136809"/>
                      <a:pt x="14554" y="138075"/>
                    </a:cubicBezTo>
                    <a:lnTo>
                      <a:pt x="17592" y="139214"/>
                    </a:lnTo>
                    <a:lnTo>
                      <a:pt x="21135" y="138075"/>
                    </a:lnTo>
                    <a:lnTo>
                      <a:pt x="50244" y="112004"/>
                    </a:lnTo>
                    <a:cubicBezTo>
                      <a:pt x="50244" y="110232"/>
                      <a:pt x="51383" y="109599"/>
                      <a:pt x="53281" y="109599"/>
                    </a:cubicBezTo>
                    <a:moveTo>
                      <a:pt x="166930" y="164905"/>
                    </a:moveTo>
                    <a:cubicBezTo>
                      <a:pt x="127191" y="164905"/>
                      <a:pt x="86819" y="150098"/>
                      <a:pt x="52901" y="123394"/>
                    </a:cubicBezTo>
                    <a:lnTo>
                      <a:pt x="27969" y="146554"/>
                    </a:lnTo>
                    <a:cubicBezTo>
                      <a:pt x="25059" y="149592"/>
                      <a:pt x="20882" y="151364"/>
                      <a:pt x="16706" y="151364"/>
                    </a:cubicBezTo>
                    <a:cubicBezTo>
                      <a:pt x="13162" y="151364"/>
                      <a:pt x="9618" y="150225"/>
                      <a:pt x="6581" y="147820"/>
                    </a:cubicBezTo>
                    <a:cubicBezTo>
                      <a:pt x="2405" y="144783"/>
                      <a:pt x="0" y="139467"/>
                      <a:pt x="0" y="134152"/>
                    </a:cubicBezTo>
                    <a:lnTo>
                      <a:pt x="0" y="21388"/>
                    </a:lnTo>
                    <a:cubicBezTo>
                      <a:pt x="0" y="18477"/>
                      <a:pt x="633" y="16073"/>
                      <a:pt x="1772" y="13035"/>
                    </a:cubicBezTo>
                    <a:cubicBezTo>
                      <a:pt x="2911" y="10631"/>
                      <a:pt x="4176" y="8226"/>
                      <a:pt x="6581" y="5948"/>
                    </a:cubicBezTo>
                    <a:cubicBezTo>
                      <a:pt x="10757" y="1772"/>
                      <a:pt x="16073" y="0"/>
                      <a:pt x="21388" y="0"/>
                    </a:cubicBezTo>
                    <a:lnTo>
                      <a:pt x="134278" y="0"/>
                    </a:lnTo>
                    <a:cubicBezTo>
                      <a:pt x="136683" y="0"/>
                      <a:pt x="139594" y="633"/>
                      <a:pt x="141998" y="1772"/>
                    </a:cubicBezTo>
                    <a:cubicBezTo>
                      <a:pt x="144403" y="2911"/>
                      <a:pt x="146807" y="4809"/>
                      <a:pt x="147946" y="7087"/>
                    </a:cubicBezTo>
                    <a:cubicBezTo>
                      <a:pt x="152756" y="13668"/>
                      <a:pt x="152756" y="22527"/>
                      <a:pt x="146807" y="29108"/>
                    </a:cubicBezTo>
                    <a:lnTo>
                      <a:pt x="125419" y="53408"/>
                    </a:lnTo>
                    <a:cubicBezTo>
                      <a:pt x="151490" y="74163"/>
                      <a:pt x="189584" y="95551"/>
                      <a:pt x="224008" y="95551"/>
                    </a:cubicBezTo>
                    <a:cubicBezTo>
                      <a:pt x="248307" y="95551"/>
                      <a:pt x="267291" y="85427"/>
                      <a:pt x="280959" y="65304"/>
                    </a:cubicBezTo>
                    <a:cubicBezTo>
                      <a:pt x="283364" y="61760"/>
                      <a:pt x="286274" y="59989"/>
                      <a:pt x="289312" y="59989"/>
                    </a:cubicBezTo>
                    <a:cubicBezTo>
                      <a:pt x="291716" y="59989"/>
                      <a:pt x="293488" y="61128"/>
                      <a:pt x="295260" y="62899"/>
                    </a:cubicBezTo>
                    <a:cubicBezTo>
                      <a:pt x="296399" y="64671"/>
                      <a:pt x="297665" y="67709"/>
                      <a:pt x="295893" y="73024"/>
                    </a:cubicBezTo>
                    <a:cubicBezTo>
                      <a:pt x="285768" y="103271"/>
                      <a:pt x="268556" y="127064"/>
                      <a:pt x="244890" y="143137"/>
                    </a:cubicBezTo>
                    <a:cubicBezTo>
                      <a:pt x="222363" y="157312"/>
                      <a:pt x="195532" y="165158"/>
                      <a:pt x="167057" y="16515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6" name="object 16">
            <a:extLst>
              <a:ext uri="{FF2B5EF4-FFF2-40B4-BE49-F238E27FC236}">
                <a16:creationId xmlns:a16="http://schemas.microsoft.com/office/drawing/2014/main" id="{8A0AE770-F6B5-BC7A-F829-577660A404BA}"/>
              </a:ext>
            </a:extLst>
          </p:cNvPr>
          <p:cNvSpPr txBox="1"/>
          <p:nvPr/>
        </p:nvSpPr>
        <p:spPr>
          <a:xfrm>
            <a:off x="8190006" y="1185326"/>
            <a:ext cx="8274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Alternative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6351" y="1976831"/>
            <a:ext cx="3702050" cy="4133850"/>
          </a:xfrm>
          <a:custGeom>
            <a:avLst/>
            <a:gdLst/>
            <a:ahLst/>
            <a:cxnLst/>
            <a:rect l="l" t="t" r="r" b="b"/>
            <a:pathLst>
              <a:path w="3702050" h="4133850">
                <a:moveTo>
                  <a:pt x="3701656" y="0"/>
                </a:moveTo>
                <a:lnTo>
                  <a:pt x="0" y="0"/>
                </a:lnTo>
                <a:lnTo>
                  <a:pt x="0" y="4133646"/>
                </a:lnTo>
                <a:lnTo>
                  <a:pt x="3701656" y="4133646"/>
                </a:lnTo>
                <a:lnTo>
                  <a:pt x="3701656" y="0"/>
                </a:lnTo>
                <a:close/>
              </a:path>
            </a:pathLst>
          </a:custGeom>
          <a:solidFill>
            <a:srgbClr val="EEF7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Protection</a:t>
            </a:r>
            <a:r>
              <a:rPr spc="-120" dirty="0"/>
              <a:t> </a:t>
            </a:r>
            <a:r>
              <a:rPr spc="-20" dirty="0"/>
              <a:t>risk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6351" y="1976831"/>
            <a:ext cx="3702050" cy="4133850"/>
          </a:xfrm>
          <a:prstGeom prst="rect">
            <a:avLst/>
          </a:prstGeom>
        </p:spPr>
        <p:txBody>
          <a:bodyPr vert="horz" wrap="square" lIns="0" tIns="139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0"/>
              </a:spcBef>
            </a:pPr>
            <a:endParaRPr sz="2000">
              <a:latin typeface="Times New Roman"/>
              <a:cs typeface="Times New Roman"/>
            </a:endParaRPr>
          </a:p>
          <a:p>
            <a:pPr marL="452120" marR="770890">
              <a:lnSpc>
                <a:spcPct val="112500"/>
              </a:lnSpc>
            </a:pPr>
            <a:r>
              <a:rPr sz="2000" b="0" u="sng" dirty="0">
                <a:solidFill>
                  <a:srgbClr val="009343"/>
                </a:solidFill>
                <a:uFill>
                  <a:solidFill>
                    <a:srgbClr val="009343"/>
                  </a:solidFill>
                </a:uFill>
                <a:latin typeface="Roboto Medium"/>
                <a:cs typeface="Roboto Medium"/>
              </a:rPr>
              <a:t>Actual</a:t>
            </a:r>
            <a:r>
              <a:rPr sz="2000" b="0" u="sng" spc="-25" dirty="0">
                <a:solidFill>
                  <a:srgbClr val="009343"/>
                </a:solidFill>
                <a:uFill>
                  <a:solidFill>
                    <a:srgbClr val="009343"/>
                  </a:solidFill>
                </a:uFill>
                <a:latin typeface="Roboto Medium"/>
                <a:cs typeface="Roboto Medium"/>
              </a:rPr>
              <a:t> </a:t>
            </a:r>
            <a:r>
              <a:rPr sz="2000" b="0" u="sng" dirty="0">
                <a:solidFill>
                  <a:srgbClr val="009343"/>
                </a:solidFill>
                <a:uFill>
                  <a:solidFill>
                    <a:srgbClr val="009343"/>
                  </a:solidFill>
                </a:uFill>
                <a:latin typeface="Roboto Medium"/>
                <a:cs typeface="Roboto Medium"/>
              </a:rPr>
              <a:t>or</a:t>
            </a:r>
            <a:r>
              <a:rPr sz="2000" b="0" u="sng" spc="-20" dirty="0">
                <a:solidFill>
                  <a:srgbClr val="009343"/>
                </a:solidFill>
                <a:uFill>
                  <a:solidFill>
                    <a:srgbClr val="009343"/>
                  </a:solidFill>
                </a:uFill>
                <a:latin typeface="Roboto Medium"/>
                <a:cs typeface="Roboto Medium"/>
              </a:rPr>
              <a:t> </a:t>
            </a:r>
            <a:r>
              <a:rPr sz="2000" b="0" u="sng" spc="-10" dirty="0">
                <a:solidFill>
                  <a:srgbClr val="009343"/>
                </a:solidFill>
                <a:uFill>
                  <a:solidFill>
                    <a:srgbClr val="009343"/>
                  </a:solidFill>
                </a:uFill>
                <a:latin typeface="Roboto Medium"/>
                <a:cs typeface="Roboto Medium"/>
              </a:rPr>
              <a:t>potential</a:t>
            </a:r>
            <a:r>
              <a:rPr sz="1725" b="0" u="none" spc="-15" baseline="31400" dirty="0">
                <a:solidFill>
                  <a:srgbClr val="009343"/>
                </a:solidFill>
                <a:latin typeface="Roboto Medium"/>
                <a:cs typeface="Roboto Medium"/>
              </a:rPr>
              <a:t>* </a:t>
            </a:r>
            <a:r>
              <a:rPr sz="2000" b="0" u="none" dirty="0">
                <a:latin typeface="Roboto Medium"/>
                <a:cs typeface="Roboto Medium"/>
              </a:rPr>
              <a:t>exposure</a:t>
            </a:r>
            <a:r>
              <a:rPr sz="2000" b="0" u="none" spc="-35" dirty="0">
                <a:latin typeface="Roboto Medium"/>
                <a:cs typeface="Roboto Medium"/>
              </a:rPr>
              <a:t> </a:t>
            </a:r>
            <a:r>
              <a:rPr sz="2000" b="0" u="none" dirty="0">
                <a:latin typeface="Roboto Medium"/>
                <a:cs typeface="Roboto Medium"/>
              </a:rPr>
              <a:t>of</a:t>
            </a:r>
            <a:r>
              <a:rPr sz="2000" b="0" u="none" spc="-35" dirty="0">
                <a:latin typeface="Roboto Medium"/>
                <a:cs typeface="Roboto Medium"/>
              </a:rPr>
              <a:t> </a:t>
            </a:r>
            <a:r>
              <a:rPr sz="2000" b="0" u="none" dirty="0">
                <a:latin typeface="Roboto Medium"/>
                <a:cs typeface="Roboto Medium"/>
              </a:rPr>
              <a:t>people</a:t>
            </a:r>
            <a:r>
              <a:rPr sz="2000" b="0" u="none" spc="-35" dirty="0">
                <a:latin typeface="Roboto Medium"/>
                <a:cs typeface="Roboto Medium"/>
              </a:rPr>
              <a:t> </a:t>
            </a:r>
            <a:r>
              <a:rPr sz="2000" b="0" u="none" spc="-25" dirty="0">
                <a:latin typeface="Roboto Medium"/>
                <a:cs typeface="Roboto Medium"/>
              </a:rPr>
              <a:t>to </a:t>
            </a:r>
            <a:r>
              <a:rPr sz="2000" b="0" u="none" dirty="0">
                <a:latin typeface="Roboto Medium"/>
                <a:cs typeface="Roboto Medium"/>
              </a:rPr>
              <a:t>violence,</a:t>
            </a:r>
            <a:r>
              <a:rPr sz="2000" b="0" u="none" spc="-95" dirty="0">
                <a:latin typeface="Roboto Medium"/>
                <a:cs typeface="Roboto Medium"/>
              </a:rPr>
              <a:t> </a:t>
            </a:r>
            <a:r>
              <a:rPr sz="2000" b="0" u="none" dirty="0">
                <a:latin typeface="Roboto Medium"/>
                <a:cs typeface="Roboto Medium"/>
              </a:rPr>
              <a:t>coercion,</a:t>
            </a:r>
            <a:r>
              <a:rPr sz="2000" b="0" u="none" spc="-90" dirty="0">
                <a:latin typeface="Roboto Medium"/>
                <a:cs typeface="Roboto Medium"/>
              </a:rPr>
              <a:t> </a:t>
            </a:r>
            <a:r>
              <a:rPr sz="2000" b="0" u="none" spc="-25" dirty="0">
                <a:latin typeface="Roboto Medium"/>
                <a:cs typeface="Roboto Medium"/>
              </a:rPr>
              <a:t>or </a:t>
            </a:r>
            <a:r>
              <a:rPr sz="2000" b="0" u="none" dirty="0">
                <a:latin typeface="Roboto Medium"/>
                <a:cs typeface="Roboto Medium"/>
              </a:rPr>
              <a:t>deliberate</a:t>
            </a:r>
            <a:r>
              <a:rPr sz="2000" b="0" u="none" spc="-95" dirty="0">
                <a:latin typeface="Roboto Medium"/>
                <a:cs typeface="Roboto Medium"/>
              </a:rPr>
              <a:t> </a:t>
            </a:r>
            <a:r>
              <a:rPr sz="2000" b="0" u="none" spc="-10" dirty="0">
                <a:latin typeface="Roboto Medium"/>
                <a:cs typeface="Roboto Medium"/>
              </a:rPr>
              <a:t>deprivation</a:t>
            </a:r>
            <a:endParaRPr sz="2000">
              <a:latin typeface="Roboto Medium"/>
              <a:cs typeface="Roboto Medium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969416" y="1913330"/>
            <a:ext cx="4780915" cy="1551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Roboto"/>
                <a:cs typeface="Roboto"/>
              </a:rPr>
              <a:t>What</a:t>
            </a:r>
            <a:r>
              <a:rPr sz="1600" b="1" spc="-35" dirty="0">
                <a:latin typeface="Roboto"/>
                <a:cs typeface="Roboto"/>
              </a:rPr>
              <a:t> </a:t>
            </a:r>
            <a:r>
              <a:rPr sz="1600" b="1" dirty="0">
                <a:latin typeface="Roboto"/>
                <a:cs typeface="Roboto"/>
              </a:rPr>
              <a:t>jumps</a:t>
            </a:r>
            <a:r>
              <a:rPr sz="1600" b="1" spc="-35" dirty="0">
                <a:latin typeface="Roboto"/>
                <a:cs typeface="Roboto"/>
              </a:rPr>
              <a:t> </a:t>
            </a:r>
            <a:r>
              <a:rPr sz="1600" b="1" dirty="0">
                <a:latin typeface="Roboto"/>
                <a:cs typeface="Roboto"/>
              </a:rPr>
              <a:t>out</a:t>
            </a:r>
            <a:r>
              <a:rPr sz="1600" b="1" spc="-30" dirty="0">
                <a:latin typeface="Roboto"/>
                <a:cs typeface="Roboto"/>
              </a:rPr>
              <a:t> </a:t>
            </a:r>
            <a:r>
              <a:rPr sz="1600" b="1" dirty="0">
                <a:latin typeface="Roboto"/>
                <a:cs typeface="Roboto"/>
              </a:rPr>
              <a:t>to</a:t>
            </a:r>
            <a:r>
              <a:rPr sz="1600" b="1" spc="-35" dirty="0">
                <a:latin typeface="Roboto"/>
                <a:cs typeface="Roboto"/>
              </a:rPr>
              <a:t> </a:t>
            </a:r>
            <a:r>
              <a:rPr sz="1600" b="1" dirty="0">
                <a:latin typeface="Roboto"/>
                <a:cs typeface="Roboto"/>
              </a:rPr>
              <a:t>people</a:t>
            </a:r>
            <a:r>
              <a:rPr sz="1600" b="1" spc="-30" dirty="0">
                <a:latin typeface="Roboto"/>
                <a:cs typeface="Roboto"/>
              </a:rPr>
              <a:t> </a:t>
            </a:r>
            <a:r>
              <a:rPr sz="1600" b="1" dirty="0">
                <a:latin typeface="Roboto"/>
                <a:cs typeface="Roboto"/>
              </a:rPr>
              <a:t>about</a:t>
            </a:r>
            <a:r>
              <a:rPr sz="1600" b="1" spc="-30" dirty="0">
                <a:latin typeface="Roboto"/>
                <a:cs typeface="Roboto"/>
              </a:rPr>
              <a:t> </a:t>
            </a:r>
            <a:r>
              <a:rPr sz="1600" b="1" dirty="0">
                <a:latin typeface="Roboto"/>
                <a:cs typeface="Roboto"/>
              </a:rPr>
              <a:t>this</a:t>
            </a:r>
            <a:r>
              <a:rPr sz="1600" b="1" spc="-35" dirty="0">
                <a:latin typeface="Roboto"/>
                <a:cs typeface="Roboto"/>
              </a:rPr>
              <a:t> </a:t>
            </a:r>
            <a:r>
              <a:rPr sz="1600" b="1" spc="-10" dirty="0">
                <a:latin typeface="Roboto"/>
                <a:cs typeface="Roboto"/>
              </a:rPr>
              <a:t>definition?</a:t>
            </a:r>
            <a:endParaRPr sz="160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1490"/>
              </a:spcBef>
            </a:pPr>
            <a:endParaRPr sz="1600">
              <a:latin typeface="Roboto"/>
              <a:cs typeface="Roboto"/>
            </a:endParaRPr>
          </a:p>
          <a:p>
            <a:pPr marL="191135" indent="-178435">
              <a:lnSpc>
                <a:spcPct val="100000"/>
              </a:lnSpc>
              <a:buClr>
                <a:srgbClr val="009343"/>
              </a:buClr>
              <a:buSzPct val="87500"/>
              <a:buChar char="•"/>
              <a:tabLst>
                <a:tab pos="191135" algn="l"/>
              </a:tabLst>
            </a:pPr>
            <a:r>
              <a:rPr sz="1600" b="0" spc="-10" dirty="0">
                <a:latin typeface="Roboto Light"/>
                <a:cs typeface="Roboto Light"/>
              </a:rPr>
              <a:t>Potential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exposure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should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specific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imminent</a:t>
            </a:r>
            <a:endParaRPr sz="1600">
              <a:latin typeface="Roboto Light"/>
              <a:cs typeface="Roboto Light"/>
            </a:endParaRPr>
          </a:p>
          <a:p>
            <a:pPr marL="190500" marR="85090" indent="-178435">
              <a:lnSpc>
                <a:spcPct val="109300"/>
              </a:lnSpc>
              <a:spcBef>
                <a:spcPts val="570"/>
              </a:spcBef>
              <a:buClr>
                <a:srgbClr val="009343"/>
              </a:buClr>
              <a:buSzPct val="87500"/>
              <a:buChar char="•"/>
              <a:tabLst>
                <a:tab pos="192405" algn="l"/>
              </a:tabLst>
            </a:pP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about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“could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lead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harmful/negative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coping 	mechanisms”?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5</a:t>
            </a:fld>
            <a:endParaRPr spc="-25"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pic>
        <p:nvPicPr>
          <p:cNvPr id="22" name="Gráfico 21">
            <a:extLst>
              <a:ext uri="{FF2B5EF4-FFF2-40B4-BE49-F238E27FC236}">
                <a16:creationId xmlns:a16="http://schemas.microsoft.com/office/drawing/2014/main" id="{FF68FF06-EF98-D8B8-0D74-D78C817FC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32718" y="4159150"/>
            <a:ext cx="1521185" cy="1329439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2817609"/>
            <a:ext cx="8220709" cy="3569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Who</a:t>
            </a:r>
            <a:r>
              <a:rPr sz="1600" b="0" spc="-4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is</a:t>
            </a:r>
            <a:r>
              <a:rPr sz="16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vulnerable</a:t>
            </a:r>
            <a:r>
              <a:rPr sz="16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to</a:t>
            </a:r>
            <a:r>
              <a:rPr sz="16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this</a:t>
            </a:r>
            <a:r>
              <a:rPr sz="16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threat</a:t>
            </a:r>
            <a:r>
              <a:rPr sz="1600" b="0" spc="-4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(how</a:t>
            </a:r>
            <a:r>
              <a:rPr sz="16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and</a:t>
            </a:r>
            <a:r>
              <a:rPr sz="16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9343"/>
                </a:solidFill>
                <a:latin typeface="Roboto Medium"/>
                <a:cs typeface="Roboto Medium"/>
              </a:rPr>
              <a:t>why)?</a:t>
            </a:r>
            <a:endParaRPr sz="1600">
              <a:latin typeface="Roboto Medium"/>
              <a:cs typeface="Roboto Medium"/>
            </a:endParaRPr>
          </a:p>
          <a:p>
            <a:pPr>
              <a:lnSpc>
                <a:spcPct val="100000"/>
              </a:lnSpc>
              <a:spcBef>
                <a:spcPts val="409"/>
              </a:spcBef>
            </a:pPr>
            <a:endParaRPr sz="1600">
              <a:latin typeface="Roboto Medium"/>
              <a:cs typeface="Roboto Medium"/>
            </a:endParaRPr>
          </a:p>
          <a:p>
            <a:pPr marL="240665" indent="-227965">
              <a:lnSpc>
                <a:spcPct val="100000"/>
              </a:lnSpc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spc="-10" dirty="0">
                <a:latin typeface="Roboto Light"/>
                <a:cs typeface="Roboto Light"/>
              </a:rPr>
              <a:t>Disaggregate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characteristics/factors</a:t>
            </a:r>
            <a:r>
              <a:rPr sz="1600" b="0" spc="3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those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individuals/groups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vulnerable</a:t>
            </a:r>
            <a:r>
              <a:rPr sz="1600" b="0" spc="-20" dirty="0">
                <a:latin typeface="Roboto Light"/>
                <a:cs typeface="Roboto Light"/>
              </a:rPr>
              <a:t> vis-à-</a:t>
            </a:r>
            <a:r>
              <a:rPr sz="1600" b="0" spc="-25" dirty="0">
                <a:latin typeface="Roboto Light"/>
                <a:cs typeface="Roboto Light"/>
              </a:rPr>
              <a:t>vis</a:t>
            </a:r>
            <a:endParaRPr sz="1600">
              <a:latin typeface="Roboto Light"/>
              <a:cs typeface="Roboto Light"/>
            </a:endParaRPr>
          </a:p>
          <a:p>
            <a:pPr marL="240665">
              <a:lnSpc>
                <a:spcPct val="100000"/>
              </a:lnSpc>
              <a:spcBef>
                <a:spcPts val="180"/>
              </a:spcBef>
            </a:pPr>
            <a:r>
              <a:rPr sz="1600" b="0" dirty="0">
                <a:latin typeface="Roboto Light"/>
                <a:cs typeface="Roboto Light"/>
              </a:rPr>
              <a:t>this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threat.</a:t>
            </a:r>
            <a:endParaRPr sz="1600">
              <a:latin typeface="Roboto Light"/>
              <a:cs typeface="Roboto Light"/>
            </a:endParaRPr>
          </a:p>
          <a:p>
            <a:pPr marL="240665" marR="681355" indent="-228600">
              <a:lnSpc>
                <a:spcPct val="109300"/>
              </a:lnSpc>
              <a:spcBef>
                <a:spcPts val="57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Age,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sex,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gender,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economic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status,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political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affiliation,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location,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time,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disability,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race, ethnicity,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mobility,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access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resources,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knowledge,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health,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etc.</a:t>
            </a:r>
            <a:endParaRPr sz="16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745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Recognize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vulnerabilities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change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over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time.</a:t>
            </a:r>
            <a:endParaRPr sz="1600">
              <a:latin typeface="Roboto Light"/>
              <a:cs typeface="Roboto Light"/>
            </a:endParaRPr>
          </a:p>
          <a:p>
            <a:pPr marL="240665" marR="513715" indent="-228600">
              <a:lnSpc>
                <a:spcPct val="109300"/>
              </a:lnSpc>
              <a:spcBef>
                <a:spcPts val="57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Recognize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taking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away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vulnerability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can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increase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another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vulnerability;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what </a:t>
            </a:r>
            <a:r>
              <a:rPr sz="1600" b="0" spc="-10" dirty="0">
                <a:latin typeface="Roboto Light"/>
                <a:cs typeface="Roboto Light"/>
              </a:rPr>
              <a:t>vulnerabilities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are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creating?</a:t>
            </a:r>
            <a:endParaRPr sz="16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745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Recognize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lack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coping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mechanisms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(negative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positive)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can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be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vulnerability.</a:t>
            </a:r>
            <a:endParaRPr sz="1600">
              <a:latin typeface="Roboto Light"/>
              <a:cs typeface="Roboto Light"/>
            </a:endParaRPr>
          </a:p>
          <a:p>
            <a:pPr marL="240665" indent="-227965">
              <a:lnSpc>
                <a:spcPct val="100000"/>
              </a:lnSpc>
              <a:spcBef>
                <a:spcPts val="75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Identify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impact/consequences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this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threat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vis-à-</a:t>
            </a:r>
            <a:r>
              <a:rPr sz="1600" b="0" dirty="0">
                <a:latin typeface="Roboto Light"/>
                <a:cs typeface="Roboto Light"/>
              </a:rPr>
              <a:t>vis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individual/group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risk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based</a:t>
            </a:r>
            <a:endParaRPr sz="1600">
              <a:latin typeface="Roboto Light"/>
              <a:cs typeface="Roboto Light"/>
            </a:endParaRPr>
          </a:p>
          <a:p>
            <a:pPr marL="240665">
              <a:lnSpc>
                <a:spcPct val="100000"/>
              </a:lnSpc>
              <a:spcBef>
                <a:spcPts val="180"/>
              </a:spcBef>
            </a:pPr>
            <a:r>
              <a:rPr sz="1600" b="0" dirty="0">
                <a:latin typeface="Roboto Light"/>
                <a:cs typeface="Roboto Light"/>
              </a:rPr>
              <a:t>on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their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specific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vulnerability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707299" y="1222246"/>
            <a:ext cx="540512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What</a:t>
            </a:r>
            <a:r>
              <a:rPr spc="-30" dirty="0"/>
              <a:t> </a:t>
            </a:r>
            <a:r>
              <a:rPr dirty="0"/>
              <a:t>do</a:t>
            </a:r>
            <a:r>
              <a:rPr spc="-30" dirty="0"/>
              <a:t> </a:t>
            </a:r>
            <a:r>
              <a:rPr dirty="0"/>
              <a:t>we</a:t>
            </a:r>
            <a:r>
              <a:rPr spc="-25" dirty="0"/>
              <a:t> </a:t>
            </a:r>
            <a:r>
              <a:rPr dirty="0"/>
              <a:t>need</a:t>
            </a:r>
            <a:r>
              <a:rPr spc="-30" dirty="0"/>
              <a:t> </a:t>
            </a:r>
            <a:r>
              <a:rPr dirty="0"/>
              <a:t>to</a:t>
            </a:r>
            <a:r>
              <a:rPr spc="-30" dirty="0"/>
              <a:t> </a:t>
            </a:r>
            <a:r>
              <a:rPr spc="-10" dirty="0"/>
              <a:t>understand </a:t>
            </a:r>
            <a:r>
              <a:rPr dirty="0"/>
              <a:t>when</a:t>
            </a:r>
            <a:r>
              <a:rPr spc="-110" dirty="0"/>
              <a:t> </a:t>
            </a:r>
            <a:r>
              <a:rPr dirty="0"/>
              <a:t>analyzing</a:t>
            </a:r>
            <a:r>
              <a:rPr spc="-105" dirty="0"/>
              <a:t> </a:t>
            </a:r>
            <a:r>
              <a:rPr u="sng" spc="-10" dirty="0">
                <a:solidFill>
                  <a:srgbClr val="009343"/>
                </a:solidFill>
                <a:uFill>
                  <a:solidFill>
                    <a:srgbClr val="199D55"/>
                  </a:solidFill>
                </a:uFill>
              </a:rPr>
              <a:t>vulnerability</a:t>
            </a:r>
            <a:r>
              <a:rPr u="none" spc="-10" dirty="0"/>
              <a:t>?</a:t>
            </a:r>
          </a:p>
        </p:txBody>
      </p:sp>
      <p:sp>
        <p:nvSpPr>
          <p:cNvPr id="4" name="object 4"/>
          <p:cNvSpPr/>
          <p:nvPr/>
        </p:nvSpPr>
        <p:spPr>
          <a:xfrm>
            <a:off x="719999" y="2417305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50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41030929-D9A6-9D03-BD29-BAD90E2B0337}"/>
              </a:ext>
            </a:extLst>
          </p:cNvPr>
          <p:cNvGrpSpPr/>
          <p:nvPr/>
        </p:nvGrpSpPr>
        <p:grpSpPr>
          <a:xfrm>
            <a:off x="9151804" y="1330192"/>
            <a:ext cx="820419" cy="820419"/>
            <a:chOff x="9151804" y="900446"/>
            <a:chExt cx="820419" cy="820419"/>
          </a:xfrm>
        </p:grpSpPr>
        <p:sp>
          <p:nvSpPr>
            <p:cNvPr id="17" name="object 7">
              <a:extLst>
                <a:ext uri="{FF2B5EF4-FFF2-40B4-BE49-F238E27FC236}">
                  <a16:creationId xmlns:a16="http://schemas.microsoft.com/office/drawing/2014/main" id="{EAE645E1-8459-EC30-DA67-FC12732118F3}"/>
                </a:ext>
              </a:extLst>
            </p:cNvPr>
            <p:cNvSpPr/>
            <p:nvPr/>
          </p:nvSpPr>
          <p:spPr>
            <a:xfrm>
              <a:off x="9151804" y="900446"/>
              <a:ext cx="820419" cy="820419"/>
            </a:xfrm>
            <a:custGeom>
              <a:avLst/>
              <a:gdLst/>
              <a:ahLst/>
              <a:cxnLst/>
              <a:rect l="l" t="t" r="r" b="b"/>
              <a:pathLst>
                <a:path w="820420" h="820419">
                  <a:moveTo>
                    <a:pt x="410095" y="0"/>
                  </a:moveTo>
                  <a:lnTo>
                    <a:pt x="362269" y="2759"/>
                  </a:lnTo>
                  <a:lnTo>
                    <a:pt x="316063" y="10831"/>
                  </a:lnTo>
                  <a:lnTo>
                    <a:pt x="271786" y="23909"/>
                  </a:lnTo>
                  <a:lnTo>
                    <a:pt x="229745" y="41684"/>
                  </a:lnTo>
                  <a:lnTo>
                    <a:pt x="190247" y="63850"/>
                  </a:lnTo>
                  <a:lnTo>
                    <a:pt x="153600" y="90097"/>
                  </a:lnTo>
                  <a:lnTo>
                    <a:pt x="120113" y="120119"/>
                  </a:lnTo>
                  <a:lnTo>
                    <a:pt x="90092" y="153608"/>
                  </a:lnTo>
                  <a:lnTo>
                    <a:pt x="63846" y="190256"/>
                  </a:lnTo>
                  <a:lnTo>
                    <a:pt x="41682" y="229755"/>
                  </a:lnTo>
                  <a:lnTo>
                    <a:pt x="23907" y="271797"/>
                  </a:lnTo>
                  <a:lnTo>
                    <a:pt x="10830" y="316075"/>
                  </a:lnTo>
                  <a:lnTo>
                    <a:pt x="2758" y="362281"/>
                  </a:lnTo>
                  <a:lnTo>
                    <a:pt x="0" y="410108"/>
                  </a:lnTo>
                  <a:lnTo>
                    <a:pt x="2758" y="457934"/>
                  </a:lnTo>
                  <a:lnTo>
                    <a:pt x="10830" y="504140"/>
                  </a:lnTo>
                  <a:lnTo>
                    <a:pt x="23907" y="548417"/>
                  </a:lnTo>
                  <a:lnTo>
                    <a:pt x="41682" y="590459"/>
                  </a:lnTo>
                  <a:lnTo>
                    <a:pt x="63846" y="629956"/>
                  </a:lnTo>
                  <a:lnTo>
                    <a:pt x="90092" y="666603"/>
                  </a:lnTo>
                  <a:lnTo>
                    <a:pt x="120113" y="700090"/>
                  </a:lnTo>
                  <a:lnTo>
                    <a:pt x="153600" y="730111"/>
                  </a:lnTo>
                  <a:lnTo>
                    <a:pt x="190247" y="756357"/>
                  </a:lnTo>
                  <a:lnTo>
                    <a:pt x="229745" y="778521"/>
                  </a:lnTo>
                  <a:lnTo>
                    <a:pt x="271786" y="796296"/>
                  </a:lnTo>
                  <a:lnTo>
                    <a:pt x="316063" y="809373"/>
                  </a:lnTo>
                  <a:lnTo>
                    <a:pt x="362269" y="817445"/>
                  </a:lnTo>
                  <a:lnTo>
                    <a:pt x="410095" y="820204"/>
                  </a:lnTo>
                  <a:lnTo>
                    <a:pt x="457921" y="817445"/>
                  </a:lnTo>
                  <a:lnTo>
                    <a:pt x="504127" y="809373"/>
                  </a:lnTo>
                  <a:lnTo>
                    <a:pt x="548404" y="796296"/>
                  </a:lnTo>
                  <a:lnTo>
                    <a:pt x="590446" y="778521"/>
                  </a:lnTo>
                  <a:lnTo>
                    <a:pt x="629944" y="756357"/>
                  </a:lnTo>
                  <a:lnTo>
                    <a:pt x="666590" y="730111"/>
                  </a:lnTo>
                  <a:lnTo>
                    <a:pt x="700077" y="700090"/>
                  </a:lnTo>
                  <a:lnTo>
                    <a:pt x="730098" y="666603"/>
                  </a:lnTo>
                  <a:lnTo>
                    <a:pt x="756344" y="629956"/>
                  </a:lnTo>
                  <a:lnTo>
                    <a:pt x="778509" y="590459"/>
                  </a:lnTo>
                  <a:lnTo>
                    <a:pt x="796283" y="548417"/>
                  </a:lnTo>
                  <a:lnTo>
                    <a:pt x="809360" y="504140"/>
                  </a:lnTo>
                  <a:lnTo>
                    <a:pt x="817432" y="457934"/>
                  </a:lnTo>
                  <a:lnTo>
                    <a:pt x="820191" y="410108"/>
                  </a:lnTo>
                  <a:lnTo>
                    <a:pt x="817432" y="362281"/>
                  </a:lnTo>
                  <a:lnTo>
                    <a:pt x="809360" y="316075"/>
                  </a:lnTo>
                  <a:lnTo>
                    <a:pt x="796283" y="271797"/>
                  </a:lnTo>
                  <a:lnTo>
                    <a:pt x="778509" y="229755"/>
                  </a:lnTo>
                  <a:lnTo>
                    <a:pt x="756344" y="190256"/>
                  </a:lnTo>
                  <a:lnTo>
                    <a:pt x="730098" y="153608"/>
                  </a:lnTo>
                  <a:lnTo>
                    <a:pt x="700077" y="120119"/>
                  </a:lnTo>
                  <a:lnTo>
                    <a:pt x="666590" y="90097"/>
                  </a:lnTo>
                  <a:lnTo>
                    <a:pt x="629944" y="63850"/>
                  </a:lnTo>
                  <a:lnTo>
                    <a:pt x="590446" y="41684"/>
                  </a:lnTo>
                  <a:lnTo>
                    <a:pt x="548404" y="23909"/>
                  </a:lnTo>
                  <a:lnTo>
                    <a:pt x="504127" y="10831"/>
                  </a:lnTo>
                  <a:lnTo>
                    <a:pt x="457921" y="2759"/>
                  </a:lnTo>
                  <a:lnTo>
                    <a:pt x="410095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8">
              <a:extLst>
                <a:ext uri="{FF2B5EF4-FFF2-40B4-BE49-F238E27FC236}">
                  <a16:creationId xmlns:a16="http://schemas.microsoft.com/office/drawing/2014/main" id="{A89FECE7-6357-7A9E-9A55-A5E76D2837ED}"/>
                </a:ext>
              </a:extLst>
            </p:cNvPr>
            <p:cNvSpPr/>
            <p:nvPr/>
          </p:nvSpPr>
          <p:spPr>
            <a:xfrm>
              <a:off x="9259528" y="1008174"/>
              <a:ext cx="605155" cy="605155"/>
            </a:xfrm>
            <a:custGeom>
              <a:avLst/>
              <a:gdLst/>
              <a:ahLst/>
              <a:cxnLst/>
              <a:rect l="l" t="t" r="r" b="b"/>
              <a:pathLst>
                <a:path w="605154" h="605155">
                  <a:moveTo>
                    <a:pt x="302374" y="0"/>
                  </a:moveTo>
                  <a:lnTo>
                    <a:pt x="253328" y="3957"/>
                  </a:lnTo>
                  <a:lnTo>
                    <a:pt x="206802" y="15415"/>
                  </a:lnTo>
                  <a:lnTo>
                    <a:pt x="163417" y="33751"/>
                  </a:lnTo>
                  <a:lnTo>
                    <a:pt x="123797" y="58341"/>
                  </a:lnTo>
                  <a:lnTo>
                    <a:pt x="88565" y="88565"/>
                  </a:lnTo>
                  <a:lnTo>
                    <a:pt x="58341" y="123797"/>
                  </a:lnTo>
                  <a:lnTo>
                    <a:pt x="33751" y="163417"/>
                  </a:lnTo>
                  <a:lnTo>
                    <a:pt x="15415" y="206802"/>
                  </a:lnTo>
                  <a:lnTo>
                    <a:pt x="3957" y="253328"/>
                  </a:lnTo>
                  <a:lnTo>
                    <a:pt x="0" y="302374"/>
                  </a:lnTo>
                  <a:lnTo>
                    <a:pt x="3957" y="351419"/>
                  </a:lnTo>
                  <a:lnTo>
                    <a:pt x="15415" y="397946"/>
                  </a:lnTo>
                  <a:lnTo>
                    <a:pt x="33751" y="441330"/>
                  </a:lnTo>
                  <a:lnTo>
                    <a:pt x="58341" y="480950"/>
                  </a:lnTo>
                  <a:lnTo>
                    <a:pt x="88565" y="516183"/>
                  </a:lnTo>
                  <a:lnTo>
                    <a:pt x="123797" y="546406"/>
                  </a:lnTo>
                  <a:lnTo>
                    <a:pt x="163417" y="570997"/>
                  </a:lnTo>
                  <a:lnTo>
                    <a:pt x="206802" y="589332"/>
                  </a:lnTo>
                  <a:lnTo>
                    <a:pt x="253328" y="600790"/>
                  </a:lnTo>
                  <a:lnTo>
                    <a:pt x="302374" y="604748"/>
                  </a:lnTo>
                  <a:lnTo>
                    <a:pt x="351419" y="600790"/>
                  </a:lnTo>
                  <a:lnTo>
                    <a:pt x="397944" y="589332"/>
                  </a:lnTo>
                  <a:lnTo>
                    <a:pt x="441328" y="570997"/>
                  </a:lnTo>
                  <a:lnTo>
                    <a:pt x="480946" y="546406"/>
                  </a:lnTo>
                  <a:lnTo>
                    <a:pt x="516177" y="516183"/>
                  </a:lnTo>
                  <a:lnTo>
                    <a:pt x="546398" y="480950"/>
                  </a:lnTo>
                  <a:lnTo>
                    <a:pt x="570987" y="441330"/>
                  </a:lnTo>
                  <a:lnTo>
                    <a:pt x="589321" y="397946"/>
                  </a:lnTo>
                  <a:lnTo>
                    <a:pt x="600778" y="351419"/>
                  </a:lnTo>
                  <a:lnTo>
                    <a:pt x="604735" y="302374"/>
                  </a:lnTo>
                  <a:lnTo>
                    <a:pt x="600778" y="253328"/>
                  </a:lnTo>
                  <a:lnTo>
                    <a:pt x="589321" y="206802"/>
                  </a:lnTo>
                  <a:lnTo>
                    <a:pt x="570987" y="163417"/>
                  </a:lnTo>
                  <a:lnTo>
                    <a:pt x="546398" y="123797"/>
                  </a:lnTo>
                  <a:lnTo>
                    <a:pt x="516177" y="88565"/>
                  </a:lnTo>
                  <a:lnTo>
                    <a:pt x="480946" y="58341"/>
                  </a:lnTo>
                  <a:lnTo>
                    <a:pt x="441328" y="33751"/>
                  </a:lnTo>
                  <a:lnTo>
                    <a:pt x="397944" y="15415"/>
                  </a:lnTo>
                  <a:lnTo>
                    <a:pt x="351419" y="3957"/>
                  </a:lnTo>
                  <a:lnTo>
                    <a:pt x="3023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19" name="Grupo 18">
              <a:extLst>
                <a:ext uri="{FF2B5EF4-FFF2-40B4-BE49-F238E27FC236}">
                  <a16:creationId xmlns:a16="http://schemas.microsoft.com/office/drawing/2014/main" id="{386941D4-CAE2-4127-404A-D90B76AF0FB2}"/>
                </a:ext>
              </a:extLst>
            </p:cNvPr>
            <p:cNvGrpSpPr/>
            <p:nvPr/>
          </p:nvGrpSpPr>
          <p:grpSpPr>
            <a:xfrm>
              <a:off x="9259528" y="1010660"/>
              <a:ext cx="602669" cy="602669"/>
              <a:chOff x="9268797" y="1000702"/>
              <a:chExt cx="602669" cy="602669"/>
            </a:xfrm>
          </p:grpSpPr>
          <p:sp>
            <p:nvSpPr>
              <p:cNvPr id="20" name="Forma libre: forma 19">
                <a:extLst>
                  <a:ext uri="{FF2B5EF4-FFF2-40B4-BE49-F238E27FC236}">
                    <a16:creationId xmlns:a16="http://schemas.microsoft.com/office/drawing/2014/main" id="{72BCE0A1-950D-29CC-226F-58A4C0BA6436}"/>
                  </a:ext>
                </a:extLst>
              </p:cNvPr>
              <p:cNvSpPr/>
              <p:nvPr/>
            </p:nvSpPr>
            <p:spPr>
              <a:xfrm>
                <a:off x="9268797" y="1000702"/>
                <a:ext cx="602669" cy="602669"/>
              </a:xfrm>
              <a:custGeom>
                <a:avLst/>
                <a:gdLst>
                  <a:gd name="csX0" fmla="*/ 0 w 602669"/>
                  <a:gd name="csY0" fmla="*/ 301335 h 602669"/>
                  <a:gd name="csX1" fmla="*/ 301335 w 602669"/>
                  <a:gd name="csY1" fmla="*/ 0 h 602669"/>
                  <a:gd name="csX2" fmla="*/ 602670 w 602669"/>
                  <a:gd name="csY2" fmla="*/ 301335 h 602669"/>
                  <a:gd name="csX3" fmla="*/ 301335 w 602669"/>
                  <a:gd name="csY3" fmla="*/ 602670 h 602669"/>
                  <a:gd name="csX4" fmla="*/ 0 w 602669"/>
                  <a:gd name="csY4" fmla="*/ 301335 h 60266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02669" h="602669">
                    <a:moveTo>
                      <a:pt x="0" y="301335"/>
                    </a:moveTo>
                    <a:cubicBezTo>
                      <a:pt x="0" y="134911"/>
                      <a:pt x="134911" y="0"/>
                      <a:pt x="301335" y="0"/>
                    </a:cubicBezTo>
                    <a:cubicBezTo>
                      <a:pt x="467759" y="0"/>
                      <a:pt x="602670" y="134911"/>
                      <a:pt x="602670" y="301335"/>
                    </a:cubicBezTo>
                    <a:cubicBezTo>
                      <a:pt x="602670" y="467759"/>
                      <a:pt x="467759" y="602670"/>
                      <a:pt x="301335" y="602670"/>
                    </a:cubicBezTo>
                    <a:cubicBezTo>
                      <a:pt x="134911" y="602670"/>
                      <a:pt x="0" y="467759"/>
                      <a:pt x="0" y="301335"/>
                    </a:cubicBezTo>
                    <a:close/>
                  </a:path>
                </a:pathLst>
              </a:custGeom>
              <a:noFill/>
              <a:ln w="10751" cap="flat">
                <a:solidFill>
                  <a:srgbClr val="00924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1" name="Forma libre: forma 20">
                <a:extLst>
                  <a:ext uri="{FF2B5EF4-FFF2-40B4-BE49-F238E27FC236}">
                    <a16:creationId xmlns:a16="http://schemas.microsoft.com/office/drawing/2014/main" id="{F4B8D2B3-ACD7-85EC-2617-B9FBCAEA0EEE}"/>
                  </a:ext>
                </a:extLst>
              </p:cNvPr>
              <p:cNvSpPr/>
              <p:nvPr/>
            </p:nvSpPr>
            <p:spPr>
              <a:xfrm>
                <a:off x="9414619" y="1284180"/>
                <a:ext cx="285605" cy="154285"/>
              </a:xfrm>
              <a:custGeom>
                <a:avLst/>
                <a:gdLst>
                  <a:gd name="csX0" fmla="*/ 111624 w 285605"/>
                  <a:gd name="csY0" fmla="*/ 48725 h 154285"/>
                  <a:gd name="csX1" fmla="*/ 280832 w 285605"/>
                  <a:gd name="csY1" fmla="*/ 63026 h 154285"/>
                  <a:gd name="csX2" fmla="*/ 285009 w 285605"/>
                  <a:gd name="csY2" fmla="*/ 65431 h 154285"/>
                  <a:gd name="csX3" fmla="*/ 48092 w 285605"/>
                  <a:gd name="csY3" fmla="*/ 110612 h 154285"/>
                  <a:gd name="csX4" fmla="*/ 18984 w 285605"/>
                  <a:gd name="csY4" fmla="*/ 136683 h 154285"/>
                  <a:gd name="csX5" fmla="*/ 11264 w 285605"/>
                  <a:gd name="csY5" fmla="*/ 139594 h 154285"/>
                  <a:gd name="csX6" fmla="*/ 4809 w 285605"/>
                  <a:gd name="csY6" fmla="*/ 137189 h 154285"/>
                  <a:gd name="csX7" fmla="*/ 0 w 285605"/>
                  <a:gd name="csY7" fmla="*/ 128330 h 154285"/>
                  <a:gd name="csX8" fmla="*/ 0 w 285605"/>
                  <a:gd name="csY8" fmla="*/ 15567 h 154285"/>
                  <a:gd name="csX9" fmla="*/ 1139 w 285605"/>
                  <a:gd name="csY9" fmla="*/ 9618 h 154285"/>
                  <a:gd name="csX10" fmla="*/ 4683 w 285605"/>
                  <a:gd name="csY10" fmla="*/ 4809 h 154285"/>
                  <a:gd name="csX11" fmla="*/ 15314 w 285605"/>
                  <a:gd name="csY11" fmla="*/ 0 h 154285"/>
                  <a:gd name="csX12" fmla="*/ 128077 w 285605"/>
                  <a:gd name="csY12" fmla="*/ 0 h 154285"/>
                  <a:gd name="csX13" fmla="*/ 132886 w 285605"/>
                  <a:gd name="csY13" fmla="*/ 1139 h 154285"/>
                  <a:gd name="csX14" fmla="*/ 137062 w 285605"/>
                  <a:gd name="csY14" fmla="*/ 4683 h 154285"/>
                  <a:gd name="csX15" fmla="*/ 136430 w 285605"/>
                  <a:gd name="csY15" fmla="*/ 18857 h 154285"/>
                  <a:gd name="csX16" fmla="*/ 111498 w 285605"/>
                  <a:gd name="csY16" fmla="*/ 48598 h 15428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285605" h="154285">
                    <a:moveTo>
                      <a:pt x="111624" y="48725"/>
                    </a:moveTo>
                    <a:cubicBezTo>
                      <a:pt x="156679" y="87325"/>
                      <a:pt x="238689" y="124786"/>
                      <a:pt x="280832" y="63026"/>
                    </a:cubicBezTo>
                    <a:cubicBezTo>
                      <a:pt x="284376" y="58217"/>
                      <a:pt x="286781" y="59989"/>
                      <a:pt x="285009" y="65431"/>
                    </a:cubicBezTo>
                    <a:cubicBezTo>
                      <a:pt x="249952" y="170474"/>
                      <a:pt x="128836" y="178194"/>
                      <a:pt x="48092" y="110612"/>
                    </a:cubicBezTo>
                    <a:lnTo>
                      <a:pt x="18984" y="136683"/>
                    </a:lnTo>
                    <a:cubicBezTo>
                      <a:pt x="16579" y="138455"/>
                      <a:pt x="14175" y="139594"/>
                      <a:pt x="11264" y="139594"/>
                    </a:cubicBezTo>
                    <a:cubicBezTo>
                      <a:pt x="8859" y="139594"/>
                      <a:pt x="6454" y="138961"/>
                      <a:pt x="4809" y="137189"/>
                    </a:cubicBezTo>
                    <a:cubicBezTo>
                      <a:pt x="1772" y="134784"/>
                      <a:pt x="0" y="131874"/>
                      <a:pt x="0" y="128330"/>
                    </a:cubicBezTo>
                    <a:lnTo>
                      <a:pt x="0" y="15567"/>
                    </a:lnTo>
                    <a:cubicBezTo>
                      <a:pt x="0" y="13795"/>
                      <a:pt x="633" y="11390"/>
                      <a:pt x="1139" y="9618"/>
                    </a:cubicBezTo>
                    <a:cubicBezTo>
                      <a:pt x="1772" y="7847"/>
                      <a:pt x="2911" y="6075"/>
                      <a:pt x="4683" y="4809"/>
                    </a:cubicBezTo>
                    <a:cubicBezTo>
                      <a:pt x="7593" y="1772"/>
                      <a:pt x="11137" y="0"/>
                      <a:pt x="15314" y="0"/>
                    </a:cubicBezTo>
                    <a:lnTo>
                      <a:pt x="128077" y="0"/>
                    </a:lnTo>
                    <a:cubicBezTo>
                      <a:pt x="129849" y="0"/>
                      <a:pt x="131620" y="633"/>
                      <a:pt x="132886" y="1139"/>
                    </a:cubicBezTo>
                    <a:cubicBezTo>
                      <a:pt x="134658" y="1772"/>
                      <a:pt x="135923" y="2911"/>
                      <a:pt x="137062" y="4683"/>
                    </a:cubicBezTo>
                    <a:cubicBezTo>
                      <a:pt x="139973" y="8859"/>
                      <a:pt x="139973" y="14807"/>
                      <a:pt x="136430" y="18857"/>
                    </a:cubicBezTo>
                    <a:lnTo>
                      <a:pt x="111498" y="48598"/>
                    </a:lnTo>
                    <a:close/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2" name="Forma libre: forma 21">
                <a:extLst>
                  <a:ext uri="{FF2B5EF4-FFF2-40B4-BE49-F238E27FC236}">
                    <a16:creationId xmlns:a16="http://schemas.microsoft.com/office/drawing/2014/main" id="{2BF377F9-D1D9-1655-B031-E75CEDB15A93}"/>
                  </a:ext>
                </a:extLst>
              </p:cNvPr>
              <p:cNvSpPr/>
              <p:nvPr/>
            </p:nvSpPr>
            <p:spPr>
              <a:xfrm>
                <a:off x="9438922" y="1162191"/>
                <a:ext cx="285737" cy="154274"/>
              </a:xfrm>
              <a:custGeom>
                <a:avLst/>
                <a:gdLst>
                  <a:gd name="csX0" fmla="*/ 123237 w 285737"/>
                  <a:gd name="csY0" fmla="*/ 127 h 154274"/>
                  <a:gd name="csX1" fmla="*/ 855 w 285737"/>
                  <a:gd name="csY1" fmla="*/ 88970 h 154274"/>
                  <a:gd name="csX2" fmla="*/ 1741 w 285737"/>
                  <a:gd name="csY2" fmla="*/ 94792 h 154274"/>
                  <a:gd name="csX3" fmla="*/ 5664 w 285737"/>
                  <a:gd name="csY3" fmla="*/ 92514 h 154274"/>
                  <a:gd name="csX4" fmla="*/ 67551 w 285737"/>
                  <a:gd name="csY4" fmla="*/ 59735 h 154274"/>
                  <a:gd name="csX5" fmla="*/ 174873 w 285737"/>
                  <a:gd name="csY5" fmla="*/ 106815 h 154274"/>
                  <a:gd name="csX6" fmla="*/ 149308 w 285737"/>
                  <a:gd name="csY6" fmla="*/ 135291 h 154274"/>
                  <a:gd name="csX7" fmla="*/ 148675 w 285737"/>
                  <a:gd name="csY7" fmla="*/ 149592 h 154274"/>
                  <a:gd name="csX8" fmla="*/ 152852 w 285737"/>
                  <a:gd name="csY8" fmla="*/ 153135 h 154274"/>
                  <a:gd name="csX9" fmla="*/ 157661 w 285737"/>
                  <a:gd name="csY9" fmla="*/ 154274 h 154274"/>
                  <a:gd name="csX10" fmla="*/ 270424 w 285737"/>
                  <a:gd name="csY10" fmla="*/ 154274 h 154274"/>
                  <a:gd name="csX11" fmla="*/ 281055 w 285737"/>
                  <a:gd name="csY11" fmla="*/ 149465 h 154274"/>
                  <a:gd name="csX12" fmla="*/ 284599 w 285737"/>
                  <a:gd name="csY12" fmla="*/ 144656 h 154274"/>
                  <a:gd name="csX13" fmla="*/ 285738 w 285737"/>
                  <a:gd name="csY13" fmla="*/ 138708 h 154274"/>
                  <a:gd name="csX14" fmla="*/ 285738 w 285737"/>
                  <a:gd name="csY14" fmla="*/ 25944 h 154274"/>
                  <a:gd name="csX15" fmla="*/ 280928 w 285737"/>
                  <a:gd name="csY15" fmla="*/ 17085 h 154274"/>
                  <a:gd name="csX16" fmla="*/ 274347 w 285737"/>
                  <a:gd name="csY16" fmla="*/ 14681 h 154274"/>
                  <a:gd name="csX17" fmla="*/ 266627 w 285737"/>
                  <a:gd name="csY17" fmla="*/ 17718 h 154274"/>
                  <a:gd name="csX18" fmla="*/ 237519 w 285737"/>
                  <a:gd name="csY18" fmla="*/ 43789 h 154274"/>
                  <a:gd name="csX19" fmla="*/ 122984 w 285737"/>
                  <a:gd name="csY19" fmla="*/ 0 h 1542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285737" h="154274">
                    <a:moveTo>
                      <a:pt x="123237" y="127"/>
                    </a:moveTo>
                    <a:cubicBezTo>
                      <a:pt x="69956" y="127"/>
                      <a:pt x="21105" y="28349"/>
                      <a:pt x="855" y="88970"/>
                    </a:cubicBezTo>
                    <a:cubicBezTo>
                      <a:pt x="-663" y="92767"/>
                      <a:pt x="-31" y="94792"/>
                      <a:pt x="1741" y="94792"/>
                    </a:cubicBezTo>
                    <a:cubicBezTo>
                      <a:pt x="2754" y="94792"/>
                      <a:pt x="4146" y="94033"/>
                      <a:pt x="5664" y="92514"/>
                    </a:cubicBezTo>
                    <a:cubicBezTo>
                      <a:pt x="21864" y="68721"/>
                      <a:pt x="43885" y="59735"/>
                      <a:pt x="67551" y="59735"/>
                    </a:cubicBezTo>
                    <a:cubicBezTo>
                      <a:pt x="105392" y="59735"/>
                      <a:pt x="147030" y="83022"/>
                      <a:pt x="174873" y="106815"/>
                    </a:cubicBezTo>
                    <a:lnTo>
                      <a:pt x="149308" y="135291"/>
                    </a:lnTo>
                    <a:cubicBezTo>
                      <a:pt x="145764" y="139467"/>
                      <a:pt x="145764" y="145415"/>
                      <a:pt x="148675" y="149592"/>
                    </a:cubicBezTo>
                    <a:cubicBezTo>
                      <a:pt x="149814" y="151364"/>
                      <a:pt x="151586" y="152629"/>
                      <a:pt x="152852" y="153135"/>
                    </a:cubicBezTo>
                    <a:cubicBezTo>
                      <a:pt x="153991" y="153768"/>
                      <a:pt x="155889" y="154274"/>
                      <a:pt x="157661" y="154274"/>
                    </a:cubicBezTo>
                    <a:lnTo>
                      <a:pt x="270424" y="154274"/>
                    </a:lnTo>
                    <a:cubicBezTo>
                      <a:pt x="274600" y="154274"/>
                      <a:pt x="278144" y="152503"/>
                      <a:pt x="281055" y="149465"/>
                    </a:cubicBezTo>
                    <a:cubicBezTo>
                      <a:pt x="282827" y="148326"/>
                      <a:pt x="284092" y="146554"/>
                      <a:pt x="284599" y="144656"/>
                    </a:cubicBezTo>
                    <a:cubicBezTo>
                      <a:pt x="285231" y="142884"/>
                      <a:pt x="285738" y="140480"/>
                      <a:pt x="285738" y="138708"/>
                    </a:cubicBezTo>
                    <a:lnTo>
                      <a:pt x="285738" y="25944"/>
                    </a:lnTo>
                    <a:cubicBezTo>
                      <a:pt x="285738" y="22401"/>
                      <a:pt x="283966" y="19363"/>
                      <a:pt x="280928" y="17085"/>
                    </a:cubicBezTo>
                    <a:cubicBezTo>
                      <a:pt x="279157" y="15314"/>
                      <a:pt x="276752" y="14681"/>
                      <a:pt x="274347" y="14681"/>
                    </a:cubicBezTo>
                    <a:cubicBezTo>
                      <a:pt x="271437" y="14681"/>
                      <a:pt x="269032" y="15820"/>
                      <a:pt x="266627" y="17718"/>
                    </a:cubicBezTo>
                    <a:lnTo>
                      <a:pt x="237519" y="43789"/>
                    </a:lnTo>
                    <a:cubicBezTo>
                      <a:pt x="203348" y="15187"/>
                      <a:pt x="161964" y="0"/>
                      <a:pt x="122984" y="0"/>
                    </a:cubicBezTo>
                  </a:path>
                </a:pathLst>
              </a:custGeom>
              <a:solidFill>
                <a:srgbClr val="C0DFC9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23" name="Forma libre: forma 22">
                <a:extLst>
                  <a:ext uri="{FF2B5EF4-FFF2-40B4-BE49-F238E27FC236}">
                    <a16:creationId xmlns:a16="http://schemas.microsoft.com/office/drawing/2014/main" id="{D13B3F0F-3EC0-310D-A353-ED2305666079}"/>
                  </a:ext>
                </a:extLst>
              </p:cNvPr>
              <p:cNvSpPr/>
              <p:nvPr/>
            </p:nvSpPr>
            <p:spPr>
              <a:xfrm>
                <a:off x="9433455" y="1156242"/>
                <a:ext cx="295887" cy="165664"/>
              </a:xfrm>
              <a:custGeom>
                <a:avLst/>
                <a:gdLst>
                  <a:gd name="csX0" fmla="*/ 72259 w 295887"/>
                  <a:gd name="csY0" fmla="*/ 59356 h 165664"/>
                  <a:gd name="csX1" fmla="*/ 183251 w 295887"/>
                  <a:gd name="csY1" fmla="*/ 108081 h 165664"/>
                  <a:gd name="csX2" fmla="*/ 185022 w 295887"/>
                  <a:gd name="csY2" fmla="*/ 112257 h 165664"/>
                  <a:gd name="csX3" fmla="*/ 183251 w 295887"/>
                  <a:gd name="csY3" fmla="*/ 116433 h 165664"/>
                  <a:gd name="csX4" fmla="*/ 157686 w 295887"/>
                  <a:gd name="csY4" fmla="*/ 144909 h 165664"/>
                  <a:gd name="csX5" fmla="*/ 157053 w 295887"/>
                  <a:gd name="csY5" fmla="*/ 151364 h 165664"/>
                  <a:gd name="csX6" fmla="*/ 158825 w 295887"/>
                  <a:gd name="csY6" fmla="*/ 153135 h 165664"/>
                  <a:gd name="csX7" fmla="*/ 161229 w 295887"/>
                  <a:gd name="csY7" fmla="*/ 153768 h 165664"/>
                  <a:gd name="csX8" fmla="*/ 273993 w 295887"/>
                  <a:gd name="csY8" fmla="*/ 153768 h 165664"/>
                  <a:gd name="csX9" fmla="*/ 280574 w 295887"/>
                  <a:gd name="csY9" fmla="*/ 150857 h 165664"/>
                  <a:gd name="csX10" fmla="*/ 282346 w 295887"/>
                  <a:gd name="csY10" fmla="*/ 147820 h 165664"/>
                  <a:gd name="csX11" fmla="*/ 282978 w 295887"/>
                  <a:gd name="csY11" fmla="*/ 144276 h 165664"/>
                  <a:gd name="csX12" fmla="*/ 282978 w 295887"/>
                  <a:gd name="csY12" fmla="*/ 31513 h 165664"/>
                  <a:gd name="csX13" fmla="*/ 280574 w 295887"/>
                  <a:gd name="csY13" fmla="*/ 27337 h 165664"/>
                  <a:gd name="csX14" fmla="*/ 277663 w 295887"/>
                  <a:gd name="csY14" fmla="*/ 26198 h 165664"/>
                  <a:gd name="csX15" fmla="*/ 274119 w 295887"/>
                  <a:gd name="csY15" fmla="*/ 27337 h 165664"/>
                  <a:gd name="csX16" fmla="*/ 246783 w 295887"/>
                  <a:gd name="csY16" fmla="*/ 54040 h 165664"/>
                  <a:gd name="csX17" fmla="*/ 239063 w 295887"/>
                  <a:gd name="csY17" fmla="*/ 54040 h 165664"/>
                  <a:gd name="csX18" fmla="*/ 128577 w 295887"/>
                  <a:gd name="csY18" fmla="*/ 12529 h 165664"/>
                  <a:gd name="csX19" fmla="*/ 19358 w 295887"/>
                  <a:gd name="csY19" fmla="*/ 78466 h 165664"/>
                  <a:gd name="csX20" fmla="*/ 72259 w 295887"/>
                  <a:gd name="csY20" fmla="*/ 59482 h 165664"/>
                  <a:gd name="csX21" fmla="*/ 275258 w 295887"/>
                  <a:gd name="csY21" fmla="*/ 165665 h 165664"/>
                  <a:gd name="csX22" fmla="*/ 162495 w 295887"/>
                  <a:gd name="csY22" fmla="*/ 165665 h 165664"/>
                  <a:gd name="csX23" fmla="*/ 154775 w 295887"/>
                  <a:gd name="csY23" fmla="*/ 163893 h 165664"/>
                  <a:gd name="csX24" fmla="*/ 148827 w 295887"/>
                  <a:gd name="csY24" fmla="*/ 158577 h 165664"/>
                  <a:gd name="csX25" fmla="*/ 149966 w 295887"/>
                  <a:gd name="csY25" fmla="*/ 136556 h 165664"/>
                  <a:gd name="csX26" fmla="*/ 171354 w 295887"/>
                  <a:gd name="csY26" fmla="*/ 112257 h 165664"/>
                  <a:gd name="csX27" fmla="*/ 72765 w 295887"/>
                  <a:gd name="csY27" fmla="*/ 70113 h 165664"/>
                  <a:gd name="csX28" fmla="*/ 15814 w 295887"/>
                  <a:gd name="csY28" fmla="*/ 100361 h 165664"/>
                  <a:gd name="csX29" fmla="*/ 7461 w 295887"/>
                  <a:gd name="csY29" fmla="*/ 105676 h 165664"/>
                  <a:gd name="csX30" fmla="*/ 1513 w 295887"/>
                  <a:gd name="csY30" fmla="*/ 102765 h 165664"/>
                  <a:gd name="csX31" fmla="*/ 880 w 295887"/>
                  <a:gd name="csY31" fmla="*/ 92641 h 165664"/>
                  <a:gd name="csX32" fmla="*/ 51883 w 295887"/>
                  <a:gd name="csY32" fmla="*/ 22527 h 165664"/>
                  <a:gd name="csX33" fmla="*/ 129084 w 295887"/>
                  <a:gd name="csY33" fmla="*/ 0 h 165664"/>
                  <a:gd name="csX34" fmla="*/ 243113 w 295887"/>
                  <a:gd name="csY34" fmla="*/ 41511 h 165664"/>
                  <a:gd name="csX35" fmla="*/ 268044 w 295887"/>
                  <a:gd name="csY35" fmla="*/ 18351 h 165664"/>
                  <a:gd name="csX36" fmla="*/ 279308 w 295887"/>
                  <a:gd name="csY36" fmla="*/ 13542 h 165664"/>
                  <a:gd name="csX37" fmla="*/ 289433 w 295887"/>
                  <a:gd name="csY37" fmla="*/ 17085 h 165664"/>
                  <a:gd name="csX38" fmla="*/ 295887 w 295887"/>
                  <a:gd name="csY38" fmla="*/ 30754 h 165664"/>
                  <a:gd name="csX39" fmla="*/ 295887 w 295887"/>
                  <a:gd name="csY39" fmla="*/ 143517 h 165664"/>
                  <a:gd name="csX40" fmla="*/ 294115 w 295887"/>
                  <a:gd name="csY40" fmla="*/ 151870 h 165664"/>
                  <a:gd name="csX41" fmla="*/ 289306 w 295887"/>
                  <a:gd name="csY41" fmla="*/ 158957 h 165664"/>
                  <a:gd name="csX42" fmla="*/ 275005 w 295887"/>
                  <a:gd name="csY42" fmla="*/ 165538 h 16566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</a:cxnLst>
                <a:rect l="l" t="t" r="r" b="b"/>
                <a:pathLst>
                  <a:path w="295887" h="165664">
                    <a:moveTo>
                      <a:pt x="72259" y="59356"/>
                    </a:moveTo>
                    <a:cubicBezTo>
                      <a:pt x="112631" y="59356"/>
                      <a:pt x="156041" y="84288"/>
                      <a:pt x="183251" y="108081"/>
                    </a:cubicBezTo>
                    <a:cubicBezTo>
                      <a:pt x="184390" y="109220"/>
                      <a:pt x="185022" y="110485"/>
                      <a:pt x="185022" y="112257"/>
                    </a:cubicBezTo>
                    <a:cubicBezTo>
                      <a:pt x="185022" y="114029"/>
                      <a:pt x="184390" y="115294"/>
                      <a:pt x="183251" y="116433"/>
                    </a:cubicBezTo>
                    <a:lnTo>
                      <a:pt x="157686" y="144909"/>
                    </a:lnTo>
                    <a:cubicBezTo>
                      <a:pt x="155914" y="146681"/>
                      <a:pt x="155914" y="149718"/>
                      <a:pt x="157053" y="151364"/>
                    </a:cubicBezTo>
                    <a:lnTo>
                      <a:pt x="158825" y="153135"/>
                    </a:lnTo>
                    <a:lnTo>
                      <a:pt x="161229" y="153768"/>
                    </a:lnTo>
                    <a:lnTo>
                      <a:pt x="273993" y="153768"/>
                    </a:lnTo>
                    <a:cubicBezTo>
                      <a:pt x="276397" y="153768"/>
                      <a:pt x="278802" y="152629"/>
                      <a:pt x="280574" y="150857"/>
                    </a:cubicBezTo>
                    <a:lnTo>
                      <a:pt x="282346" y="147820"/>
                    </a:lnTo>
                    <a:cubicBezTo>
                      <a:pt x="282978" y="146681"/>
                      <a:pt x="282978" y="145415"/>
                      <a:pt x="282978" y="144276"/>
                    </a:cubicBezTo>
                    <a:lnTo>
                      <a:pt x="282978" y="31513"/>
                    </a:lnTo>
                    <a:cubicBezTo>
                      <a:pt x="282978" y="29741"/>
                      <a:pt x="282346" y="28602"/>
                      <a:pt x="280574" y="27337"/>
                    </a:cubicBezTo>
                    <a:lnTo>
                      <a:pt x="277663" y="26198"/>
                    </a:lnTo>
                    <a:cubicBezTo>
                      <a:pt x="276524" y="26198"/>
                      <a:pt x="275258" y="26830"/>
                      <a:pt x="274119" y="27337"/>
                    </a:cubicBezTo>
                    <a:lnTo>
                      <a:pt x="246783" y="54040"/>
                    </a:lnTo>
                    <a:cubicBezTo>
                      <a:pt x="244378" y="55812"/>
                      <a:pt x="241467" y="56445"/>
                      <a:pt x="239063" y="54040"/>
                    </a:cubicBezTo>
                    <a:cubicBezTo>
                      <a:pt x="207043" y="27337"/>
                      <a:pt x="166671" y="12529"/>
                      <a:pt x="128577" y="12529"/>
                    </a:cubicBezTo>
                    <a:cubicBezTo>
                      <a:pt x="79853" y="12529"/>
                      <a:pt x="40746" y="36828"/>
                      <a:pt x="19358" y="78466"/>
                    </a:cubicBezTo>
                    <a:cubicBezTo>
                      <a:pt x="33659" y="65431"/>
                      <a:pt x="51377" y="59482"/>
                      <a:pt x="72259" y="59482"/>
                    </a:cubicBezTo>
                    <a:moveTo>
                      <a:pt x="275258" y="165665"/>
                    </a:moveTo>
                    <a:lnTo>
                      <a:pt x="162495" y="165665"/>
                    </a:lnTo>
                    <a:cubicBezTo>
                      <a:pt x="160090" y="165665"/>
                      <a:pt x="157180" y="165032"/>
                      <a:pt x="154775" y="163893"/>
                    </a:cubicBezTo>
                    <a:cubicBezTo>
                      <a:pt x="152370" y="162754"/>
                      <a:pt x="149966" y="160982"/>
                      <a:pt x="148827" y="158577"/>
                    </a:cubicBezTo>
                    <a:cubicBezTo>
                      <a:pt x="144017" y="151996"/>
                      <a:pt x="144017" y="143137"/>
                      <a:pt x="149966" y="136556"/>
                    </a:cubicBezTo>
                    <a:lnTo>
                      <a:pt x="171354" y="112257"/>
                    </a:lnTo>
                    <a:cubicBezTo>
                      <a:pt x="145283" y="91502"/>
                      <a:pt x="107189" y="70113"/>
                      <a:pt x="72765" y="70113"/>
                    </a:cubicBezTo>
                    <a:cubicBezTo>
                      <a:pt x="48466" y="70113"/>
                      <a:pt x="29482" y="80238"/>
                      <a:pt x="15814" y="100361"/>
                    </a:cubicBezTo>
                    <a:cubicBezTo>
                      <a:pt x="13410" y="103904"/>
                      <a:pt x="10499" y="105676"/>
                      <a:pt x="7461" y="105676"/>
                    </a:cubicBezTo>
                    <a:cubicBezTo>
                      <a:pt x="5057" y="105676"/>
                      <a:pt x="3285" y="104537"/>
                      <a:pt x="1513" y="102765"/>
                    </a:cubicBezTo>
                    <a:cubicBezTo>
                      <a:pt x="374" y="100993"/>
                      <a:pt x="-892" y="97956"/>
                      <a:pt x="880" y="92641"/>
                    </a:cubicBezTo>
                    <a:cubicBezTo>
                      <a:pt x="11005" y="62393"/>
                      <a:pt x="28217" y="38600"/>
                      <a:pt x="51883" y="22527"/>
                    </a:cubicBezTo>
                    <a:cubicBezTo>
                      <a:pt x="73778" y="7720"/>
                      <a:pt x="100608" y="0"/>
                      <a:pt x="129084" y="0"/>
                    </a:cubicBezTo>
                    <a:cubicBezTo>
                      <a:pt x="168823" y="0"/>
                      <a:pt x="209195" y="14807"/>
                      <a:pt x="243113" y="41511"/>
                    </a:cubicBezTo>
                    <a:lnTo>
                      <a:pt x="268044" y="18351"/>
                    </a:lnTo>
                    <a:cubicBezTo>
                      <a:pt x="271082" y="15314"/>
                      <a:pt x="275132" y="13542"/>
                      <a:pt x="279308" y="13542"/>
                    </a:cubicBezTo>
                    <a:cubicBezTo>
                      <a:pt x="282852" y="13542"/>
                      <a:pt x="286395" y="14681"/>
                      <a:pt x="289433" y="17085"/>
                    </a:cubicBezTo>
                    <a:cubicBezTo>
                      <a:pt x="293609" y="19996"/>
                      <a:pt x="295887" y="25438"/>
                      <a:pt x="295887" y="30754"/>
                    </a:cubicBezTo>
                    <a:lnTo>
                      <a:pt x="295887" y="143517"/>
                    </a:lnTo>
                    <a:cubicBezTo>
                      <a:pt x="295887" y="146428"/>
                      <a:pt x="295254" y="148832"/>
                      <a:pt x="294115" y="151870"/>
                    </a:cubicBezTo>
                    <a:cubicBezTo>
                      <a:pt x="292976" y="154274"/>
                      <a:pt x="291711" y="156679"/>
                      <a:pt x="289306" y="158957"/>
                    </a:cubicBezTo>
                    <a:cubicBezTo>
                      <a:pt x="285763" y="163133"/>
                      <a:pt x="280447" y="165538"/>
                      <a:pt x="275005" y="16553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4" name="Forma libre: forma 23">
                <a:extLst>
                  <a:ext uri="{FF2B5EF4-FFF2-40B4-BE49-F238E27FC236}">
                    <a16:creationId xmlns:a16="http://schemas.microsoft.com/office/drawing/2014/main" id="{61D6B4B9-DA78-CE6B-84AC-0693AA0511BA}"/>
                  </a:ext>
                </a:extLst>
              </p:cNvPr>
              <p:cNvSpPr/>
              <p:nvPr/>
            </p:nvSpPr>
            <p:spPr>
              <a:xfrm>
                <a:off x="9410543" y="1282801"/>
                <a:ext cx="296773" cy="165158"/>
              </a:xfrm>
              <a:custGeom>
                <a:avLst/>
                <a:gdLst>
                  <a:gd name="csX0" fmla="*/ 53028 w 296773"/>
                  <a:gd name="csY0" fmla="*/ 109726 h 165158"/>
                  <a:gd name="csX1" fmla="*/ 56571 w 296773"/>
                  <a:gd name="csY1" fmla="*/ 110865 h 165158"/>
                  <a:gd name="csX2" fmla="*/ 166424 w 296773"/>
                  <a:gd name="csY2" fmla="*/ 153009 h 165158"/>
                  <a:gd name="csX3" fmla="*/ 275644 w 296773"/>
                  <a:gd name="csY3" fmla="*/ 87072 h 165158"/>
                  <a:gd name="csX4" fmla="*/ 222869 w 296773"/>
                  <a:gd name="csY4" fmla="*/ 106056 h 165158"/>
                  <a:gd name="csX5" fmla="*/ 111877 w 296773"/>
                  <a:gd name="csY5" fmla="*/ 57331 h 165158"/>
                  <a:gd name="csX6" fmla="*/ 110106 w 296773"/>
                  <a:gd name="csY6" fmla="*/ 53154 h 165158"/>
                  <a:gd name="csX7" fmla="*/ 111877 w 296773"/>
                  <a:gd name="csY7" fmla="*/ 48978 h 165158"/>
                  <a:gd name="csX8" fmla="*/ 137442 w 296773"/>
                  <a:gd name="csY8" fmla="*/ 20502 h 165158"/>
                  <a:gd name="csX9" fmla="*/ 138075 w 296773"/>
                  <a:gd name="csY9" fmla="*/ 13921 h 165158"/>
                  <a:gd name="csX10" fmla="*/ 136303 w 296773"/>
                  <a:gd name="csY10" fmla="*/ 12150 h 165158"/>
                  <a:gd name="csX11" fmla="*/ 133898 w 296773"/>
                  <a:gd name="csY11" fmla="*/ 11517 h 165158"/>
                  <a:gd name="csX12" fmla="*/ 21135 w 296773"/>
                  <a:gd name="csY12" fmla="*/ 11517 h 165158"/>
                  <a:gd name="csX13" fmla="*/ 14554 w 296773"/>
                  <a:gd name="csY13" fmla="*/ 14554 h 165158"/>
                  <a:gd name="csX14" fmla="*/ 12782 w 296773"/>
                  <a:gd name="csY14" fmla="*/ 17592 h 165158"/>
                  <a:gd name="csX15" fmla="*/ 12150 w 296773"/>
                  <a:gd name="csY15" fmla="*/ 21135 h 165158"/>
                  <a:gd name="csX16" fmla="*/ 12150 w 296773"/>
                  <a:gd name="csY16" fmla="*/ 133899 h 165158"/>
                  <a:gd name="csX17" fmla="*/ 14554 w 296773"/>
                  <a:gd name="csY17" fmla="*/ 138075 h 165158"/>
                  <a:gd name="csX18" fmla="*/ 17592 w 296773"/>
                  <a:gd name="csY18" fmla="*/ 139214 h 165158"/>
                  <a:gd name="csX19" fmla="*/ 21135 w 296773"/>
                  <a:gd name="csY19" fmla="*/ 138075 h 165158"/>
                  <a:gd name="csX20" fmla="*/ 50244 w 296773"/>
                  <a:gd name="csY20" fmla="*/ 112004 h 165158"/>
                  <a:gd name="csX21" fmla="*/ 53281 w 296773"/>
                  <a:gd name="csY21" fmla="*/ 109599 h 165158"/>
                  <a:gd name="csX22" fmla="*/ 166930 w 296773"/>
                  <a:gd name="csY22" fmla="*/ 164905 h 165158"/>
                  <a:gd name="csX23" fmla="*/ 52901 w 296773"/>
                  <a:gd name="csY23" fmla="*/ 123394 h 165158"/>
                  <a:gd name="csX24" fmla="*/ 27969 w 296773"/>
                  <a:gd name="csY24" fmla="*/ 146554 h 165158"/>
                  <a:gd name="csX25" fmla="*/ 16706 w 296773"/>
                  <a:gd name="csY25" fmla="*/ 151364 h 165158"/>
                  <a:gd name="csX26" fmla="*/ 6581 w 296773"/>
                  <a:gd name="csY26" fmla="*/ 147820 h 165158"/>
                  <a:gd name="csX27" fmla="*/ 0 w 296773"/>
                  <a:gd name="csY27" fmla="*/ 134152 h 165158"/>
                  <a:gd name="csX28" fmla="*/ 0 w 296773"/>
                  <a:gd name="csY28" fmla="*/ 21388 h 165158"/>
                  <a:gd name="csX29" fmla="*/ 1772 w 296773"/>
                  <a:gd name="csY29" fmla="*/ 13035 h 165158"/>
                  <a:gd name="csX30" fmla="*/ 6581 w 296773"/>
                  <a:gd name="csY30" fmla="*/ 5948 h 165158"/>
                  <a:gd name="csX31" fmla="*/ 21388 w 296773"/>
                  <a:gd name="csY31" fmla="*/ 0 h 165158"/>
                  <a:gd name="csX32" fmla="*/ 134278 w 296773"/>
                  <a:gd name="csY32" fmla="*/ 0 h 165158"/>
                  <a:gd name="csX33" fmla="*/ 141998 w 296773"/>
                  <a:gd name="csY33" fmla="*/ 1772 h 165158"/>
                  <a:gd name="csX34" fmla="*/ 147946 w 296773"/>
                  <a:gd name="csY34" fmla="*/ 7087 h 165158"/>
                  <a:gd name="csX35" fmla="*/ 146807 w 296773"/>
                  <a:gd name="csY35" fmla="*/ 29108 h 165158"/>
                  <a:gd name="csX36" fmla="*/ 125419 w 296773"/>
                  <a:gd name="csY36" fmla="*/ 53408 h 165158"/>
                  <a:gd name="csX37" fmla="*/ 224008 w 296773"/>
                  <a:gd name="csY37" fmla="*/ 95551 h 165158"/>
                  <a:gd name="csX38" fmla="*/ 280959 w 296773"/>
                  <a:gd name="csY38" fmla="*/ 65304 h 165158"/>
                  <a:gd name="csX39" fmla="*/ 289312 w 296773"/>
                  <a:gd name="csY39" fmla="*/ 59989 h 165158"/>
                  <a:gd name="csX40" fmla="*/ 295260 w 296773"/>
                  <a:gd name="csY40" fmla="*/ 62899 h 165158"/>
                  <a:gd name="csX41" fmla="*/ 295893 w 296773"/>
                  <a:gd name="csY41" fmla="*/ 73024 h 165158"/>
                  <a:gd name="csX42" fmla="*/ 244890 w 296773"/>
                  <a:gd name="csY42" fmla="*/ 143137 h 165158"/>
                  <a:gd name="csX43" fmla="*/ 167057 w 296773"/>
                  <a:gd name="csY43" fmla="*/ 165158 h 16515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</a:cxnLst>
                <a:rect l="l" t="t" r="r" b="b"/>
                <a:pathLst>
                  <a:path w="296773" h="165158">
                    <a:moveTo>
                      <a:pt x="53028" y="109726"/>
                    </a:moveTo>
                    <a:lnTo>
                      <a:pt x="56571" y="110865"/>
                    </a:lnTo>
                    <a:cubicBezTo>
                      <a:pt x="88591" y="137569"/>
                      <a:pt x="128457" y="153009"/>
                      <a:pt x="166424" y="153009"/>
                    </a:cubicBezTo>
                    <a:cubicBezTo>
                      <a:pt x="215149" y="153009"/>
                      <a:pt x="254255" y="128710"/>
                      <a:pt x="275644" y="87072"/>
                    </a:cubicBezTo>
                    <a:cubicBezTo>
                      <a:pt x="261469" y="99601"/>
                      <a:pt x="243624" y="106056"/>
                      <a:pt x="222869" y="106056"/>
                    </a:cubicBezTo>
                    <a:cubicBezTo>
                      <a:pt x="182497" y="106056"/>
                      <a:pt x="139214" y="81124"/>
                      <a:pt x="111877" y="57331"/>
                    </a:cubicBezTo>
                    <a:cubicBezTo>
                      <a:pt x="110738" y="56192"/>
                      <a:pt x="110106" y="54926"/>
                      <a:pt x="110106" y="53154"/>
                    </a:cubicBezTo>
                    <a:cubicBezTo>
                      <a:pt x="110106" y="51383"/>
                      <a:pt x="110738" y="50117"/>
                      <a:pt x="111877" y="48978"/>
                    </a:cubicBezTo>
                    <a:lnTo>
                      <a:pt x="137442" y="20502"/>
                    </a:lnTo>
                    <a:cubicBezTo>
                      <a:pt x="139214" y="18731"/>
                      <a:pt x="139214" y="15693"/>
                      <a:pt x="138075" y="13921"/>
                    </a:cubicBezTo>
                    <a:lnTo>
                      <a:pt x="136303" y="12150"/>
                    </a:lnTo>
                    <a:lnTo>
                      <a:pt x="133898" y="11517"/>
                    </a:lnTo>
                    <a:lnTo>
                      <a:pt x="21135" y="11517"/>
                    </a:lnTo>
                    <a:cubicBezTo>
                      <a:pt x="18731" y="11517"/>
                      <a:pt x="16326" y="12656"/>
                      <a:pt x="14554" y="14554"/>
                    </a:cubicBezTo>
                    <a:lnTo>
                      <a:pt x="12782" y="17592"/>
                    </a:lnTo>
                    <a:cubicBezTo>
                      <a:pt x="12150" y="18731"/>
                      <a:pt x="12150" y="19996"/>
                      <a:pt x="12150" y="21135"/>
                    </a:cubicBezTo>
                    <a:lnTo>
                      <a:pt x="12150" y="133899"/>
                    </a:lnTo>
                    <a:cubicBezTo>
                      <a:pt x="12150" y="135670"/>
                      <a:pt x="12782" y="136809"/>
                      <a:pt x="14554" y="138075"/>
                    </a:cubicBezTo>
                    <a:lnTo>
                      <a:pt x="17592" y="139214"/>
                    </a:lnTo>
                    <a:lnTo>
                      <a:pt x="21135" y="138075"/>
                    </a:lnTo>
                    <a:lnTo>
                      <a:pt x="50244" y="112004"/>
                    </a:lnTo>
                    <a:cubicBezTo>
                      <a:pt x="50244" y="110232"/>
                      <a:pt x="51383" y="109599"/>
                      <a:pt x="53281" y="109599"/>
                    </a:cubicBezTo>
                    <a:moveTo>
                      <a:pt x="166930" y="164905"/>
                    </a:moveTo>
                    <a:cubicBezTo>
                      <a:pt x="127191" y="164905"/>
                      <a:pt x="86819" y="150098"/>
                      <a:pt x="52901" y="123394"/>
                    </a:cubicBezTo>
                    <a:lnTo>
                      <a:pt x="27969" y="146554"/>
                    </a:lnTo>
                    <a:cubicBezTo>
                      <a:pt x="25059" y="149592"/>
                      <a:pt x="20882" y="151364"/>
                      <a:pt x="16706" y="151364"/>
                    </a:cubicBezTo>
                    <a:cubicBezTo>
                      <a:pt x="13162" y="151364"/>
                      <a:pt x="9618" y="150225"/>
                      <a:pt x="6581" y="147820"/>
                    </a:cubicBezTo>
                    <a:cubicBezTo>
                      <a:pt x="2405" y="144783"/>
                      <a:pt x="0" y="139467"/>
                      <a:pt x="0" y="134152"/>
                    </a:cubicBezTo>
                    <a:lnTo>
                      <a:pt x="0" y="21388"/>
                    </a:lnTo>
                    <a:cubicBezTo>
                      <a:pt x="0" y="18477"/>
                      <a:pt x="633" y="16073"/>
                      <a:pt x="1772" y="13035"/>
                    </a:cubicBezTo>
                    <a:cubicBezTo>
                      <a:pt x="2911" y="10631"/>
                      <a:pt x="4176" y="8226"/>
                      <a:pt x="6581" y="5948"/>
                    </a:cubicBezTo>
                    <a:cubicBezTo>
                      <a:pt x="10757" y="1772"/>
                      <a:pt x="16073" y="0"/>
                      <a:pt x="21388" y="0"/>
                    </a:cubicBezTo>
                    <a:lnTo>
                      <a:pt x="134278" y="0"/>
                    </a:lnTo>
                    <a:cubicBezTo>
                      <a:pt x="136683" y="0"/>
                      <a:pt x="139594" y="633"/>
                      <a:pt x="141998" y="1772"/>
                    </a:cubicBezTo>
                    <a:cubicBezTo>
                      <a:pt x="144403" y="2911"/>
                      <a:pt x="146807" y="4809"/>
                      <a:pt x="147946" y="7087"/>
                    </a:cubicBezTo>
                    <a:cubicBezTo>
                      <a:pt x="152756" y="13668"/>
                      <a:pt x="152756" y="22527"/>
                      <a:pt x="146807" y="29108"/>
                    </a:cubicBezTo>
                    <a:lnTo>
                      <a:pt x="125419" y="53408"/>
                    </a:lnTo>
                    <a:cubicBezTo>
                      <a:pt x="151490" y="74163"/>
                      <a:pt x="189584" y="95551"/>
                      <a:pt x="224008" y="95551"/>
                    </a:cubicBezTo>
                    <a:cubicBezTo>
                      <a:pt x="248307" y="95551"/>
                      <a:pt x="267291" y="85427"/>
                      <a:pt x="280959" y="65304"/>
                    </a:cubicBezTo>
                    <a:cubicBezTo>
                      <a:pt x="283364" y="61760"/>
                      <a:pt x="286274" y="59989"/>
                      <a:pt x="289312" y="59989"/>
                    </a:cubicBezTo>
                    <a:cubicBezTo>
                      <a:pt x="291716" y="59989"/>
                      <a:pt x="293488" y="61128"/>
                      <a:pt x="295260" y="62899"/>
                    </a:cubicBezTo>
                    <a:cubicBezTo>
                      <a:pt x="296399" y="64671"/>
                      <a:pt x="297665" y="67709"/>
                      <a:pt x="295893" y="73024"/>
                    </a:cubicBezTo>
                    <a:cubicBezTo>
                      <a:pt x="285768" y="103271"/>
                      <a:pt x="268556" y="127064"/>
                      <a:pt x="244890" y="143137"/>
                    </a:cubicBezTo>
                    <a:cubicBezTo>
                      <a:pt x="222363" y="157312"/>
                      <a:pt x="195532" y="165158"/>
                      <a:pt x="167057" y="16515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5" name="object 13">
            <a:extLst>
              <a:ext uri="{FF2B5EF4-FFF2-40B4-BE49-F238E27FC236}">
                <a16:creationId xmlns:a16="http://schemas.microsoft.com/office/drawing/2014/main" id="{0451A460-761C-8940-3AC4-18721618E733}"/>
              </a:ext>
            </a:extLst>
          </p:cNvPr>
          <p:cNvSpPr txBox="1"/>
          <p:nvPr/>
        </p:nvSpPr>
        <p:spPr>
          <a:xfrm>
            <a:off x="8190006" y="1615075"/>
            <a:ext cx="8274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Alternative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9999" y="1957134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707299" y="1222246"/>
            <a:ext cx="22466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Vulnerability: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7299" y="3937715"/>
            <a:ext cx="2981960" cy="143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59055" indent="-228600">
              <a:lnSpc>
                <a:spcPct val="109300"/>
              </a:lnSpc>
              <a:spcBef>
                <a:spcPts val="10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Where?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Who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this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happening </a:t>
            </a:r>
            <a:r>
              <a:rPr sz="1600" b="0" dirty="0">
                <a:latin typeface="Roboto Light"/>
                <a:cs typeface="Roboto Light"/>
              </a:rPr>
              <a:t>to?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Why?</a:t>
            </a:r>
            <a:endParaRPr sz="1600">
              <a:latin typeface="Roboto Light"/>
              <a:cs typeface="Roboto Light"/>
            </a:endParaRPr>
          </a:p>
          <a:p>
            <a:pPr marL="240665" marR="5080" indent="-228600">
              <a:lnSpc>
                <a:spcPct val="109300"/>
              </a:lnSpc>
              <a:spcBef>
                <a:spcPts val="57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Has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this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vulnerability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changed </a:t>
            </a:r>
            <a:r>
              <a:rPr sz="1600" b="0" dirty="0">
                <a:latin typeface="Roboto Light"/>
                <a:cs typeface="Roboto Light"/>
              </a:rPr>
              <a:t>over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time?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prompted </a:t>
            </a:r>
            <a:r>
              <a:rPr sz="1600" b="0" dirty="0">
                <a:latin typeface="Roboto Light"/>
                <a:cs typeface="Roboto Light"/>
              </a:rPr>
              <a:t>this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change?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11357" y="3937580"/>
            <a:ext cx="201739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300"/>
              </a:lnSpc>
              <a:spcBef>
                <a:spcPts val="100"/>
              </a:spcBef>
            </a:pPr>
            <a:r>
              <a:rPr sz="1600" b="0" spc="-10" dirty="0">
                <a:latin typeface="Roboto Light"/>
                <a:cs typeface="Roboto Light"/>
              </a:rPr>
              <a:t>Violence,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coercion</a:t>
            </a:r>
            <a:r>
              <a:rPr sz="1600" b="0" spc="-25" dirty="0">
                <a:latin typeface="Roboto Light"/>
                <a:cs typeface="Roboto Light"/>
              </a:rPr>
              <a:t> and </a:t>
            </a:r>
            <a:r>
              <a:rPr sz="1600" b="0" spc="-10" dirty="0">
                <a:latin typeface="Roboto Light"/>
                <a:cs typeface="Roboto Light"/>
              </a:rPr>
              <a:t>deliberate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deprivation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11300" y="4543116"/>
            <a:ext cx="2633345" cy="1358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09300"/>
              </a:lnSpc>
              <a:spcBef>
                <a:spcPts val="100"/>
              </a:spcBef>
              <a:buClr>
                <a:srgbClr val="009343"/>
              </a:buClr>
              <a:buSzPct val="87500"/>
              <a:buChar char="•"/>
              <a:tabLst>
                <a:tab pos="241300" algn="l"/>
              </a:tabLst>
            </a:pPr>
            <a:r>
              <a:rPr sz="1600" b="0" dirty="0">
                <a:latin typeface="Roboto Light"/>
                <a:cs typeface="Roboto Light"/>
              </a:rPr>
              <a:t>Important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think</a:t>
            </a:r>
            <a:r>
              <a:rPr sz="1600" b="0" spc="-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about vulnerability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relation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spc="-50" dirty="0">
                <a:latin typeface="Roboto Light"/>
                <a:cs typeface="Roboto Light"/>
              </a:rPr>
              <a:t>a </a:t>
            </a:r>
            <a:r>
              <a:rPr sz="1600" b="0" dirty="0">
                <a:latin typeface="Roboto Light"/>
                <a:cs typeface="Roboto Light"/>
              </a:rPr>
              <a:t>specific</a:t>
            </a:r>
            <a:r>
              <a:rPr sz="1600" b="0" spc="-6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threat,</a:t>
            </a:r>
            <a:r>
              <a:rPr sz="1600" b="0" spc="-6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as</a:t>
            </a:r>
            <a:r>
              <a:rPr sz="1600" b="0" spc="-6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opposed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general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categories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of </a:t>
            </a:r>
            <a:r>
              <a:rPr sz="1600" b="0" spc="-10" dirty="0">
                <a:latin typeface="Roboto Light"/>
                <a:cs typeface="Roboto Light"/>
              </a:rPr>
              <a:t>vulnerability</a:t>
            </a:r>
            <a:endParaRPr sz="1600">
              <a:latin typeface="Roboto Light"/>
              <a:cs typeface="Roboto Ligh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19999" y="2578823"/>
            <a:ext cx="2844165" cy="1214755"/>
            <a:chOff x="719999" y="2578823"/>
            <a:chExt cx="2844165" cy="1214755"/>
          </a:xfrm>
        </p:grpSpPr>
        <p:sp>
          <p:nvSpPr>
            <p:cNvPr id="8" name="object 8"/>
            <p:cNvSpPr/>
            <p:nvPr/>
          </p:nvSpPr>
          <p:spPr>
            <a:xfrm>
              <a:off x="720001" y="2578823"/>
              <a:ext cx="2844165" cy="1214755"/>
            </a:xfrm>
            <a:custGeom>
              <a:avLst/>
              <a:gdLst/>
              <a:ahLst/>
              <a:cxnLst/>
              <a:rect l="l" t="t" r="r" b="b"/>
              <a:pathLst>
                <a:path w="2844165" h="1214754">
                  <a:moveTo>
                    <a:pt x="2843999" y="0"/>
                  </a:moveTo>
                  <a:lnTo>
                    <a:pt x="0" y="0"/>
                  </a:lnTo>
                  <a:lnTo>
                    <a:pt x="0" y="1214716"/>
                  </a:lnTo>
                  <a:lnTo>
                    <a:pt x="2843999" y="1214716"/>
                  </a:lnTo>
                  <a:lnTo>
                    <a:pt x="2843999" y="0"/>
                  </a:lnTo>
                  <a:close/>
                </a:path>
              </a:pathLst>
            </a:custGeom>
            <a:gradFill>
              <a:gsLst>
                <a:gs pos="90000">
                  <a:srgbClr val="ECF6EE"/>
                </a:gs>
                <a:gs pos="0">
                  <a:schemeClr val="bg1"/>
                </a:gs>
              </a:gsLst>
              <a:lin ang="5400000" scaled="1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9" name="object 9"/>
            <p:cNvSpPr/>
            <p:nvPr/>
          </p:nvSpPr>
          <p:spPr>
            <a:xfrm>
              <a:off x="719999" y="3788775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20001" y="2865125"/>
            <a:ext cx="28441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41705" marR="612775" indent="-32258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Who</a:t>
            </a:r>
            <a:r>
              <a:rPr sz="1800" b="1" spc="-35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is</a:t>
            </a:r>
            <a:r>
              <a:rPr sz="1800" b="1" spc="-3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affected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and</a:t>
            </a:r>
            <a:r>
              <a:rPr sz="1800" b="1" spc="-5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20" dirty="0">
                <a:solidFill>
                  <a:srgbClr val="009343"/>
                </a:solidFill>
                <a:latin typeface="Roboto"/>
                <a:cs typeface="Roboto"/>
              </a:rPr>
              <a:t>why?</a:t>
            </a:r>
            <a:endParaRPr sz="1800" dirty="0">
              <a:latin typeface="Roboto"/>
              <a:cs typeface="Roboto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923995" y="2575433"/>
            <a:ext cx="2844165" cy="1216025"/>
            <a:chOff x="3923995" y="2575433"/>
            <a:chExt cx="2844165" cy="1216025"/>
          </a:xfrm>
        </p:grpSpPr>
        <p:sp>
          <p:nvSpPr>
            <p:cNvPr id="12" name="object 12"/>
            <p:cNvSpPr/>
            <p:nvPr/>
          </p:nvSpPr>
          <p:spPr>
            <a:xfrm>
              <a:off x="3923995" y="2575433"/>
              <a:ext cx="2844165" cy="1214755"/>
            </a:xfrm>
            <a:custGeom>
              <a:avLst/>
              <a:gdLst/>
              <a:ahLst/>
              <a:cxnLst/>
              <a:rect l="l" t="t" r="r" b="b"/>
              <a:pathLst>
                <a:path w="2844165" h="1214754">
                  <a:moveTo>
                    <a:pt x="2843999" y="0"/>
                  </a:moveTo>
                  <a:lnTo>
                    <a:pt x="0" y="0"/>
                  </a:lnTo>
                  <a:lnTo>
                    <a:pt x="0" y="1214716"/>
                  </a:lnTo>
                  <a:lnTo>
                    <a:pt x="2843999" y="1214716"/>
                  </a:lnTo>
                  <a:lnTo>
                    <a:pt x="2843999" y="0"/>
                  </a:lnTo>
                  <a:close/>
                </a:path>
              </a:pathLst>
            </a:custGeom>
            <a:gradFill>
              <a:gsLst>
                <a:gs pos="90000">
                  <a:srgbClr val="ECF6EE"/>
                </a:gs>
                <a:gs pos="0">
                  <a:schemeClr val="bg1"/>
                </a:gs>
              </a:gsLst>
              <a:lin ang="5400000" scaled="1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13"/>
            <p:cNvSpPr/>
            <p:nvPr/>
          </p:nvSpPr>
          <p:spPr>
            <a:xfrm>
              <a:off x="3923999" y="3786275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923995" y="2865125"/>
            <a:ext cx="28441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18490" marR="610235" indent="229235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What</a:t>
            </a:r>
            <a:r>
              <a:rPr sz="1800" b="1" spc="-25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is</a:t>
            </a:r>
            <a:r>
              <a:rPr sz="1800" b="1" spc="-3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25" dirty="0">
                <a:solidFill>
                  <a:srgbClr val="009343"/>
                </a:solidFill>
                <a:latin typeface="Roboto"/>
                <a:cs typeface="Roboto"/>
              </a:rPr>
              <a:t>the 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protection</a:t>
            </a:r>
            <a:r>
              <a:rPr sz="1800" b="1" spc="-6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risk?</a:t>
            </a:r>
            <a:endParaRPr sz="1800">
              <a:latin typeface="Roboto"/>
              <a:cs typeface="Roboto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7128000" y="2572194"/>
            <a:ext cx="2844165" cy="1216660"/>
            <a:chOff x="7128000" y="2572194"/>
            <a:chExt cx="2844165" cy="1216660"/>
          </a:xfrm>
        </p:grpSpPr>
        <p:sp>
          <p:nvSpPr>
            <p:cNvPr id="16" name="object 16"/>
            <p:cNvSpPr/>
            <p:nvPr/>
          </p:nvSpPr>
          <p:spPr>
            <a:xfrm>
              <a:off x="7128001" y="2572194"/>
              <a:ext cx="2844165" cy="1214755"/>
            </a:xfrm>
            <a:custGeom>
              <a:avLst/>
              <a:gdLst/>
              <a:ahLst/>
              <a:cxnLst/>
              <a:rect l="l" t="t" r="r" b="b"/>
              <a:pathLst>
                <a:path w="2844165" h="1214754">
                  <a:moveTo>
                    <a:pt x="2843999" y="0"/>
                  </a:moveTo>
                  <a:lnTo>
                    <a:pt x="0" y="0"/>
                  </a:lnTo>
                  <a:lnTo>
                    <a:pt x="0" y="1214716"/>
                  </a:lnTo>
                  <a:lnTo>
                    <a:pt x="2843999" y="1214716"/>
                  </a:lnTo>
                  <a:lnTo>
                    <a:pt x="2843999" y="0"/>
                  </a:lnTo>
                  <a:close/>
                </a:path>
              </a:pathLst>
            </a:custGeom>
            <a:gradFill>
              <a:gsLst>
                <a:gs pos="90000">
                  <a:srgbClr val="ECF6EE"/>
                </a:gs>
                <a:gs pos="0">
                  <a:schemeClr val="bg1"/>
                </a:gs>
              </a:gsLst>
              <a:lin ang="5400000" scaled="1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17"/>
            <p:cNvSpPr/>
            <p:nvPr/>
          </p:nvSpPr>
          <p:spPr>
            <a:xfrm>
              <a:off x="7128000" y="3783893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7128002" y="2745743"/>
            <a:ext cx="284416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3525" marR="273050" indent="263525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What</a:t>
            </a:r>
            <a:r>
              <a:rPr sz="1800" b="1" spc="-35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could</a:t>
            </a:r>
            <a:r>
              <a:rPr sz="1800" b="1" spc="-35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20" dirty="0">
                <a:solidFill>
                  <a:srgbClr val="009343"/>
                </a:solidFill>
                <a:latin typeface="Roboto"/>
                <a:cs typeface="Roboto"/>
              </a:rPr>
              <a:t>make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people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less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 vulnerable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to</a:t>
            </a:r>
            <a:r>
              <a:rPr sz="1800" b="1" spc="-7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this</a:t>
            </a:r>
            <a:r>
              <a:rPr sz="1800" b="1" spc="-65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specific</a:t>
            </a:r>
            <a:r>
              <a:rPr sz="1800" b="1" spc="-65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threat?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51</a:t>
            </a:fld>
            <a:endParaRPr spc="-25" dirty="0"/>
          </a:p>
        </p:txBody>
      </p:sp>
      <p:sp>
        <p:nvSpPr>
          <p:cNvPr id="28" name="object 2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29" name="object 2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ACFF2F73-0DA8-B370-7E0C-9E141DC1E3D2}"/>
              </a:ext>
            </a:extLst>
          </p:cNvPr>
          <p:cNvGrpSpPr/>
          <p:nvPr/>
        </p:nvGrpSpPr>
        <p:grpSpPr>
          <a:xfrm>
            <a:off x="9151804" y="797991"/>
            <a:ext cx="820419" cy="820419"/>
            <a:chOff x="9151804" y="900446"/>
            <a:chExt cx="820419" cy="820419"/>
          </a:xfrm>
        </p:grpSpPr>
        <p:sp>
          <p:nvSpPr>
            <p:cNvPr id="31" name="object 7">
              <a:extLst>
                <a:ext uri="{FF2B5EF4-FFF2-40B4-BE49-F238E27FC236}">
                  <a16:creationId xmlns:a16="http://schemas.microsoft.com/office/drawing/2014/main" id="{019357C9-CDA0-3656-9F8E-9FB28E23C624}"/>
                </a:ext>
              </a:extLst>
            </p:cNvPr>
            <p:cNvSpPr/>
            <p:nvPr/>
          </p:nvSpPr>
          <p:spPr>
            <a:xfrm>
              <a:off x="9151804" y="900446"/>
              <a:ext cx="820419" cy="820419"/>
            </a:xfrm>
            <a:custGeom>
              <a:avLst/>
              <a:gdLst/>
              <a:ahLst/>
              <a:cxnLst/>
              <a:rect l="l" t="t" r="r" b="b"/>
              <a:pathLst>
                <a:path w="820420" h="820419">
                  <a:moveTo>
                    <a:pt x="410095" y="0"/>
                  </a:moveTo>
                  <a:lnTo>
                    <a:pt x="362269" y="2759"/>
                  </a:lnTo>
                  <a:lnTo>
                    <a:pt x="316063" y="10831"/>
                  </a:lnTo>
                  <a:lnTo>
                    <a:pt x="271786" y="23909"/>
                  </a:lnTo>
                  <a:lnTo>
                    <a:pt x="229745" y="41684"/>
                  </a:lnTo>
                  <a:lnTo>
                    <a:pt x="190247" y="63850"/>
                  </a:lnTo>
                  <a:lnTo>
                    <a:pt x="153600" y="90097"/>
                  </a:lnTo>
                  <a:lnTo>
                    <a:pt x="120113" y="120119"/>
                  </a:lnTo>
                  <a:lnTo>
                    <a:pt x="90092" y="153608"/>
                  </a:lnTo>
                  <a:lnTo>
                    <a:pt x="63846" y="190256"/>
                  </a:lnTo>
                  <a:lnTo>
                    <a:pt x="41682" y="229755"/>
                  </a:lnTo>
                  <a:lnTo>
                    <a:pt x="23907" y="271797"/>
                  </a:lnTo>
                  <a:lnTo>
                    <a:pt x="10830" y="316075"/>
                  </a:lnTo>
                  <a:lnTo>
                    <a:pt x="2758" y="362281"/>
                  </a:lnTo>
                  <a:lnTo>
                    <a:pt x="0" y="410108"/>
                  </a:lnTo>
                  <a:lnTo>
                    <a:pt x="2758" y="457934"/>
                  </a:lnTo>
                  <a:lnTo>
                    <a:pt x="10830" y="504140"/>
                  </a:lnTo>
                  <a:lnTo>
                    <a:pt x="23907" y="548417"/>
                  </a:lnTo>
                  <a:lnTo>
                    <a:pt x="41682" y="590459"/>
                  </a:lnTo>
                  <a:lnTo>
                    <a:pt x="63846" y="629956"/>
                  </a:lnTo>
                  <a:lnTo>
                    <a:pt x="90092" y="666603"/>
                  </a:lnTo>
                  <a:lnTo>
                    <a:pt x="120113" y="700090"/>
                  </a:lnTo>
                  <a:lnTo>
                    <a:pt x="153600" y="730111"/>
                  </a:lnTo>
                  <a:lnTo>
                    <a:pt x="190247" y="756357"/>
                  </a:lnTo>
                  <a:lnTo>
                    <a:pt x="229745" y="778521"/>
                  </a:lnTo>
                  <a:lnTo>
                    <a:pt x="271786" y="796296"/>
                  </a:lnTo>
                  <a:lnTo>
                    <a:pt x="316063" y="809373"/>
                  </a:lnTo>
                  <a:lnTo>
                    <a:pt x="362269" y="817445"/>
                  </a:lnTo>
                  <a:lnTo>
                    <a:pt x="410095" y="820204"/>
                  </a:lnTo>
                  <a:lnTo>
                    <a:pt x="457921" y="817445"/>
                  </a:lnTo>
                  <a:lnTo>
                    <a:pt x="504127" y="809373"/>
                  </a:lnTo>
                  <a:lnTo>
                    <a:pt x="548404" y="796296"/>
                  </a:lnTo>
                  <a:lnTo>
                    <a:pt x="590446" y="778521"/>
                  </a:lnTo>
                  <a:lnTo>
                    <a:pt x="629944" y="756357"/>
                  </a:lnTo>
                  <a:lnTo>
                    <a:pt x="666590" y="730111"/>
                  </a:lnTo>
                  <a:lnTo>
                    <a:pt x="700077" y="700090"/>
                  </a:lnTo>
                  <a:lnTo>
                    <a:pt x="730098" y="666603"/>
                  </a:lnTo>
                  <a:lnTo>
                    <a:pt x="756344" y="629956"/>
                  </a:lnTo>
                  <a:lnTo>
                    <a:pt x="778509" y="590459"/>
                  </a:lnTo>
                  <a:lnTo>
                    <a:pt x="796283" y="548417"/>
                  </a:lnTo>
                  <a:lnTo>
                    <a:pt x="809360" y="504140"/>
                  </a:lnTo>
                  <a:lnTo>
                    <a:pt x="817432" y="457934"/>
                  </a:lnTo>
                  <a:lnTo>
                    <a:pt x="820191" y="410108"/>
                  </a:lnTo>
                  <a:lnTo>
                    <a:pt x="817432" y="362281"/>
                  </a:lnTo>
                  <a:lnTo>
                    <a:pt x="809360" y="316075"/>
                  </a:lnTo>
                  <a:lnTo>
                    <a:pt x="796283" y="271797"/>
                  </a:lnTo>
                  <a:lnTo>
                    <a:pt x="778509" y="229755"/>
                  </a:lnTo>
                  <a:lnTo>
                    <a:pt x="756344" y="190256"/>
                  </a:lnTo>
                  <a:lnTo>
                    <a:pt x="730098" y="153608"/>
                  </a:lnTo>
                  <a:lnTo>
                    <a:pt x="700077" y="120119"/>
                  </a:lnTo>
                  <a:lnTo>
                    <a:pt x="666590" y="90097"/>
                  </a:lnTo>
                  <a:lnTo>
                    <a:pt x="629944" y="63850"/>
                  </a:lnTo>
                  <a:lnTo>
                    <a:pt x="590446" y="41684"/>
                  </a:lnTo>
                  <a:lnTo>
                    <a:pt x="548404" y="23909"/>
                  </a:lnTo>
                  <a:lnTo>
                    <a:pt x="504127" y="10831"/>
                  </a:lnTo>
                  <a:lnTo>
                    <a:pt x="457921" y="2759"/>
                  </a:lnTo>
                  <a:lnTo>
                    <a:pt x="410095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8">
              <a:extLst>
                <a:ext uri="{FF2B5EF4-FFF2-40B4-BE49-F238E27FC236}">
                  <a16:creationId xmlns:a16="http://schemas.microsoft.com/office/drawing/2014/main" id="{15DC93EF-D044-FE2C-43AF-E1C05818546C}"/>
                </a:ext>
              </a:extLst>
            </p:cNvPr>
            <p:cNvSpPr/>
            <p:nvPr/>
          </p:nvSpPr>
          <p:spPr>
            <a:xfrm>
              <a:off x="9259528" y="1008174"/>
              <a:ext cx="605155" cy="605155"/>
            </a:xfrm>
            <a:custGeom>
              <a:avLst/>
              <a:gdLst/>
              <a:ahLst/>
              <a:cxnLst/>
              <a:rect l="l" t="t" r="r" b="b"/>
              <a:pathLst>
                <a:path w="605154" h="605155">
                  <a:moveTo>
                    <a:pt x="302374" y="0"/>
                  </a:moveTo>
                  <a:lnTo>
                    <a:pt x="253328" y="3957"/>
                  </a:lnTo>
                  <a:lnTo>
                    <a:pt x="206802" y="15415"/>
                  </a:lnTo>
                  <a:lnTo>
                    <a:pt x="163417" y="33751"/>
                  </a:lnTo>
                  <a:lnTo>
                    <a:pt x="123797" y="58341"/>
                  </a:lnTo>
                  <a:lnTo>
                    <a:pt x="88565" y="88565"/>
                  </a:lnTo>
                  <a:lnTo>
                    <a:pt x="58341" y="123797"/>
                  </a:lnTo>
                  <a:lnTo>
                    <a:pt x="33751" y="163417"/>
                  </a:lnTo>
                  <a:lnTo>
                    <a:pt x="15415" y="206802"/>
                  </a:lnTo>
                  <a:lnTo>
                    <a:pt x="3957" y="253328"/>
                  </a:lnTo>
                  <a:lnTo>
                    <a:pt x="0" y="302374"/>
                  </a:lnTo>
                  <a:lnTo>
                    <a:pt x="3957" y="351419"/>
                  </a:lnTo>
                  <a:lnTo>
                    <a:pt x="15415" y="397946"/>
                  </a:lnTo>
                  <a:lnTo>
                    <a:pt x="33751" y="441330"/>
                  </a:lnTo>
                  <a:lnTo>
                    <a:pt x="58341" y="480950"/>
                  </a:lnTo>
                  <a:lnTo>
                    <a:pt x="88565" y="516183"/>
                  </a:lnTo>
                  <a:lnTo>
                    <a:pt x="123797" y="546406"/>
                  </a:lnTo>
                  <a:lnTo>
                    <a:pt x="163417" y="570997"/>
                  </a:lnTo>
                  <a:lnTo>
                    <a:pt x="206802" y="589332"/>
                  </a:lnTo>
                  <a:lnTo>
                    <a:pt x="253328" y="600790"/>
                  </a:lnTo>
                  <a:lnTo>
                    <a:pt x="302374" y="604748"/>
                  </a:lnTo>
                  <a:lnTo>
                    <a:pt x="351419" y="600790"/>
                  </a:lnTo>
                  <a:lnTo>
                    <a:pt x="397944" y="589332"/>
                  </a:lnTo>
                  <a:lnTo>
                    <a:pt x="441328" y="570997"/>
                  </a:lnTo>
                  <a:lnTo>
                    <a:pt x="480946" y="546406"/>
                  </a:lnTo>
                  <a:lnTo>
                    <a:pt x="516177" y="516183"/>
                  </a:lnTo>
                  <a:lnTo>
                    <a:pt x="546398" y="480950"/>
                  </a:lnTo>
                  <a:lnTo>
                    <a:pt x="570987" y="441330"/>
                  </a:lnTo>
                  <a:lnTo>
                    <a:pt x="589321" y="397946"/>
                  </a:lnTo>
                  <a:lnTo>
                    <a:pt x="600778" y="351419"/>
                  </a:lnTo>
                  <a:lnTo>
                    <a:pt x="604735" y="302374"/>
                  </a:lnTo>
                  <a:lnTo>
                    <a:pt x="600778" y="253328"/>
                  </a:lnTo>
                  <a:lnTo>
                    <a:pt x="589321" y="206802"/>
                  </a:lnTo>
                  <a:lnTo>
                    <a:pt x="570987" y="163417"/>
                  </a:lnTo>
                  <a:lnTo>
                    <a:pt x="546398" y="123797"/>
                  </a:lnTo>
                  <a:lnTo>
                    <a:pt x="516177" y="88565"/>
                  </a:lnTo>
                  <a:lnTo>
                    <a:pt x="480946" y="58341"/>
                  </a:lnTo>
                  <a:lnTo>
                    <a:pt x="441328" y="33751"/>
                  </a:lnTo>
                  <a:lnTo>
                    <a:pt x="397944" y="15415"/>
                  </a:lnTo>
                  <a:lnTo>
                    <a:pt x="351419" y="3957"/>
                  </a:lnTo>
                  <a:lnTo>
                    <a:pt x="3023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3" name="Grupo 32">
              <a:extLst>
                <a:ext uri="{FF2B5EF4-FFF2-40B4-BE49-F238E27FC236}">
                  <a16:creationId xmlns:a16="http://schemas.microsoft.com/office/drawing/2014/main" id="{F84B7674-F13C-B683-BD47-20B9E5EEE995}"/>
                </a:ext>
              </a:extLst>
            </p:cNvPr>
            <p:cNvGrpSpPr/>
            <p:nvPr/>
          </p:nvGrpSpPr>
          <p:grpSpPr>
            <a:xfrm>
              <a:off x="9259528" y="1010660"/>
              <a:ext cx="602669" cy="602669"/>
              <a:chOff x="9268797" y="1000702"/>
              <a:chExt cx="602669" cy="602669"/>
            </a:xfrm>
          </p:grpSpPr>
          <p:sp>
            <p:nvSpPr>
              <p:cNvPr id="34" name="Forma libre: forma 33">
                <a:extLst>
                  <a:ext uri="{FF2B5EF4-FFF2-40B4-BE49-F238E27FC236}">
                    <a16:creationId xmlns:a16="http://schemas.microsoft.com/office/drawing/2014/main" id="{691DF1E6-7B83-F8C8-2F9C-70F5E0DEB9CC}"/>
                  </a:ext>
                </a:extLst>
              </p:cNvPr>
              <p:cNvSpPr/>
              <p:nvPr/>
            </p:nvSpPr>
            <p:spPr>
              <a:xfrm>
                <a:off x="9268797" y="1000702"/>
                <a:ext cx="602669" cy="602669"/>
              </a:xfrm>
              <a:custGeom>
                <a:avLst/>
                <a:gdLst>
                  <a:gd name="csX0" fmla="*/ 0 w 602669"/>
                  <a:gd name="csY0" fmla="*/ 301335 h 602669"/>
                  <a:gd name="csX1" fmla="*/ 301335 w 602669"/>
                  <a:gd name="csY1" fmla="*/ 0 h 602669"/>
                  <a:gd name="csX2" fmla="*/ 602670 w 602669"/>
                  <a:gd name="csY2" fmla="*/ 301335 h 602669"/>
                  <a:gd name="csX3" fmla="*/ 301335 w 602669"/>
                  <a:gd name="csY3" fmla="*/ 602670 h 602669"/>
                  <a:gd name="csX4" fmla="*/ 0 w 602669"/>
                  <a:gd name="csY4" fmla="*/ 301335 h 60266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02669" h="602669">
                    <a:moveTo>
                      <a:pt x="0" y="301335"/>
                    </a:moveTo>
                    <a:cubicBezTo>
                      <a:pt x="0" y="134911"/>
                      <a:pt x="134911" y="0"/>
                      <a:pt x="301335" y="0"/>
                    </a:cubicBezTo>
                    <a:cubicBezTo>
                      <a:pt x="467759" y="0"/>
                      <a:pt x="602670" y="134911"/>
                      <a:pt x="602670" y="301335"/>
                    </a:cubicBezTo>
                    <a:cubicBezTo>
                      <a:pt x="602670" y="467759"/>
                      <a:pt x="467759" y="602670"/>
                      <a:pt x="301335" y="602670"/>
                    </a:cubicBezTo>
                    <a:cubicBezTo>
                      <a:pt x="134911" y="602670"/>
                      <a:pt x="0" y="467759"/>
                      <a:pt x="0" y="301335"/>
                    </a:cubicBezTo>
                    <a:close/>
                  </a:path>
                </a:pathLst>
              </a:custGeom>
              <a:noFill/>
              <a:ln w="10751" cap="flat">
                <a:solidFill>
                  <a:srgbClr val="00924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35" name="Forma libre: forma 34">
                <a:extLst>
                  <a:ext uri="{FF2B5EF4-FFF2-40B4-BE49-F238E27FC236}">
                    <a16:creationId xmlns:a16="http://schemas.microsoft.com/office/drawing/2014/main" id="{822F78CB-0E54-6751-056C-AAAC07A26D17}"/>
                  </a:ext>
                </a:extLst>
              </p:cNvPr>
              <p:cNvSpPr/>
              <p:nvPr/>
            </p:nvSpPr>
            <p:spPr>
              <a:xfrm>
                <a:off x="9414619" y="1284180"/>
                <a:ext cx="285605" cy="154285"/>
              </a:xfrm>
              <a:custGeom>
                <a:avLst/>
                <a:gdLst>
                  <a:gd name="csX0" fmla="*/ 111624 w 285605"/>
                  <a:gd name="csY0" fmla="*/ 48725 h 154285"/>
                  <a:gd name="csX1" fmla="*/ 280832 w 285605"/>
                  <a:gd name="csY1" fmla="*/ 63026 h 154285"/>
                  <a:gd name="csX2" fmla="*/ 285009 w 285605"/>
                  <a:gd name="csY2" fmla="*/ 65431 h 154285"/>
                  <a:gd name="csX3" fmla="*/ 48092 w 285605"/>
                  <a:gd name="csY3" fmla="*/ 110612 h 154285"/>
                  <a:gd name="csX4" fmla="*/ 18984 w 285605"/>
                  <a:gd name="csY4" fmla="*/ 136683 h 154285"/>
                  <a:gd name="csX5" fmla="*/ 11264 w 285605"/>
                  <a:gd name="csY5" fmla="*/ 139594 h 154285"/>
                  <a:gd name="csX6" fmla="*/ 4809 w 285605"/>
                  <a:gd name="csY6" fmla="*/ 137189 h 154285"/>
                  <a:gd name="csX7" fmla="*/ 0 w 285605"/>
                  <a:gd name="csY7" fmla="*/ 128330 h 154285"/>
                  <a:gd name="csX8" fmla="*/ 0 w 285605"/>
                  <a:gd name="csY8" fmla="*/ 15567 h 154285"/>
                  <a:gd name="csX9" fmla="*/ 1139 w 285605"/>
                  <a:gd name="csY9" fmla="*/ 9618 h 154285"/>
                  <a:gd name="csX10" fmla="*/ 4683 w 285605"/>
                  <a:gd name="csY10" fmla="*/ 4809 h 154285"/>
                  <a:gd name="csX11" fmla="*/ 15314 w 285605"/>
                  <a:gd name="csY11" fmla="*/ 0 h 154285"/>
                  <a:gd name="csX12" fmla="*/ 128077 w 285605"/>
                  <a:gd name="csY12" fmla="*/ 0 h 154285"/>
                  <a:gd name="csX13" fmla="*/ 132886 w 285605"/>
                  <a:gd name="csY13" fmla="*/ 1139 h 154285"/>
                  <a:gd name="csX14" fmla="*/ 137062 w 285605"/>
                  <a:gd name="csY14" fmla="*/ 4683 h 154285"/>
                  <a:gd name="csX15" fmla="*/ 136430 w 285605"/>
                  <a:gd name="csY15" fmla="*/ 18857 h 154285"/>
                  <a:gd name="csX16" fmla="*/ 111498 w 285605"/>
                  <a:gd name="csY16" fmla="*/ 48598 h 15428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285605" h="154285">
                    <a:moveTo>
                      <a:pt x="111624" y="48725"/>
                    </a:moveTo>
                    <a:cubicBezTo>
                      <a:pt x="156679" y="87325"/>
                      <a:pt x="238689" y="124786"/>
                      <a:pt x="280832" y="63026"/>
                    </a:cubicBezTo>
                    <a:cubicBezTo>
                      <a:pt x="284376" y="58217"/>
                      <a:pt x="286781" y="59989"/>
                      <a:pt x="285009" y="65431"/>
                    </a:cubicBezTo>
                    <a:cubicBezTo>
                      <a:pt x="249952" y="170474"/>
                      <a:pt x="128836" y="178194"/>
                      <a:pt x="48092" y="110612"/>
                    </a:cubicBezTo>
                    <a:lnTo>
                      <a:pt x="18984" y="136683"/>
                    </a:lnTo>
                    <a:cubicBezTo>
                      <a:pt x="16579" y="138455"/>
                      <a:pt x="14175" y="139594"/>
                      <a:pt x="11264" y="139594"/>
                    </a:cubicBezTo>
                    <a:cubicBezTo>
                      <a:pt x="8859" y="139594"/>
                      <a:pt x="6454" y="138961"/>
                      <a:pt x="4809" y="137189"/>
                    </a:cubicBezTo>
                    <a:cubicBezTo>
                      <a:pt x="1772" y="134784"/>
                      <a:pt x="0" y="131874"/>
                      <a:pt x="0" y="128330"/>
                    </a:cubicBezTo>
                    <a:lnTo>
                      <a:pt x="0" y="15567"/>
                    </a:lnTo>
                    <a:cubicBezTo>
                      <a:pt x="0" y="13795"/>
                      <a:pt x="633" y="11390"/>
                      <a:pt x="1139" y="9618"/>
                    </a:cubicBezTo>
                    <a:cubicBezTo>
                      <a:pt x="1772" y="7847"/>
                      <a:pt x="2911" y="6075"/>
                      <a:pt x="4683" y="4809"/>
                    </a:cubicBezTo>
                    <a:cubicBezTo>
                      <a:pt x="7593" y="1772"/>
                      <a:pt x="11137" y="0"/>
                      <a:pt x="15314" y="0"/>
                    </a:cubicBezTo>
                    <a:lnTo>
                      <a:pt x="128077" y="0"/>
                    </a:lnTo>
                    <a:cubicBezTo>
                      <a:pt x="129849" y="0"/>
                      <a:pt x="131620" y="633"/>
                      <a:pt x="132886" y="1139"/>
                    </a:cubicBezTo>
                    <a:cubicBezTo>
                      <a:pt x="134658" y="1772"/>
                      <a:pt x="135923" y="2911"/>
                      <a:pt x="137062" y="4683"/>
                    </a:cubicBezTo>
                    <a:cubicBezTo>
                      <a:pt x="139973" y="8859"/>
                      <a:pt x="139973" y="14807"/>
                      <a:pt x="136430" y="18857"/>
                    </a:cubicBezTo>
                    <a:lnTo>
                      <a:pt x="111498" y="48598"/>
                    </a:lnTo>
                    <a:close/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36" name="Forma libre: forma 35">
                <a:extLst>
                  <a:ext uri="{FF2B5EF4-FFF2-40B4-BE49-F238E27FC236}">
                    <a16:creationId xmlns:a16="http://schemas.microsoft.com/office/drawing/2014/main" id="{8F4A330C-DEF2-4A3B-BE57-BA74E7B50AE1}"/>
                  </a:ext>
                </a:extLst>
              </p:cNvPr>
              <p:cNvSpPr/>
              <p:nvPr/>
            </p:nvSpPr>
            <p:spPr>
              <a:xfrm>
                <a:off x="9438922" y="1162191"/>
                <a:ext cx="285737" cy="154274"/>
              </a:xfrm>
              <a:custGeom>
                <a:avLst/>
                <a:gdLst>
                  <a:gd name="csX0" fmla="*/ 123237 w 285737"/>
                  <a:gd name="csY0" fmla="*/ 127 h 154274"/>
                  <a:gd name="csX1" fmla="*/ 855 w 285737"/>
                  <a:gd name="csY1" fmla="*/ 88970 h 154274"/>
                  <a:gd name="csX2" fmla="*/ 1741 w 285737"/>
                  <a:gd name="csY2" fmla="*/ 94792 h 154274"/>
                  <a:gd name="csX3" fmla="*/ 5664 w 285737"/>
                  <a:gd name="csY3" fmla="*/ 92514 h 154274"/>
                  <a:gd name="csX4" fmla="*/ 67551 w 285737"/>
                  <a:gd name="csY4" fmla="*/ 59735 h 154274"/>
                  <a:gd name="csX5" fmla="*/ 174873 w 285737"/>
                  <a:gd name="csY5" fmla="*/ 106815 h 154274"/>
                  <a:gd name="csX6" fmla="*/ 149308 w 285737"/>
                  <a:gd name="csY6" fmla="*/ 135291 h 154274"/>
                  <a:gd name="csX7" fmla="*/ 148675 w 285737"/>
                  <a:gd name="csY7" fmla="*/ 149592 h 154274"/>
                  <a:gd name="csX8" fmla="*/ 152852 w 285737"/>
                  <a:gd name="csY8" fmla="*/ 153135 h 154274"/>
                  <a:gd name="csX9" fmla="*/ 157661 w 285737"/>
                  <a:gd name="csY9" fmla="*/ 154274 h 154274"/>
                  <a:gd name="csX10" fmla="*/ 270424 w 285737"/>
                  <a:gd name="csY10" fmla="*/ 154274 h 154274"/>
                  <a:gd name="csX11" fmla="*/ 281055 w 285737"/>
                  <a:gd name="csY11" fmla="*/ 149465 h 154274"/>
                  <a:gd name="csX12" fmla="*/ 284599 w 285737"/>
                  <a:gd name="csY12" fmla="*/ 144656 h 154274"/>
                  <a:gd name="csX13" fmla="*/ 285738 w 285737"/>
                  <a:gd name="csY13" fmla="*/ 138708 h 154274"/>
                  <a:gd name="csX14" fmla="*/ 285738 w 285737"/>
                  <a:gd name="csY14" fmla="*/ 25944 h 154274"/>
                  <a:gd name="csX15" fmla="*/ 280928 w 285737"/>
                  <a:gd name="csY15" fmla="*/ 17085 h 154274"/>
                  <a:gd name="csX16" fmla="*/ 274347 w 285737"/>
                  <a:gd name="csY16" fmla="*/ 14681 h 154274"/>
                  <a:gd name="csX17" fmla="*/ 266627 w 285737"/>
                  <a:gd name="csY17" fmla="*/ 17718 h 154274"/>
                  <a:gd name="csX18" fmla="*/ 237519 w 285737"/>
                  <a:gd name="csY18" fmla="*/ 43789 h 154274"/>
                  <a:gd name="csX19" fmla="*/ 122984 w 285737"/>
                  <a:gd name="csY19" fmla="*/ 0 h 1542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285737" h="154274">
                    <a:moveTo>
                      <a:pt x="123237" y="127"/>
                    </a:moveTo>
                    <a:cubicBezTo>
                      <a:pt x="69956" y="127"/>
                      <a:pt x="21105" y="28349"/>
                      <a:pt x="855" y="88970"/>
                    </a:cubicBezTo>
                    <a:cubicBezTo>
                      <a:pt x="-663" y="92767"/>
                      <a:pt x="-31" y="94792"/>
                      <a:pt x="1741" y="94792"/>
                    </a:cubicBezTo>
                    <a:cubicBezTo>
                      <a:pt x="2754" y="94792"/>
                      <a:pt x="4146" y="94033"/>
                      <a:pt x="5664" y="92514"/>
                    </a:cubicBezTo>
                    <a:cubicBezTo>
                      <a:pt x="21864" y="68721"/>
                      <a:pt x="43885" y="59735"/>
                      <a:pt x="67551" y="59735"/>
                    </a:cubicBezTo>
                    <a:cubicBezTo>
                      <a:pt x="105392" y="59735"/>
                      <a:pt x="147030" y="83022"/>
                      <a:pt x="174873" y="106815"/>
                    </a:cubicBezTo>
                    <a:lnTo>
                      <a:pt x="149308" y="135291"/>
                    </a:lnTo>
                    <a:cubicBezTo>
                      <a:pt x="145764" y="139467"/>
                      <a:pt x="145764" y="145415"/>
                      <a:pt x="148675" y="149592"/>
                    </a:cubicBezTo>
                    <a:cubicBezTo>
                      <a:pt x="149814" y="151364"/>
                      <a:pt x="151586" y="152629"/>
                      <a:pt x="152852" y="153135"/>
                    </a:cubicBezTo>
                    <a:cubicBezTo>
                      <a:pt x="153991" y="153768"/>
                      <a:pt x="155889" y="154274"/>
                      <a:pt x="157661" y="154274"/>
                    </a:cubicBezTo>
                    <a:lnTo>
                      <a:pt x="270424" y="154274"/>
                    </a:lnTo>
                    <a:cubicBezTo>
                      <a:pt x="274600" y="154274"/>
                      <a:pt x="278144" y="152503"/>
                      <a:pt x="281055" y="149465"/>
                    </a:cubicBezTo>
                    <a:cubicBezTo>
                      <a:pt x="282827" y="148326"/>
                      <a:pt x="284092" y="146554"/>
                      <a:pt x="284599" y="144656"/>
                    </a:cubicBezTo>
                    <a:cubicBezTo>
                      <a:pt x="285231" y="142884"/>
                      <a:pt x="285738" y="140480"/>
                      <a:pt x="285738" y="138708"/>
                    </a:cubicBezTo>
                    <a:lnTo>
                      <a:pt x="285738" y="25944"/>
                    </a:lnTo>
                    <a:cubicBezTo>
                      <a:pt x="285738" y="22401"/>
                      <a:pt x="283966" y="19363"/>
                      <a:pt x="280928" y="17085"/>
                    </a:cubicBezTo>
                    <a:cubicBezTo>
                      <a:pt x="279157" y="15314"/>
                      <a:pt x="276752" y="14681"/>
                      <a:pt x="274347" y="14681"/>
                    </a:cubicBezTo>
                    <a:cubicBezTo>
                      <a:pt x="271437" y="14681"/>
                      <a:pt x="269032" y="15820"/>
                      <a:pt x="266627" y="17718"/>
                    </a:cubicBezTo>
                    <a:lnTo>
                      <a:pt x="237519" y="43789"/>
                    </a:lnTo>
                    <a:cubicBezTo>
                      <a:pt x="203348" y="15187"/>
                      <a:pt x="161964" y="0"/>
                      <a:pt x="122984" y="0"/>
                    </a:cubicBezTo>
                  </a:path>
                </a:pathLst>
              </a:custGeom>
              <a:solidFill>
                <a:srgbClr val="C0DFC9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37" name="Forma libre: forma 36">
                <a:extLst>
                  <a:ext uri="{FF2B5EF4-FFF2-40B4-BE49-F238E27FC236}">
                    <a16:creationId xmlns:a16="http://schemas.microsoft.com/office/drawing/2014/main" id="{8F62C6BC-3B09-5B1B-C5B9-49A848604B54}"/>
                  </a:ext>
                </a:extLst>
              </p:cNvPr>
              <p:cNvSpPr/>
              <p:nvPr/>
            </p:nvSpPr>
            <p:spPr>
              <a:xfrm>
                <a:off x="9433455" y="1156242"/>
                <a:ext cx="295887" cy="165664"/>
              </a:xfrm>
              <a:custGeom>
                <a:avLst/>
                <a:gdLst>
                  <a:gd name="csX0" fmla="*/ 72259 w 295887"/>
                  <a:gd name="csY0" fmla="*/ 59356 h 165664"/>
                  <a:gd name="csX1" fmla="*/ 183251 w 295887"/>
                  <a:gd name="csY1" fmla="*/ 108081 h 165664"/>
                  <a:gd name="csX2" fmla="*/ 185022 w 295887"/>
                  <a:gd name="csY2" fmla="*/ 112257 h 165664"/>
                  <a:gd name="csX3" fmla="*/ 183251 w 295887"/>
                  <a:gd name="csY3" fmla="*/ 116433 h 165664"/>
                  <a:gd name="csX4" fmla="*/ 157686 w 295887"/>
                  <a:gd name="csY4" fmla="*/ 144909 h 165664"/>
                  <a:gd name="csX5" fmla="*/ 157053 w 295887"/>
                  <a:gd name="csY5" fmla="*/ 151364 h 165664"/>
                  <a:gd name="csX6" fmla="*/ 158825 w 295887"/>
                  <a:gd name="csY6" fmla="*/ 153135 h 165664"/>
                  <a:gd name="csX7" fmla="*/ 161229 w 295887"/>
                  <a:gd name="csY7" fmla="*/ 153768 h 165664"/>
                  <a:gd name="csX8" fmla="*/ 273993 w 295887"/>
                  <a:gd name="csY8" fmla="*/ 153768 h 165664"/>
                  <a:gd name="csX9" fmla="*/ 280574 w 295887"/>
                  <a:gd name="csY9" fmla="*/ 150857 h 165664"/>
                  <a:gd name="csX10" fmla="*/ 282346 w 295887"/>
                  <a:gd name="csY10" fmla="*/ 147820 h 165664"/>
                  <a:gd name="csX11" fmla="*/ 282978 w 295887"/>
                  <a:gd name="csY11" fmla="*/ 144276 h 165664"/>
                  <a:gd name="csX12" fmla="*/ 282978 w 295887"/>
                  <a:gd name="csY12" fmla="*/ 31513 h 165664"/>
                  <a:gd name="csX13" fmla="*/ 280574 w 295887"/>
                  <a:gd name="csY13" fmla="*/ 27337 h 165664"/>
                  <a:gd name="csX14" fmla="*/ 277663 w 295887"/>
                  <a:gd name="csY14" fmla="*/ 26198 h 165664"/>
                  <a:gd name="csX15" fmla="*/ 274119 w 295887"/>
                  <a:gd name="csY15" fmla="*/ 27337 h 165664"/>
                  <a:gd name="csX16" fmla="*/ 246783 w 295887"/>
                  <a:gd name="csY16" fmla="*/ 54040 h 165664"/>
                  <a:gd name="csX17" fmla="*/ 239063 w 295887"/>
                  <a:gd name="csY17" fmla="*/ 54040 h 165664"/>
                  <a:gd name="csX18" fmla="*/ 128577 w 295887"/>
                  <a:gd name="csY18" fmla="*/ 12529 h 165664"/>
                  <a:gd name="csX19" fmla="*/ 19358 w 295887"/>
                  <a:gd name="csY19" fmla="*/ 78466 h 165664"/>
                  <a:gd name="csX20" fmla="*/ 72259 w 295887"/>
                  <a:gd name="csY20" fmla="*/ 59482 h 165664"/>
                  <a:gd name="csX21" fmla="*/ 275258 w 295887"/>
                  <a:gd name="csY21" fmla="*/ 165665 h 165664"/>
                  <a:gd name="csX22" fmla="*/ 162495 w 295887"/>
                  <a:gd name="csY22" fmla="*/ 165665 h 165664"/>
                  <a:gd name="csX23" fmla="*/ 154775 w 295887"/>
                  <a:gd name="csY23" fmla="*/ 163893 h 165664"/>
                  <a:gd name="csX24" fmla="*/ 148827 w 295887"/>
                  <a:gd name="csY24" fmla="*/ 158577 h 165664"/>
                  <a:gd name="csX25" fmla="*/ 149966 w 295887"/>
                  <a:gd name="csY25" fmla="*/ 136556 h 165664"/>
                  <a:gd name="csX26" fmla="*/ 171354 w 295887"/>
                  <a:gd name="csY26" fmla="*/ 112257 h 165664"/>
                  <a:gd name="csX27" fmla="*/ 72765 w 295887"/>
                  <a:gd name="csY27" fmla="*/ 70113 h 165664"/>
                  <a:gd name="csX28" fmla="*/ 15814 w 295887"/>
                  <a:gd name="csY28" fmla="*/ 100361 h 165664"/>
                  <a:gd name="csX29" fmla="*/ 7461 w 295887"/>
                  <a:gd name="csY29" fmla="*/ 105676 h 165664"/>
                  <a:gd name="csX30" fmla="*/ 1513 w 295887"/>
                  <a:gd name="csY30" fmla="*/ 102765 h 165664"/>
                  <a:gd name="csX31" fmla="*/ 880 w 295887"/>
                  <a:gd name="csY31" fmla="*/ 92641 h 165664"/>
                  <a:gd name="csX32" fmla="*/ 51883 w 295887"/>
                  <a:gd name="csY32" fmla="*/ 22527 h 165664"/>
                  <a:gd name="csX33" fmla="*/ 129084 w 295887"/>
                  <a:gd name="csY33" fmla="*/ 0 h 165664"/>
                  <a:gd name="csX34" fmla="*/ 243113 w 295887"/>
                  <a:gd name="csY34" fmla="*/ 41511 h 165664"/>
                  <a:gd name="csX35" fmla="*/ 268044 w 295887"/>
                  <a:gd name="csY35" fmla="*/ 18351 h 165664"/>
                  <a:gd name="csX36" fmla="*/ 279308 w 295887"/>
                  <a:gd name="csY36" fmla="*/ 13542 h 165664"/>
                  <a:gd name="csX37" fmla="*/ 289433 w 295887"/>
                  <a:gd name="csY37" fmla="*/ 17085 h 165664"/>
                  <a:gd name="csX38" fmla="*/ 295887 w 295887"/>
                  <a:gd name="csY38" fmla="*/ 30754 h 165664"/>
                  <a:gd name="csX39" fmla="*/ 295887 w 295887"/>
                  <a:gd name="csY39" fmla="*/ 143517 h 165664"/>
                  <a:gd name="csX40" fmla="*/ 294115 w 295887"/>
                  <a:gd name="csY40" fmla="*/ 151870 h 165664"/>
                  <a:gd name="csX41" fmla="*/ 289306 w 295887"/>
                  <a:gd name="csY41" fmla="*/ 158957 h 165664"/>
                  <a:gd name="csX42" fmla="*/ 275005 w 295887"/>
                  <a:gd name="csY42" fmla="*/ 165538 h 16566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</a:cxnLst>
                <a:rect l="l" t="t" r="r" b="b"/>
                <a:pathLst>
                  <a:path w="295887" h="165664">
                    <a:moveTo>
                      <a:pt x="72259" y="59356"/>
                    </a:moveTo>
                    <a:cubicBezTo>
                      <a:pt x="112631" y="59356"/>
                      <a:pt x="156041" y="84288"/>
                      <a:pt x="183251" y="108081"/>
                    </a:cubicBezTo>
                    <a:cubicBezTo>
                      <a:pt x="184390" y="109220"/>
                      <a:pt x="185022" y="110485"/>
                      <a:pt x="185022" y="112257"/>
                    </a:cubicBezTo>
                    <a:cubicBezTo>
                      <a:pt x="185022" y="114029"/>
                      <a:pt x="184390" y="115294"/>
                      <a:pt x="183251" y="116433"/>
                    </a:cubicBezTo>
                    <a:lnTo>
                      <a:pt x="157686" y="144909"/>
                    </a:lnTo>
                    <a:cubicBezTo>
                      <a:pt x="155914" y="146681"/>
                      <a:pt x="155914" y="149718"/>
                      <a:pt x="157053" y="151364"/>
                    </a:cubicBezTo>
                    <a:lnTo>
                      <a:pt x="158825" y="153135"/>
                    </a:lnTo>
                    <a:lnTo>
                      <a:pt x="161229" y="153768"/>
                    </a:lnTo>
                    <a:lnTo>
                      <a:pt x="273993" y="153768"/>
                    </a:lnTo>
                    <a:cubicBezTo>
                      <a:pt x="276397" y="153768"/>
                      <a:pt x="278802" y="152629"/>
                      <a:pt x="280574" y="150857"/>
                    </a:cubicBezTo>
                    <a:lnTo>
                      <a:pt x="282346" y="147820"/>
                    </a:lnTo>
                    <a:cubicBezTo>
                      <a:pt x="282978" y="146681"/>
                      <a:pt x="282978" y="145415"/>
                      <a:pt x="282978" y="144276"/>
                    </a:cubicBezTo>
                    <a:lnTo>
                      <a:pt x="282978" y="31513"/>
                    </a:lnTo>
                    <a:cubicBezTo>
                      <a:pt x="282978" y="29741"/>
                      <a:pt x="282346" y="28602"/>
                      <a:pt x="280574" y="27337"/>
                    </a:cubicBezTo>
                    <a:lnTo>
                      <a:pt x="277663" y="26198"/>
                    </a:lnTo>
                    <a:cubicBezTo>
                      <a:pt x="276524" y="26198"/>
                      <a:pt x="275258" y="26830"/>
                      <a:pt x="274119" y="27337"/>
                    </a:cubicBezTo>
                    <a:lnTo>
                      <a:pt x="246783" y="54040"/>
                    </a:lnTo>
                    <a:cubicBezTo>
                      <a:pt x="244378" y="55812"/>
                      <a:pt x="241467" y="56445"/>
                      <a:pt x="239063" y="54040"/>
                    </a:cubicBezTo>
                    <a:cubicBezTo>
                      <a:pt x="207043" y="27337"/>
                      <a:pt x="166671" y="12529"/>
                      <a:pt x="128577" y="12529"/>
                    </a:cubicBezTo>
                    <a:cubicBezTo>
                      <a:pt x="79853" y="12529"/>
                      <a:pt x="40746" y="36828"/>
                      <a:pt x="19358" y="78466"/>
                    </a:cubicBezTo>
                    <a:cubicBezTo>
                      <a:pt x="33659" y="65431"/>
                      <a:pt x="51377" y="59482"/>
                      <a:pt x="72259" y="59482"/>
                    </a:cubicBezTo>
                    <a:moveTo>
                      <a:pt x="275258" y="165665"/>
                    </a:moveTo>
                    <a:lnTo>
                      <a:pt x="162495" y="165665"/>
                    </a:lnTo>
                    <a:cubicBezTo>
                      <a:pt x="160090" y="165665"/>
                      <a:pt x="157180" y="165032"/>
                      <a:pt x="154775" y="163893"/>
                    </a:cubicBezTo>
                    <a:cubicBezTo>
                      <a:pt x="152370" y="162754"/>
                      <a:pt x="149966" y="160982"/>
                      <a:pt x="148827" y="158577"/>
                    </a:cubicBezTo>
                    <a:cubicBezTo>
                      <a:pt x="144017" y="151996"/>
                      <a:pt x="144017" y="143137"/>
                      <a:pt x="149966" y="136556"/>
                    </a:cubicBezTo>
                    <a:lnTo>
                      <a:pt x="171354" y="112257"/>
                    </a:lnTo>
                    <a:cubicBezTo>
                      <a:pt x="145283" y="91502"/>
                      <a:pt x="107189" y="70113"/>
                      <a:pt x="72765" y="70113"/>
                    </a:cubicBezTo>
                    <a:cubicBezTo>
                      <a:pt x="48466" y="70113"/>
                      <a:pt x="29482" y="80238"/>
                      <a:pt x="15814" y="100361"/>
                    </a:cubicBezTo>
                    <a:cubicBezTo>
                      <a:pt x="13410" y="103904"/>
                      <a:pt x="10499" y="105676"/>
                      <a:pt x="7461" y="105676"/>
                    </a:cubicBezTo>
                    <a:cubicBezTo>
                      <a:pt x="5057" y="105676"/>
                      <a:pt x="3285" y="104537"/>
                      <a:pt x="1513" y="102765"/>
                    </a:cubicBezTo>
                    <a:cubicBezTo>
                      <a:pt x="374" y="100993"/>
                      <a:pt x="-892" y="97956"/>
                      <a:pt x="880" y="92641"/>
                    </a:cubicBezTo>
                    <a:cubicBezTo>
                      <a:pt x="11005" y="62393"/>
                      <a:pt x="28217" y="38600"/>
                      <a:pt x="51883" y="22527"/>
                    </a:cubicBezTo>
                    <a:cubicBezTo>
                      <a:pt x="73778" y="7720"/>
                      <a:pt x="100608" y="0"/>
                      <a:pt x="129084" y="0"/>
                    </a:cubicBezTo>
                    <a:cubicBezTo>
                      <a:pt x="168823" y="0"/>
                      <a:pt x="209195" y="14807"/>
                      <a:pt x="243113" y="41511"/>
                    </a:cubicBezTo>
                    <a:lnTo>
                      <a:pt x="268044" y="18351"/>
                    </a:lnTo>
                    <a:cubicBezTo>
                      <a:pt x="271082" y="15314"/>
                      <a:pt x="275132" y="13542"/>
                      <a:pt x="279308" y="13542"/>
                    </a:cubicBezTo>
                    <a:cubicBezTo>
                      <a:pt x="282852" y="13542"/>
                      <a:pt x="286395" y="14681"/>
                      <a:pt x="289433" y="17085"/>
                    </a:cubicBezTo>
                    <a:cubicBezTo>
                      <a:pt x="293609" y="19996"/>
                      <a:pt x="295887" y="25438"/>
                      <a:pt x="295887" y="30754"/>
                    </a:cubicBezTo>
                    <a:lnTo>
                      <a:pt x="295887" y="143517"/>
                    </a:lnTo>
                    <a:cubicBezTo>
                      <a:pt x="295887" y="146428"/>
                      <a:pt x="295254" y="148832"/>
                      <a:pt x="294115" y="151870"/>
                    </a:cubicBezTo>
                    <a:cubicBezTo>
                      <a:pt x="292976" y="154274"/>
                      <a:pt x="291711" y="156679"/>
                      <a:pt x="289306" y="158957"/>
                    </a:cubicBezTo>
                    <a:cubicBezTo>
                      <a:pt x="285763" y="163133"/>
                      <a:pt x="280447" y="165538"/>
                      <a:pt x="275005" y="16553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38" name="Forma libre: forma 37">
                <a:extLst>
                  <a:ext uri="{FF2B5EF4-FFF2-40B4-BE49-F238E27FC236}">
                    <a16:creationId xmlns:a16="http://schemas.microsoft.com/office/drawing/2014/main" id="{6D433898-FFF7-3F9F-AB3F-D73D60503CE6}"/>
                  </a:ext>
                </a:extLst>
              </p:cNvPr>
              <p:cNvSpPr/>
              <p:nvPr/>
            </p:nvSpPr>
            <p:spPr>
              <a:xfrm>
                <a:off x="9410543" y="1282801"/>
                <a:ext cx="296773" cy="165158"/>
              </a:xfrm>
              <a:custGeom>
                <a:avLst/>
                <a:gdLst>
                  <a:gd name="csX0" fmla="*/ 53028 w 296773"/>
                  <a:gd name="csY0" fmla="*/ 109726 h 165158"/>
                  <a:gd name="csX1" fmla="*/ 56571 w 296773"/>
                  <a:gd name="csY1" fmla="*/ 110865 h 165158"/>
                  <a:gd name="csX2" fmla="*/ 166424 w 296773"/>
                  <a:gd name="csY2" fmla="*/ 153009 h 165158"/>
                  <a:gd name="csX3" fmla="*/ 275644 w 296773"/>
                  <a:gd name="csY3" fmla="*/ 87072 h 165158"/>
                  <a:gd name="csX4" fmla="*/ 222869 w 296773"/>
                  <a:gd name="csY4" fmla="*/ 106056 h 165158"/>
                  <a:gd name="csX5" fmla="*/ 111877 w 296773"/>
                  <a:gd name="csY5" fmla="*/ 57331 h 165158"/>
                  <a:gd name="csX6" fmla="*/ 110106 w 296773"/>
                  <a:gd name="csY6" fmla="*/ 53154 h 165158"/>
                  <a:gd name="csX7" fmla="*/ 111877 w 296773"/>
                  <a:gd name="csY7" fmla="*/ 48978 h 165158"/>
                  <a:gd name="csX8" fmla="*/ 137442 w 296773"/>
                  <a:gd name="csY8" fmla="*/ 20502 h 165158"/>
                  <a:gd name="csX9" fmla="*/ 138075 w 296773"/>
                  <a:gd name="csY9" fmla="*/ 13921 h 165158"/>
                  <a:gd name="csX10" fmla="*/ 136303 w 296773"/>
                  <a:gd name="csY10" fmla="*/ 12150 h 165158"/>
                  <a:gd name="csX11" fmla="*/ 133898 w 296773"/>
                  <a:gd name="csY11" fmla="*/ 11517 h 165158"/>
                  <a:gd name="csX12" fmla="*/ 21135 w 296773"/>
                  <a:gd name="csY12" fmla="*/ 11517 h 165158"/>
                  <a:gd name="csX13" fmla="*/ 14554 w 296773"/>
                  <a:gd name="csY13" fmla="*/ 14554 h 165158"/>
                  <a:gd name="csX14" fmla="*/ 12782 w 296773"/>
                  <a:gd name="csY14" fmla="*/ 17592 h 165158"/>
                  <a:gd name="csX15" fmla="*/ 12150 w 296773"/>
                  <a:gd name="csY15" fmla="*/ 21135 h 165158"/>
                  <a:gd name="csX16" fmla="*/ 12150 w 296773"/>
                  <a:gd name="csY16" fmla="*/ 133899 h 165158"/>
                  <a:gd name="csX17" fmla="*/ 14554 w 296773"/>
                  <a:gd name="csY17" fmla="*/ 138075 h 165158"/>
                  <a:gd name="csX18" fmla="*/ 17592 w 296773"/>
                  <a:gd name="csY18" fmla="*/ 139214 h 165158"/>
                  <a:gd name="csX19" fmla="*/ 21135 w 296773"/>
                  <a:gd name="csY19" fmla="*/ 138075 h 165158"/>
                  <a:gd name="csX20" fmla="*/ 50244 w 296773"/>
                  <a:gd name="csY20" fmla="*/ 112004 h 165158"/>
                  <a:gd name="csX21" fmla="*/ 53281 w 296773"/>
                  <a:gd name="csY21" fmla="*/ 109599 h 165158"/>
                  <a:gd name="csX22" fmla="*/ 166930 w 296773"/>
                  <a:gd name="csY22" fmla="*/ 164905 h 165158"/>
                  <a:gd name="csX23" fmla="*/ 52901 w 296773"/>
                  <a:gd name="csY23" fmla="*/ 123394 h 165158"/>
                  <a:gd name="csX24" fmla="*/ 27969 w 296773"/>
                  <a:gd name="csY24" fmla="*/ 146554 h 165158"/>
                  <a:gd name="csX25" fmla="*/ 16706 w 296773"/>
                  <a:gd name="csY25" fmla="*/ 151364 h 165158"/>
                  <a:gd name="csX26" fmla="*/ 6581 w 296773"/>
                  <a:gd name="csY26" fmla="*/ 147820 h 165158"/>
                  <a:gd name="csX27" fmla="*/ 0 w 296773"/>
                  <a:gd name="csY27" fmla="*/ 134152 h 165158"/>
                  <a:gd name="csX28" fmla="*/ 0 w 296773"/>
                  <a:gd name="csY28" fmla="*/ 21388 h 165158"/>
                  <a:gd name="csX29" fmla="*/ 1772 w 296773"/>
                  <a:gd name="csY29" fmla="*/ 13035 h 165158"/>
                  <a:gd name="csX30" fmla="*/ 6581 w 296773"/>
                  <a:gd name="csY30" fmla="*/ 5948 h 165158"/>
                  <a:gd name="csX31" fmla="*/ 21388 w 296773"/>
                  <a:gd name="csY31" fmla="*/ 0 h 165158"/>
                  <a:gd name="csX32" fmla="*/ 134278 w 296773"/>
                  <a:gd name="csY32" fmla="*/ 0 h 165158"/>
                  <a:gd name="csX33" fmla="*/ 141998 w 296773"/>
                  <a:gd name="csY33" fmla="*/ 1772 h 165158"/>
                  <a:gd name="csX34" fmla="*/ 147946 w 296773"/>
                  <a:gd name="csY34" fmla="*/ 7087 h 165158"/>
                  <a:gd name="csX35" fmla="*/ 146807 w 296773"/>
                  <a:gd name="csY35" fmla="*/ 29108 h 165158"/>
                  <a:gd name="csX36" fmla="*/ 125419 w 296773"/>
                  <a:gd name="csY36" fmla="*/ 53408 h 165158"/>
                  <a:gd name="csX37" fmla="*/ 224008 w 296773"/>
                  <a:gd name="csY37" fmla="*/ 95551 h 165158"/>
                  <a:gd name="csX38" fmla="*/ 280959 w 296773"/>
                  <a:gd name="csY38" fmla="*/ 65304 h 165158"/>
                  <a:gd name="csX39" fmla="*/ 289312 w 296773"/>
                  <a:gd name="csY39" fmla="*/ 59989 h 165158"/>
                  <a:gd name="csX40" fmla="*/ 295260 w 296773"/>
                  <a:gd name="csY40" fmla="*/ 62899 h 165158"/>
                  <a:gd name="csX41" fmla="*/ 295893 w 296773"/>
                  <a:gd name="csY41" fmla="*/ 73024 h 165158"/>
                  <a:gd name="csX42" fmla="*/ 244890 w 296773"/>
                  <a:gd name="csY42" fmla="*/ 143137 h 165158"/>
                  <a:gd name="csX43" fmla="*/ 167057 w 296773"/>
                  <a:gd name="csY43" fmla="*/ 165158 h 16515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</a:cxnLst>
                <a:rect l="l" t="t" r="r" b="b"/>
                <a:pathLst>
                  <a:path w="296773" h="165158">
                    <a:moveTo>
                      <a:pt x="53028" y="109726"/>
                    </a:moveTo>
                    <a:lnTo>
                      <a:pt x="56571" y="110865"/>
                    </a:lnTo>
                    <a:cubicBezTo>
                      <a:pt x="88591" y="137569"/>
                      <a:pt x="128457" y="153009"/>
                      <a:pt x="166424" y="153009"/>
                    </a:cubicBezTo>
                    <a:cubicBezTo>
                      <a:pt x="215149" y="153009"/>
                      <a:pt x="254255" y="128710"/>
                      <a:pt x="275644" y="87072"/>
                    </a:cubicBezTo>
                    <a:cubicBezTo>
                      <a:pt x="261469" y="99601"/>
                      <a:pt x="243624" y="106056"/>
                      <a:pt x="222869" y="106056"/>
                    </a:cubicBezTo>
                    <a:cubicBezTo>
                      <a:pt x="182497" y="106056"/>
                      <a:pt x="139214" y="81124"/>
                      <a:pt x="111877" y="57331"/>
                    </a:cubicBezTo>
                    <a:cubicBezTo>
                      <a:pt x="110738" y="56192"/>
                      <a:pt x="110106" y="54926"/>
                      <a:pt x="110106" y="53154"/>
                    </a:cubicBezTo>
                    <a:cubicBezTo>
                      <a:pt x="110106" y="51383"/>
                      <a:pt x="110738" y="50117"/>
                      <a:pt x="111877" y="48978"/>
                    </a:cubicBezTo>
                    <a:lnTo>
                      <a:pt x="137442" y="20502"/>
                    </a:lnTo>
                    <a:cubicBezTo>
                      <a:pt x="139214" y="18731"/>
                      <a:pt x="139214" y="15693"/>
                      <a:pt x="138075" y="13921"/>
                    </a:cubicBezTo>
                    <a:lnTo>
                      <a:pt x="136303" y="12150"/>
                    </a:lnTo>
                    <a:lnTo>
                      <a:pt x="133898" y="11517"/>
                    </a:lnTo>
                    <a:lnTo>
                      <a:pt x="21135" y="11517"/>
                    </a:lnTo>
                    <a:cubicBezTo>
                      <a:pt x="18731" y="11517"/>
                      <a:pt x="16326" y="12656"/>
                      <a:pt x="14554" y="14554"/>
                    </a:cubicBezTo>
                    <a:lnTo>
                      <a:pt x="12782" y="17592"/>
                    </a:lnTo>
                    <a:cubicBezTo>
                      <a:pt x="12150" y="18731"/>
                      <a:pt x="12150" y="19996"/>
                      <a:pt x="12150" y="21135"/>
                    </a:cubicBezTo>
                    <a:lnTo>
                      <a:pt x="12150" y="133899"/>
                    </a:lnTo>
                    <a:cubicBezTo>
                      <a:pt x="12150" y="135670"/>
                      <a:pt x="12782" y="136809"/>
                      <a:pt x="14554" y="138075"/>
                    </a:cubicBezTo>
                    <a:lnTo>
                      <a:pt x="17592" y="139214"/>
                    </a:lnTo>
                    <a:lnTo>
                      <a:pt x="21135" y="138075"/>
                    </a:lnTo>
                    <a:lnTo>
                      <a:pt x="50244" y="112004"/>
                    </a:lnTo>
                    <a:cubicBezTo>
                      <a:pt x="50244" y="110232"/>
                      <a:pt x="51383" y="109599"/>
                      <a:pt x="53281" y="109599"/>
                    </a:cubicBezTo>
                    <a:moveTo>
                      <a:pt x="166930" y="164905"/>
                    </a:moveTo>
                    <a:cubicBezTo>
                      <a:pt x="127191" y="164905"/>
                      <a:pt x="86819" y="150098"/>
                      <a:pt x="52901" y="123394"/>
                    </a:cubicBezTo>
                    <a:lnTo>
                      <a:pt x="27969" y="146554"/>
                    </a:lnTo>
                    <a:cubicBezTo>
                      <a:pt x="25059" y="149592"/>
                      <a:pt x="20882" y="151364"/>
                      <a:pt x="16706" y="151364"/>
                    </a:cubicBezTo>
                    <a:cubicBezTo>
                      <a:pt x="13162" y="151364"/>
                      <a:pt x="9618" y="150225"/>
                      <a:pt x="6581" y="147820"/>
                    </a:cubicBezTo>
                    <a:cubicBezTo>
                      <a:pt x="2405" y="144783"/>
                      <a:pt x="0" y="139467"/>
                      <a:pt x="0" y="134152"/>
                    </a:cubicBezTo>
                    <a:lnTo>
                      <a:pt x="0" y="21388"/>
                    </a:lnTo>
                    <a:cubicBezTo>
                      <a:pt x="0" y="18477"/>
                      <a:pt x="633" y="16073"/>
                      <a:pt x="1772" y="13035"/>
                    </a:cubicBezTo>
                    <a:cubicBezTo>
                      <a:pt x="2911" y="10631"/>
                      <a:pt x="4176" y="8226"/>
                      <a:pt x="6581" y="5948"/>
                    </a:cubicBezTo>
                    <a:cubicBezTo>
                      <a:pt x="10757" y="1772"/>
                      <a:pt x="16073" y="0"/>
                      <a:pt x="21388" y="0"/>
                    </a:cubicBezTo>
                    <a:lnTo>
                      <a:pt x="134278" y="0"/>
                    </a:lnTo>
                    <a:cubicBezTo>
                      <a:pt x="136683" y="0"/>
                      <a:pt x="139594" y="633"/>
                      <a:pt x="141998" y="1772"/>
                    </a:cubicBezTo>
                    <a:cubicBezTo>
                      <a:pt x="144403" y="2911"/>
                      <a:pt x="146807" y="4809"/>
                      <a:pt x="147946" y="7087"/>
                    </a:cubicBezTo>
                    <a:cubicBezTo>
                      <a:pt x="152756" y="13668"/>
                      <a:pt x="152756" y="22527"/>
                      <a:pt x="146807" y="29108"/>
                    </a:cubicBezTo>
                    <a:lnTo>
                      <a:pt x="125419" y="53408"/>
                    </a:lnTo>
                    <a:cubicBezTo>
                      <a:pt x="151490" y="74163"/>
                      <a:pt x="189584" y="95551"/>
                      <a:pt x="224008" y="95551"/>
                    </a:cubicBezTo>
                    <a:cubicBezTo>
                      <a:pt x="248307" y="95551"/>
                      <a:pt x="267291" y="85427"/>
                      <a:pt x="280959" y="65304"/>
                    </a:cubicBezTo>
                    <a:cubicBezTo>
                      <a:pt x="283364" y="61760"/>
                      <a:pt x="286274" y="59989"/>
                      <a:pt x="289312" y="59989"/>
                    </a:cubicBezTo>
                    <a:cubicBezTo>
                      <a:pt x="291716" y="59989"/>
                      <a:pt x="293488" y="61128"/>
                      <a:pt x="295260" y="62899"/>
                    </a:cubicBezTo>
                    <a:cubicBezTo>
                      <a:pt x="296399" y="64671"/>
                      <a:pt x="297665" y="67709"/>
                      <a:pt x="295893" y="73024"/>
                    </a:cubicBezTo>
                    <a:cubicBezTo>
                      <a:pt x="285768" y="103271"/>
                      <a:pt x="268556" y="127064"/>
                      <a:pt x="244890" y="143137"/>
                    </a:cubicBezTo>
                    <a:cubicBezTo>
                      <a:pt x="222363" y="157312"/>
                      <a:pt x="195532" y="165158"/>
                      <a:pt x="167057" y="16515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20" name="object 27">
            <a:extLst>
              <a:ext uri="{FF2B5EF4-FFF2-40B4-BE49-F238E27FC236}">
                <a16:creationId xmlns:a16="http://schemas.microsoft.com/office/drawing/2014/main" id="{5D4D38FB-7AE4-5F26-E49E-7B2BDE6633DF}"/>
              </a:ext>
            </a:extLst>
          </p:cNvPr>
          <p:cNvSpPr txBox="1"/>
          <p:nvPr/>
        </p:nvSpPr>
        <p:spPr>
          <a:xfrm>
            <a:off x="8190006" y="1082874"/>
            <a:ext cx="8274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Alternative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07299" y="1222246"/>
            <a:ext cx="310515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9343"/>
                </a:solidFill>
              </a:rPr>
              <a:t>Step</a:t>
            </a:r>
            <a:r>
              <a:rPr spc="-35" dirty="0">
                <a:solidFill>
                  <a:srgbClr val="009343"/>
                </a:solidFill>
              </a:rPr>
              <a:t> </a:t>
            </a:r>
            <a:r>
              <a:rPr dirty="0">
                <a:solidFill>
                  <a:srgbClr val="009343"/>
                </a:solidFill>
              </a:rPr>
              <a:t>6:</a:t>
            </a:r>
            <a:r>
              <a:rPr spc="-35" dirty="0">
                <a:solidFill>
                  <a:srgbClr val="009343"/>
                </a:solidFill>
              </a:rPr>
              <a:t> </a:t>
            </a:r>
            <a:r>
              <a:rPr spc="-10" dirty="0"/>
              <a:t>Capacities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52</a:t>
            </a:fld>
            <a:endParaRPr spc="-25" dirty="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20001" y="2358008"/>
            <a:ext cx="9252585" cy="414020"/>
          </a:xfrm>
          <a:prstGeom prst="rect">
            <a:avLst/>
          </a:prstGeom>
          <a:solidFill>
            <a:srgbClr val="009343"/>
          </a:solidFill>
        </p:spPr>
        <p:txBody>
          <a:bodyPr vert="horz" wrap="square" lIns="0" tIns="8382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660"/>
              </a:spcBef>
            </a:pPr>
            <a:r>
              <a:rPr sz="1600" b="0" dirty="0">
                <a:solidFill>
                  <a:srgbClr val="FFFFFF"/>
                </a:solidFill>
                <a:latin typeface="Roboto Medium"/>
                <a:cs typeface="Roboto Medium"/>
              </a:rPr>
              <a:t>EXISTING</a:t>
            </a:r>
            <a:r>
              <a:rPr sz="1600" b="0" spc="-30" dirty="0">
                <a:solidFill>
                  <a:srgbClr val="FFFFFF"/>
                </a:solidFill>
                <a:latin typeface="Roboto Medium"/>
                <a:cs typeface="Roboto Medium"/>
              </a:rPr>
              <a:t> CAPACITIES</a:t>
            </a:r>
            <a:r>
              <a:rPr sz="1600" b="0" spc="-70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FFFFFF"/>
                </a:solidFill>
                <a:latin typeface="Roboto Medium"/>
                <a:cs typeface="Roboto Medium"/>
              </a:rPr>
              <a:t>TO</a:t>
            </a:r>
            <a:r>
              <a:rPr sz="1600" b="0" spc="-30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FFFFFF"/>
                </a:solidFill>
                <a:latin typeface="Roboto Medium"/>
                <a:cs typeface="Roboto Medium"/>
              </a:rPr>
              <a:t>ADDRESS</a:t>
            </a:r>
            <a:r>
              <a:rPr sz="1600" b="0" spc="-25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spc="-20" dirty="0">
                <a:solidFill>
                  <a:srgbClr val="FFFFFF"/>
                </a:solidFill>
                <a:latin typeface="Roboto Medium"/>
                <a:cs typeface="Roboto Medium"/>
              </a:rPr>
              <a:t>PROTECTION</a:t>
            </a:r>
            <a:r>
              <a:rPr sz="1600" b="0" spc="-70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FFFFFF"/>
                </a:solidFill>
                <a:latin typeface="Roboto Medium"/>
                <a:cs typeface="Roboto Medium"/>
              </a:rPr>
              <a:t>THREATS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10996" y="2877705"/>
            <a:ext cx="2979420" cy="1410970"/>
          </a:xfrm>
          <a:prstGeom prst="rect">
            <a:avLst/>
          </a:prstGeom>
          <a:solidFill>
            <a:srgbClr val="E6F2EA"/>
          </a:solidFill>
        </p:spPr>
        <p:txBody>
          <a:bodyPr vert="horz" wrap="square" lIns="0" tIns="1651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0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L="550545" marR="695960" indent="115570">
              <a:lnSpc>
                <a:spcPct val="109300"/>
              </a:lnSpc>
            </a:pPr>
            <a:r>
              <a:rPr sz="1600" b="0" spc="-10" dirty="0">
                <a:latin typeface="Roboto Light"/>
                <a:cs typeface="Roboto Light"/>
              </a:rPr>
              <a:t>Capacities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the </a:t>
            </a:r>
            <a:r>
              <a:rPr sz="1600" b="0" dirty="0">
                <a:latin typeface="Roboto Light"/>
                <a:cs typeface="Roboto Light"/>
              </a:rPr>
              <a:t>affected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population</a:t>
            </a:r>
            <a:endParaRPr sz="1600" dirty="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47503" y="2877705"/>
            <a:ext cx="2979420" cy="1410970"/>
          </a:xfrm>
          <a:prstGeom prst="rect">
            <a:avLst/>
          </a:prstGeom>
          <a:solidFill>
            <a:srgbClr val="E6F2EA"/>
          </a:solidFill>
        </p:spPr>
        <p:txBody>
          <a:bodyPr vert="horz" wrap="square" lIns="0" tIns="1651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0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L="614045" marR="607060" indent="13970">
              <a:lnSpc>
                <a:spcPct val="109300"/>
              </a:lnSpc>
            </a:pPr>
            <a:r>
              <a:rPr sz="1600" b="0" dirty="0">
                <a:latin typeface="Roboto Light"/>
                <a:cs typeface="Roboto Light"/>
              </a:rPr>
              <a:t>Local</a:t>
            </a:r>
            <a:r>
              <a:rPr sz="1600" b="0" spc="-6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mechanisms, </a:t>
            </a:r>
            <a:r>
              <a:rPr sz="1600" b="0" dirty="0">
                <a:latin typeface="Roboto Light"/>
                <a:cs typeface="Roboto Light"/>
              </a:rPr>
              <a:t>systems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actors</a:t>
            </a:r>
            <a:endParaRPr sz="1600" dirty="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983996" y="2877705"/>
            <a:ext cx="2979420" cy="1411144"/>
          </a:xfrm>
          <a:prstGeom prst="rect">
            <a:avLst/>
          </a:prstGeom>
          <a:solidFill>
            <a:srgbClr val="E6F2EA"/>
          </a:solidFill>
        </p:spPr>
        <p:txBody>
          <a:bodyPr vert="horz" wrap="square" lIns="0" tIns="29845" rIns="0" bIns="342000" rtlCol="0">
            <a:spAutoFit/>
          </a:bodyPr>
          <a:lstStyle/>
          <a:p>
            <a:pPr>
              <a:lnSpc>
                <a:spcPct val="100000"/>
              </a:lnSpc>
              <a:spcBef>
                <a:spcPts val="235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L="598170" marR="599440" indent="86995" algn="ctr">
              <a:lnSpc>
                <a:spcPct val="109300"/>
              </a:lnSpc>
              <a:spcBef>
                <a:spcPts val="5"/>
              </a:spcBef>
            </a:pPr>
            <a:r>
              <a:rPr sz="1600" b="0" spc="-10" dirty="0">
                <a:latin typeface="Roboto Light"/>
                <a:cs typeface="Roboto Light"/>
              </a:rPr>
              <a:t>Institutional,</a:t>
            </a:r>
            <a:r>
              <a:rPr sz="1600" b="0" spc="-20" dirty="0">
                <a:latin typeface="Roboto Light"/>
                <a:cs typeface="Roboto Light"/>
              </a:rPr>
              <a:t> other </a:t>
            </a:r>
            <a:r>
              <a:rPr sz="1600" b="0" spc="-10" dirty="0">
                <a:latin typeface="Roboto Light"/>
                <a:cs typeface="Roboto Light"/>
              </a:rPr>
              <a:t>mechanisms,</a:t>
            </a:r>
            <a:r>
              <a:rPr lang="es-AR" sz="1600" b="0" spc="-4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and </a:t>
            </a:r>
            <a:r>
              <a:rPr sz="1600" b="0" dirty="0">
                <a:latin typeface="Roboto Light"/>
                <a:cs typeface="Roboto Light"/>
              </a:rPr>
              <a:t>response</a:t>
            </a:r>
            <a:r>
              <a:rPr sz="1600" b="0" spc="-7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capacities</a:t>
            </a:r>
            <a:endParaRPr sz="1600" dirty="0">
              <a:latin typeface="Roboto Light"/>
              <a:cs typeface="Robo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1266696"/>
            <a:ext cx="642302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0" dirty="0">
                <a:latin typeface="Roboto Medium"/>
                <a:cs typeface="Roboto Medium"/>
              </a:rPr>
              <a:t>Answer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some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of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these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questions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as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they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apply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to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the</a:t>
            </a:r>
            <a:r>
              <a:rPr sz="1600" b="0" spc="-3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target</a:t>
            </a:r>
            <a:r>
              <a:rPr sz="1600" b="0" spc="-35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population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07299" y="2105060"/>
            <a:ext cx="1468120" cy="483234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Capacities </a:t>
            </a: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of</a:t>
            </a:r>
            <a:r>
              <a:rPr sz="1300" b="0" spc="-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spc="-25" dirty="0">
                <a:solidFill>
                  <a:srgbClr val="009343"/>
                </a:solidFill>
                <a:latin typeface="Roboto Medium"/>
                <a:cs typeface="Roboto Medium"/>
              </a:rPr>
              <a:t>the</a:t>
            </a:r>
            <a:endParaRPr sz="1300">
              <a:latin typeface="Roboto Medium"/>
              <a:cs typeface="Roboto Medium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affected</a:t>
            </a:r>
            <a:r>
              <a:rPr sz="1300" b="0" spc="-8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population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299" y="2634260"/>
            <a:ext cx="2645410" cy="3034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5080" indent="-228600">
              <a:lnSpc>
                <a:spcPct val="115399"/>
              </a:lnSpc>
              <a:spcBef>
                <a:spcPts val="100"/>
              </a:spcBef>
              <a:buClr>
                <a:srgbClr val="009343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29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physical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/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social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psycho-</a:t>
            </a:r>
            <a:r>
              <a:rPr sz="1300" b="0" dirty="0">
                <a:latin typeface="Roboto Light"/>
                <a:cs typeface="Roboto Light"/>
              </a:rPr>
              <a:t>social/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legal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and </a:t>
            </a:r>
            <a:r>
              <a:rPr sz="1300" b="0" dirty="0">
                <a:latin typeface="Roboto Light"/>
                <a:cs typeface="Roboto Light"/>
              </a:rPr>
              <a:t>material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capacities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0" dirty="0">
                <a:latin typeface="Roboto Light"/>
                <a:cs typeface="Roboto Light"/>
              </a:rPr>
              <a:t> each </a:t>
            </a:r>
            <a:r>
              <a:rPr sz="1300" b="0" dirty="0">
                <a:latin typeface="Roboto Light"/>
                <a:cs typeface="Roboto Light"/>
              </a:rPr>
              <a:t>affected</a:t>
            </a:r>
            <a:r>
              <a:rPr sz="1300" b="0" spc="-5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population</a:t>
            </a:r>
            <a:r>
              <a:rPr sz="1300" b="0" spc="-6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group </a:t>
            </a:r>
            <a:r>
              <a:rPr sz="1300" b="0" dirty="0">
                <a:latin typeface="Roboto Light"/>
                <a:cs typeface="Roboto Light"/>
              </a:rPr>
              <a:t>(individual,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family,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household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or </a:t>
            </a:r>
            <a:r>
              <a:rPr sz="1300" b="0" dirty="0">
                <a:latin typeface="Roboto Light"/>
                <a:cs typeface="Roboto Light"/>
              </a:rPr>
              <a:t>network)</a:t>
            </a:r>
            <a:r>
              <a:rPr sz="1300" b="0" spc="-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withstand the</a:t>
            </a:r>
            <a:r>
              <a:rPr sz="1300" b="0" spc="-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threats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its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primary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consequences?</a:t>
            </a:r>
            <a:endParaRPr sz="1300">
              <a:latin typeface="Roboto Light"/>
              <a:cs typeface="Roboto Light"/>
            </a:endParaRPr>
          </a:p>
          <a:p>
            <a:pPr marL="240665" marR="191135" indent="-228600">
              <a:lnSpc>
                <a:spcPct val="115399"/>
              </a:lnSpc>
              <a:spcBef>
                <a:spcPts val="280"/>
              </a:spcBef>
              <a:buClr>
                <a:srgbClr val="009343"/>
              </a:buClr>
              <a:buSzPct val="107692"/>
              <a:buChar char="•"/>
              <a:tabLst>
                <a:tab pos="240665" algn="l"/>
              </a:tabLst>
            </a:pPr>
            <a:r>
              <a:rPr sz="1300" b="0" dirty="0">
                <a:latin typeface="Roboto Light"/>
                <a:cs typeface="Roboto Light"/>
              </a:rPr>
              <a:t>Has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any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10" dirty="0">
                <a:latin typeface="Roboto Light"/>
                <a:cs typeface="Roboto Light"/>
              </a:rPr>
              <a:t> capacities </a:t>
            </a:r>
            <a:r>
              <a:rPr sz="1300" b="0" dirty="0">
                <a:latin typeface="Roboto Light"/>
                <a:cs typeface="Roboto Light"/>
              </a:rPr>
              <a:t>identified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each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affected </a:t>
            </a:r>
            <a:r>
              <a:rPr sz="1300" b="0" dirty="0">
                <a:latin typeface="Roboto Light"/>
                <a:cs typeface="Roboto Light"/>
              </a:rPr>
              <a:t>population</a:t>
            </a:r>
            <a:r>
              <a:rPr sz="1300" b="0" spc="-5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group</a:t>
            </a:r>
            <a:r>
              <a:rPr sz="1300" b="0" spc="-5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(individual, family,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household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network) </a:t>
            </a:r>
            <a:r>
              <a:rPr sz="1300" b="0" u="sng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</a:rPr>
              <a:t>changed</a:t>
            </a:r>
            <a:r>
              <a:rPr sz="1300" b="0" u="sng" spc="-35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</a:rPr>
              <a:t> </a:t>
            </a:r>
            <a:r>
              <a:rPr sz="1300" b="0" u="sng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</a:rPr>
              <a:t>over</a:t>
            </a:r>
            <a:r>
              <a:rPr sz="1300" b="0" u="sng" spc="-35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</a:rPr>
              <a:t> </a:t>
            </a:r>
            <a:r>
              <a:rPr sz="1300" b="0" u="sng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</a:rPr>
              <a:t>time</a:t>
            </a:r>
            <a:r>
              <a:rPr sz="1300" b="0" u="none" dirty="0">
                <a:latin typeface="Roboto Light"/>
                <a:cs typeface="Roboto Light"/>
              </a:rPr>
              <a:t>,</a:t>
            </a:r>
            <a:r>
              <a:rPr sz="1300" b="0" u="none" spc="-35" dirty="0">
                <a:latin typeface="Roboto Light"/>
                <a:cs typeface="Roboto Light"/>
              </a:rPr>
              <a:t> </a:t>
            </a:r>
            <a:r>
              <a:rPr sz="1300" b="0" u="none" spc="-10" dirty="0">
                <a:latin typeface="Roboto Light"/>
                <a:cs typeface="Roboto Light"/>
              </a:rPr>
              <a:t>specifically </a:t>
            </a:r>
            <a:r>
              <a:rPr sz="1300" b="0" u="none" dirty="0">
                <a:latin typeface="Roboto Light"/>
                <a:cs typeface="Roboto Light"/>
              </a:rPr>
              <a:t>after</a:t>
            </a:r>
            <a:r>
              <a:rPr sz="1300" b="0" u="none" spc="-15" dirty="0">
                <a:latin typeface="Roboto Light"/>
                <a:cs typeface="Roboto Light"/>
              </a:rPr>
              <a:t> </a:t>
            </a:r>
            <a:r>
              <a:rPr sz="1300" b="0" u="none" dirty="0">
                <a:latin typeface="Roboto Light"/>
                <a:cs typeface="Roboto Light"/>
              </a:rPr>
              <a:t>new</a:t>
            </a:r>
            <a:r>
              <a:rPr sz="1300" b="0" u="none" spc="-15" dirty="0">
                <a:latin typeface="Roboto Light"/>
                <a:cs typeface="Roboto Light"/>
              </a:rPr>
              <a:t> </a:t>
            </a:r>
            <a:r>
              <a:rPr sz="1300" b="0" u="none" spc="-10" dirty="0">
                <a:latin typeface="Roboto Light"/>
                <a:cs typeface="Roboto Light"/>
              </a:rPr>
              <a:t>shocks?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21352" y="2105338"/>
            <a:ext cx="2116455" cy="483234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Local</a:t>
            </a:r>
            <a:r>
              <a:rPr sz="1300" b="0" spc="-5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mechanisms,</a:t>
            </a:r>
            <a:r>
              <a:rPr sz="1300" b="0" spc="-5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systems</a:t>
            </a:r>
            <a:endParaRPr sz="1300">
              <a:latin typeface="Roboto Medium"/>
              <a:cs typeface="Roboto Medium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and</a:t>
            </a:r>
            <a:r>
              <a:rPr sz="13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actors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21300" y="2634260"/>
            <a:ext cx="2853055" cy="1890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15399"/>
              </a:lnSpc>
              <a:spcBef>
                <a:spcPts val="100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resources/systems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in </a:t>
            </a:r>
            <a:r>
              <a:rPr sz="1300" b="0" dirty="0">
                <a:latin typeface="Roboto Light"/>
                <a:cs typeface="Roboto Light"/>
              </a:rPr>
              <a:t>place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prevent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threat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20" dirty="0">
                <a:latin typeface="Roboto Light"/>
                <a:cs typeface="Roboto Light"/>
              </a:rPr>
              <a:t>from </a:t>
            </a:r>
            <a:r>
              <a:rPr sz="1300" b="0" spc="-10" dirty="0">
                <a:latin typeface="Roboto Light"/>
                <a:cs typeface="Roboto Light"/>
              </a:rPr>
              <a:t>happening,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respond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threat? Physical,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social,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safety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security, services?</a:t>
            </a:r>
            <a:endParaRPr sz="1300">
              <a:latin typeface="Roboto Light"/>
              <a:cs typeface="Roboto Light"/>
            </a:endParaRPr>
          </a:p>
          <a:p>
            <a:pPr marL="241300" marR="83820" indent="-228600">
              <a:lnSpc>
                <a:spcPct val="115399"/>
              </a:lnSpc>
              <a:spcBef>
                <a:spcPts val="280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resources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services </a:t>
            </a:r>
            <a:r>
              <a:rPr sz="1300" b="0" dirty="0">
                <a:latin typeface="Roboto Light"/>
                <a:cs typeface="Roboto Light"/>
              </a:rPr>
              <a:t>identified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accessible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available? </a:t>
            </a:r>
            <a:r>
              <a:rPr sz="1300" b="0" dirty="0">
                <a:latin typeface="Roboto Light"/>
                <a:cs typeface="Roboto Light"/>
              </a:rPr>
              <a:t>Functioning?</a:t>
            </a:r>
            <a:r>
              <a:rPr sz="1300" b="0" spc="-6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Well</a:t>
            </a:r>
            <a:r>
              <a:rPr sz="1300" b="0" spc="-5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resourced?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15312" y="2105135"/>
            <a:ext cx="271780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0640">
              <a:lnSpc>
                <a:spcPct val="115399"/>
              </a:lnSpc>
              <a:spcBef>
                <a:spcPts val="100"/>
              </a:spcBef>
            </a:pP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Institutional,</a:t>
            </a:r>
            <a:r>
              <a:rPr sz="1300" b="0" spc="-4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other</a:t>
            </a:r>
            <a:r>
              <a:rPr sz="13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mechanisms</a:t>
            </a:r>
            <a:r>
              <a:rPr sz="13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spc="-25" dirty="0">
                <a:solidFill>
                  <a:srgbClr val="009343"/>
                </a:solidFill>
                <a:latin typeface="Roboto Medium"/>
                <a:cs typeface="Roboto Medium"/>
              </a:rPr>
              <a:t>and </a:t>
            </a:r>
            <a:r>
              <a:rPr sz="1300" b="0" dirty="0">
                <a:solidFill>
                  <a:srgbClr val="009343"/>
                </a:solidFill>
                <a:latin typeface="Roboto Medium"/>
                <a:cs typeface="Roboto Medium"/>
              </a:rPr>
              <a:t>response</a:t>
            </a:r>
            <a:r>
              <a:rPr sz="1300" b="0" spc="-7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300" b="0" spc="-10" dirty="0">
                <a:solidFill>
                  <a:srgbClr val="009343"/>
                </a:solidFill>
                <a:latin typeface="Roboto Medium"/>
                <a:cs typeface="Roboto Medium"/>
              </a:rPr>
              <a:t>capacities</a:t>
            </a:r>
            <a:endParaRPr sz="1300">
              <a:latin typeface="Roboto Medium"/>
              <a:cs typeface="Roboto Medium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115300" y="2634260"/>
            <a:ext cx="2738755" cy="2612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9395" marR="52069" indent="-226695" algn="just">
              <a:lnSpc>
                <a:spcPct val="115399"/>
              </a:lnSpc>
              <a:spcBef>
                <a:spcPts val="100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extent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20" dirty="0">
                <a:latin typeface="Roboto Light"/>
                <a:cs typeface="Roboto Light"/>
              </a:rPr>
              <a:t>duty-</a:t>
            </a:r>
            <a:r>
              <a:rPr sz="1300" b="0" spc="-10" dirty="0">
                <a:latin typeface="Roboto Light"/>
                <a:cs typeface="Roboto Light"/>
              </a:rPr>
              <a:t>bearer/ 	responsible</a:t>
            </a:r>
            <a:r>
              <a:rPr sz="1300" b="0" spc="-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body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able or</a:t>
            </a:r>
            <a:r>
              <a:rPr sz="1300" b="0" spc="-1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willing </a:t>
            </a:r>
            <a:r>
              <a:rPr sz="1300" b="0" spc="-25" dirty="0">
                <a:latin typeface="Roboto Light"/>
                <a:cs typeface="Roboto Light"/>
              </a:rPr>
              <a:t>to 	</a:t>
            </a:r>
            <a:r>
              <a:rPr sz="1300" b="0" spc="-10" dirty="0">
                <a:latin typeface="Roboto Light"/>
                <a:cs typeface="Roboto Light"/>
              </a:rPr>
              <a:t>intervene?</a:t>
            </a:r>
            <a:endParaRPr sz="1300">
              <a:latin typeface="Roboto Light"/>
              <a:cs typeface="Roboto Light"/>
            </a:endParaRPr>
          </a:p>
          <a:p>
            <a:pPr marL="241300" marR="136525" indent="-228600">
              <a:lnSpc>
                <a:spcPct val="115399"/>
              </a:lnSpc>
              <a:spcBef>
                <a:spcPts val="280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What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10" dirty="0">
                <a:latin typeface="Roboto Light"/>
                <a:cs typeface="Roboto Light"/>
              </a:rPr>
              <a:t> overall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governmental </a:t>
            </a:r>
            <a:r>
              <a:rPr sz="1300" b="0" dirty="0">
                <a:latin typeface="Roboto Light"/>
                <a:cs typeface="Roboto Light"/>
              </a:rPr>
              <a:t>structural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capacity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protect, </a:t>
            </a:r>
            <a:r>
              <a:rPr sz="1300" b="0" dirty="0">
                <a:latin typeface="Roboto Light"/>
                <a:cs typeface="Roboto Light"/>
              </a:rPr>
              <a:t>respond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and/or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4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provide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an </a:t>
            </a:r>
            <a:r>
              <a:rPr sz="1300" b="0" dirty="0">
                <a:latin typeface="Roboto Light"/>
                <a:cs typeface="Roboto Light"/>
              </a:rPr>
              <a:t>effective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remedy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threat?</a:t>
            </a:r>
            <a:endParaRPr sz="1300">
              <a:latin typeface="Roboto Light"/>
              <a:cs typeface="Roboto Light"/>
            </a:endParaRPr>
          </a:p>
          <a:p>
            <a:pPr marL="241300" marR="5080" indent="-228600">
              <a:lnSpc>
                <a:spcPct val="115399"/>
              </a:lnSpc>
              <a:spcBef>
                <a:spcPts val="284"/>
              </a:spcBef>
              <a:buClr>
                <a:srgbClr val="009343"/>
              </a:buClr>
              <a:buSzPct val="107692"/>
              <a:buChar char="•"/>
              <a:tabLst>
                <a:tab pos="241300" algn="l"/>
              </a:tabLst>
            </a:pP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overall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deterrents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20" dirty="0">
                <a:latin typeface="Roboto Light"/>
                <a:cs typeface="Roboto Light"/>
              </a:rPr>
              <a:t>(and </a:t>
            </a:r>
            <a:r>
              <a:rPr sz="1300" b="0" dirty="0">
                <a:latin typeface="Roboto Light"/>
                <a:cs typeface="Roboto Light"/>
              </a:rPr>
              <a:t>which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actors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can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positively </a:t>
            </a:r>
            <a:r>
              <a:rPr sz="1300" b="0" dirty="0">
                <a:latin typeface="Roboto Light"/>
                <a:cs typeface="Roboto Light"/>
              </a:rPr>
              <a:t>influence)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4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protection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threats identified?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19999" y="1819878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53</a:t>
            </a:fld>
            <a:endParaRPr spc="-25" dirty="0"/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20" name="object 2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18954708-2CE1-87C4-8ADE-1FF6CE7ADDF6}"/>
              </a:ext>
            </a:extLst>
          </p:cNvPr>
          <p:cNvGrpSpPr/>
          <p:nvPr/>
        </p:nvGrpSpPr>
        <p:grpSpPr>
          <a:xfrm>
            <a:off x="9151804" y="792002"/>
            <a:ext cx="820419" cy="820419"/>
            <a:chOff x="9151804" y="900446"/>
            <a:chExt cx="820419" cy="820419"/>
          </a:xfrm>
        </p:grpSpPr>
        <p:sp>
          <p:nvSpPr>
            <p:cNvPr id="22" name="object 7">
              <a:extLst>
                <a:ext uri="{FF2B5EF4-FFF2-40B4-BE49-F238E27FC236}">
                  <a16:creationId xmlns:a16="http://schemas.microsoft.com/office/drawing/2014/main" id="{8940A7EA-8D25-0531-93E4-9FBBCE3762D4}"/>
                </a:ext>
              </a:extLst>
            </p:cNvPr>
            <p:cNvSpPr/>
            <p:nvPr/>
          </p:nvSpPr>
          <p:spPr>
            <a:xfrm>
              <a:off x="9151804" y="900446"/>
              <a:ext cx="820419" cy="820419"/>
            </a:xfrm>
            <a:custGeom>
              <a:avLst/>
              <a:gdLst/>
              <a:ahLst/>
              <a:cxnLst/>
              <a:rect l="l" t="t" r="r" b="b"/>
              <a:pathLst>
                <a:path w="820420" h="820419">
                  <a:moveTo>
                    <a:pt x="410095" y="0"/>
                  </a:moveTo>
                  <a:lnTo>
                    <a:pt x="362269" y="2759"/>
                  </a:lnTo>
                  <a:lnTo>
                    <a:pt x="316063" y="10831"/>
                  </a:lnTo>
                  <a:lnTo>
                    <a:pt x="271786" y="23909"/>
                  </a:lnTo>
                  <a:lnTo>
                    <a:pt x="229745" y="41684"/>
                  </a:lnTo>
                  <a:lnTo>
                    <a:pt x="190247" y="63850"/>
                  </a:lnTo>
                  <a:lnTo>
                    <a:pt x="153600" y="90097"/>
                  </a:lnTo>
                  <a:lnTo>
                    <a:pt x="120113" y="120119"/>
                  </a:lnTo>
                  <a:lnTo>
                    <a:pt x="90092" y="153608"/>
                  </a:lnTo>
                  <a:lnTo>
                    <a:pt x="63846" y="190256"/>
                  </a:lnTo>
                  <a:lnTo>
                    <a:pt x="41682" y="229755"/>
                  </a:lnTo>
                  <a:lnTo>
                    <a:pt x="23907" y="271797"/>
                  </a:lnTo>
                  <a:lnTo>
                    <a:pt x="10830" y="316075"/>
                  </a:lnTo>
                  <a:lnTo>
                    <a:pt x="2758" y="362281"/>
                  </a:lnTo>
                  <a:lnTo>
                    <a:pt x="0" y="410108"/>
                  </a:lnTo>
                  <a:lnTo>
                    <a:pt x="2758" y="457934"/>
                  </a:lnTo>
                  <a:lnTo>
                    <a:pt x="10830" y="504140"/>
                  </a:lnTo>
                  <a:lnTo>
                    <a:pt x="23907" y="548417"/>
                  </a:lnTo>
                  <a:lnTo>
                    <a:pt x="41682" y="590459"/>
                  </a:lnTo>
                  <a:lnTo>
                    <a:pt x="63846" y="629956"/>
                  </a:lnTo>
                  <a:lnTo>
                    <a:pt x="90092" y="666603"/>
                  </a:lnTo>
                  <a:lnTo>
                    <a:pt x="120113" y="700090"/>
                  </a:lnTo>
                  <a:lnTo>
                    <a:pt x="153600" y="730111"/>
                  </a:lnTo>
                  <a:lnTo>
                    <a:pt x="190247" y="756357"/>
                  </a:lnTo>
                  <a:lnTo>
                    <a:pt x="229745" y="778521"/>
                  </a:lnTo>
                  <a:lnTo>
                    <a:pt x="271786" y="796296"/>
                  </a:lnTo>
                  <a:lnTo>
                    <a:pt x="316063" y="809373"/>
                  </a:lnTo>
                  <a:lnTo>
                    <a:pt x="362269" y="817445"/>
                  </a:lnTo>
                  <a:lnTo>
                    <a:pt x="410095" y="820204"/>
                  </a:lnTo>
                  <a:lnTo>
                    <a:pt x="457921" y="817445"/>
                  </a:lnTo>
                  <a:lnTo>
                    <a:pt x="504127" y="809373"/>
                  </a:lnTo>
                  <a:lnTo>
                    <a:pt x="548404" y="796296"/>
                  </a:lnTo>
                  <a:lnTo>
                    <a:pt x="590446" y="778521"/>
                  </a:lnTo>
                  <a:lnTo>
                    <a:pt x="629944" y="756357"/>
                  </a:lnTo>
                  <a:lnTo>
                    <a:pt x="666590" y="730111"/>
                  </a:lnTo>
                  <a:lnTo>
                    <a:pt x="700077" y="700090"/>
                  </a:lnTo>
                  <a:lnTo>
                    <a:pt x="730098" y="666603"/>
                  </a:lnTo>
                  <a:lnTo>
                    <a:pt x="756344" y="629956"/>
                  </a:lnTo>
                  <a:lnTo>
                    <a:pt x="778509" y="590459"/>
                  </a:lnTo>
                  <a:lnTo>
                    <a:pt x="796283" y="548417"/>
                  </a:lnTo>
                  <a:lnTo>
                    <a:pt x="809360" y="504140"/>
                  </a:lnTo>
                  <a:lnTo>
                    <a:pt x="817432" y="457934"/>
                  </a:lnTo>
                  <a:lnTo>
                    <a:pt x="820191" y="410108"/>
                  </a:lnTo>
                  <a:lnTo>
                    <a:pt x="817432" y="362281"/>
                  </a:lnTo>
                  <a:lnTo>
                    <a:pt x="809360" y="316075"/>
                  </a:lnTo>
                  <a:lnTo>
                    <a:pt x="796283" y="271797"/>
                  </a:lnTo>
                  <a:lnTo>
                    <a:pt x="778509" y="229755"/>
                  </a:lnTo>
                  <a:lnTo>
                    <a:pt x="756344" y="190256"/>
                  </a:lnTo>
                  <a:lnTo>
                    <a:pt x="730098" y="153608"/>
                  </a:lnTo>
                  <a:lnTo>
                    <a:pt x="700077" y="120119"/>
                  </a:lnTo>
                  <a:lnTo>
                    <a:pt x="666590" y="90097"/>
                  </a:lnTo>
                  <a:lnTo>
                    <a:pt x="629944" y="63850"/>
                  </a:lnTo>
                  <a:lnTo>
                    <a:pt x="590446" y="41684"/>
                  </a:lnTo>
                  <a:lnTo>
                    <a:pt x="548404" y="23909"/>
                  </a:lnTo>
                  <a:lnTo>
                    <a:pt x="504127" y="10831"/>
                  </a:lnTo>
                  <a:lnTo>
                    <a:pt x="457921" y="2759"/>
                  </a:lnTo>
                  <a:lnTo>
                    <a:pt x="410095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8">
              <a:extLst>
                <a:ext uri="{FF2B5EF4-FFF2-40B4-BE49-F238E27FC236}">
                  <a16:creationId xmlns:a16="http://schemas.microsoft.com/office/drawing/2014/main" id="{15B90B2E-6B1A-CE67-E196-97330BC63B46}"/>
                </a:ext>
              </a:extLst>
            </p:cNvPr>
            <p:cNvSpPr/>
            <p:nvPr/>
          </p:nvSpPr>
          <p:spPr>
            <a:xfrm>
              <a:off x="9259528" y="1008174"/>
              <a:ext cx="605155" cy="605155"/>
            </a:xfrm>
            <a:custGeom>
              <a:avLst/>
              <a:gdLst/>
              <a:ahLst/>
              <a:cxnLst/>
              <a:rect l="l" t="t" r="r" b="b"/>
              <a:pathLst>
                <a:path w="605154" h="605155">
                  <a:moveTo>
                    <a:pt x="302374" y="0"/>
                  </a:moveTo>
                  <a:lnTo>
                    <a:pt x="253328" y="3957"/>
                  </a:lnTo>
                  <a:lnTo>
                    <a:pt x="206802" y="15415"/>
                  </a:lnTo>
                  <a:lnTo>
                    <a:pt x="163417" y="33751"/>
                  </a:lnTo>
                  <a:lnTo>
                    <a:pt x="123797" y="58341"/>
                  </a:lnTo>
                  <a:lnTo>
                    <a:pt x="88565" y="88565"/>
                  </a:lnTo>
                  <a:lnTo>
                    <a:pt x="58341" y="123797"/>
                  </a:lnTo>
                  <a:lnTo>
                    <a:pt x="33751" y="163417"/>
                  </a:lnTo>
                  <a:lnTo>
                    <a:pt x="15415" y="206802"/>
                  </a:lnTo>
                  <a:lnTo>
                    <a:pt x="3957" y="253328"/>
                  </a:lnTo>
                  <a:lnTo>
                    <a:pt x="0" y="302374"/>
                  </a:lnTo>
                  <a:lnTo>
                    <a:pt x="3957" y="351419"/>
                  </a:lnTo>
                  <a:lnTo>
                    <a:pt x="15415" y="397946"/>
                  </a:lnTo>
                  <a:lnTo>
                    <a:pt x="33751" y="441330"/>
                  </a:lnTo>
                  <a:lnTo>
                    <a:pt x="58341" y="480950"/>
                  </a:lnTo>
                  <a:lnTo>
                    <a:pt x="88565" y="516183"/>
                  </a:lnTo>
                  <a:lnTo>
                    <a:pt x="123797" y="546406"/>
                  </a:lnTo>
                  <a:lnTo>
                    <a:pt x="163417" y="570997"/>
                  </a:lnTo>
                  <a:lnTo>
                    <a:pt x="206802" y="589332"/>
                  </a:lnTo>
                  <a:lnTo>
                    <a:pt x="253328" y="600790"/>
                  </a:lnTo>
                  <a:lnTo>
                    <a:pt x="302374" y="604748"/>
                  </a:lnTo>
                  <a:lnTo>
                    <a:pt x="351419" y="600790"/>
                  </a:lnTo>
                  <a:lnTo>
                    <a:pt x="397944" y="589332"/>
                  </a:lnTo>
                  <a:lnTo>
                    <a:pt x="441328" y="570997"/>
                  </a:lnTo>
                  <a:lnTo>
                    <a:pt x="480946" y="546406"/>
                  </a:lnTo>
                  <a:lnTo>
                    <a:pt x="516177" y="516183"/>
                  </a:lnTo>
                  <a:lnTo>
                    <a:pt x="546398" y="480950"/>
                  </a:lnTo>
                  <a:lnTo>
                    <a:pt x="570987" y="441330"/>
                  </a:lnTo>
                  <a:lnTo>
                    <a:pt x="589321" y="397946"/>
                  </a:lnTo>
                  <a:lnTo>
                    <a:pt x="600778" y="351419"/>
                  </a:lnTo>
                  <a:lnTo>
                    <a:pt x="604735" y="302374"/>
                  </a:lnTo>
                  <a:lnTo>
                    <a:pt x="600778" y="253328"/>
                  </a:lnTo>
                  <a:lnTo>
                    <a:pt x="589321" y="206802"/>
                  </a:lnTo>
                  <a:lnTo>
                    <a:pt x="570987" y="163417"/>
                  </a:lnTo>
                  <a:lnTo>
                    <a:pt x="546398" y="123797"/>
                  </a:lnTo>
                  <a:lnTo>
                    <a:pt x="516177" y="88565"/>
                  </a:lnTo>
                  <a:lnTo>
                    <a:pt x="480946" y="58341"/>
                  </a:lnTo>
                  <a:lnTo>
                    <a:pt x="441328" y="33751"/>
                  </a:lnTo>
                  <a:lnTo>
                    <a:pt x="397944" y="15415"/>
                  </a:lnTo>
                  <a:lnTo>
                    <a:pt x="351419" y="3957"/>
                  </a:lnTo>
                  <a:lnTo>
                    <a:pt x="3023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24" name="Grupo 23">
              <a:extLst>
                <a:ext uri="{FF2B5EF4-FFF2-40B4-BE49-F238E27FC236}">
                  <a16:creationId xmlns:a16="http://schemas.microsoft.com/office/drawing/2014/main" id="{8A9F4C53-E69D-F7DC-B330-A0DFB2689301}"/>
                </a:ext>
              </a:extLst>
            </p:cNvPr>
            <p:cNvGrpSpPr/>
            <p:nvPr/>
          </p:nvGrpSpPr>
          <p:grpSpPr>
            <a:xfrm>
              <a:off x="9259528" y="1010660"/>
              <a:ext cx="602669" cy="602669"/>
              <a:chOff x="9268797" y="1000702"/>
              <a:chExt cx="602669" cy="602669"/>
            </a:xfrm>
          </p:grpSpPr>
          <p:sp>
            <p:nvSpPr>
              <p:cNvPr id="25" name="Forma libre: forma 24">
                <a:extLst>
                  <a:ext uri="{FF2B5EF4-FFF2-40B4-BE49-F238E27FC236}">
                    <a16:creationId xmlns:a16="http://schemas.microsoft.com/office/drawing/2014/main" id="{CE606C8D-A46C-3136-C9DF-A5DF58EB11AF}"/>
                  </a:ext>
                </a:extLst>
              </p:cNvPr>
              <p:cNvSpPr/>
              <p:nvPr/>
            </p:nvSpPr>
            <p:spPr>
              <a:xfrm>
                <a:off x="9268797" y="1000702"/>
                <a:ext cx="602669" cy="602669"/>
              </a:xfrm>
              <a:custGeom>
                <a:avLst/>
                <a:gdLst>
                  <a:gd name="csX0" fmla="*/ 0 w 602669"/>
                  <a:gd name="csY0" fmla="*/ 301335 h 602669"/>
                  <a:gd name="csX1" fmla="*/ 301335 w 602669"/>
                  <a:gd name="csY1" fmla="*/ 0 h 602669"/>
                  <a:gd name="csX2" fmla="*/ 602670 w 602669"/>
                  <a:gd name="csY2" fmla="*/ 301335 h 602669"/>
                  <a:gd name="csX3" fmla="*/ 301335 w 602669"/>
                  <a:gd name="csY3" fmla="*/ 602670 h 602669"/>
                  <a:gd name="csX4" fmla="*/ 0 w 602669"/>
                  <a:gd name="csY4" fmla="*/ 301335 h 60266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02669" h="602669">
                    <a:moveTo>
                      <a:pt x="0" y="301335"/>
                    </a:moveTo>
                    <a:cubicBezTo>
                      <a:pt x="0" y="134911"/>
                      <a:pt x="134911" y="0"/>
                      <a:pt x="301335" y="0"/>
                    </a:cubicBezTo>
                    <a:cubicBezTo>
                      <a:pt x="467759" y="0"/>
                      <a:pt x="602670" y="134911"/>
                      <a:pt x="602670" y="301335"/>
                    </a:cubicBezTo>
                    <a:cubicBezTo>
                      <a:pt x="602670" y="467759"/>
                      <a:pt x="467759" y="602670"/>
                      <a:pt x="301335" y="602670"/>
                    </a:cubicBezTo>
                    <a:cubicBezTo>
                      <a:pt x="134911" y="602670"/>
                      <a:pt x="0" y="467759"/>
                      <a:pt x="0" y="301335"/>
                    </a:cubicBezTo>
                    <a:close/>
                  </a:path>
                </a:pathLst>
              </a:custGeom>
              <a:noFill/>
              <a:ln w="10751" cap="flat">
                <a:solidFill>
                  <a:srgbClr val="00924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6" name="Forma libre: forma 25">
                <a:extLst>
                  <a:ext uri="{FF2B5EF4-FFF2-40B4-BE49-F238E27FC236}">
                    <a16:creationId xmlns:a16="http://schemas.microsoft.com/office/drawing/2014/main" id="{95F86FD7-D57E-885E-D9F7-3D031B856D79}"/>
                  </a:ext>
                </a:extLst>
              </p:cNvPr>
              <p:cNvSpPr/>
              <p:nvPr/>
            </p:nvSpPr>
            <p:spPr>
              <a:xfrm>
                <a:off x="9414619" y="1284180"/>
                <a:ext cx="285605" cy="154285"/>
              </a:xfrm>
              <a:custGeom>
                <a:avLst/>
                <a:gdLst>
                  <a:gd name="csX0" fmla="*/ 111624 w 285605"/>
                  <a:gd name="csY0" fmla="*/ 48725 h 154285"/>
                  <a:gd name="csX1" fmla="*/ 280832 w 285605"/>
                  <a:gd name="csY1" fmla="*/ 63026 h 154285"/>
                  <a:gd name="csX2" fmla="*/ 285009 w 285605"/>
                  <a:gd name="csY2" fmla="*/ 65431 h 154285"/>
                  <a:gd name="csX3" fmla="*/ 48092 w 285605"/>
                  <a:gd name="csY3" fmla="*/ 110612 h 154285"/>
                  <a:gd name="csX4" fmla="*/ 18984 w 285605"/>
                  <a:gd name="csY4" fmla="*/ 136683 h 154285"/>
                  <a:gd name="csX5" fmla="*/ 11264 w 285605"/>
                  <a:gd name="csY5" fmla="*/ 139594 h 154285"/>
                  <a:gd name="csX6" fmla="*/ 4809 w 285605"/>
                  <a:gd name="csY6" fmla="*/ 137189 h 154285"/>
                  <a:gd name="csX7" fmla="*/ 0 w 285605"/>
                  <a:gd name="csY7" fmla="*/ 128330 h 154285"/>
                  <a:gd name="csX8" fmla="*/ 0 w 285605"/>
                  <a:gd name="csY8" fmla="*/ 15567 h 154285"/>
                  <a:gd name="csX9" fmla="*/ 1139 w 285605"/>
                  <a:gd name="csY9" fmla="*/ 9618 h 154285"/>
                  <a:gd name="csX10" fmla="*/ 4683 w 285605"/>
                  <a:gd name="csY10" fmla="*/ 4809 h 154285"/>
                  <a:gd name="csX11" fmla="*/ 15314 w 285605"/>
                  <a:gd name="csY11" fmla="*/ 0 h 154285"/>
                  <a:gd name="csX12" fmla="*/ 128077 w 285605"/>
                  <a:gd name="csY12" fmla="*/ 0 h 154285"/>
                  <a:gd name="csX13" fmla="*/ 132886 w 285605"/>
                  <a:gd name="csY13" fmla="*/ 1139 h 154285"/>
                  <a:gd name="csX14" fmla="*/ 137062 w 285605"/>
                  <a:gd name="csY14" fmla="*/ 4683 h 154285"/>
                  <a:gd name="csX15" fmla="*/ 136430 w 285605"/>
                  <a:gd name="csY15" fmla="*/ 18857 h 154285"/>
                  <a:gd name="csX16" fmla="*/ 111498 w 285605"/>
                  <a:gd name="csY16" fmla="*/ 48598 h 15428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285605" h="154285">
                    <a:moveTo>
                      <a:pt x="111624" y="48725"/>
                    </a:moveTo>
                    <a:cubicBezTo>
                      <a:pt x="156679" y="87325"/>
                      <a:pt x="238689" y="124786"/>
                      <a:pt x="280832" y="63026"/>
                    </a:cubicBezTo>
                    <a:cubicBezTo>
                      <a:pt x="284376" y="58217"/>
                      <a:pt x="286781" y="59989"/>
                      <a:pt x="285009" y="65431"/>
                    </a:cubicBezTo>
                    <a:cubicBezTo>
                      <a:pt x="249952" y="170474"/>
                      <a:pt x="128836" y="178194"/>
                      <a:pt x="48092" y="110612"/>
                    </a:cubicBezTo>
                    <a:lnTo>
                      <a:pt x="18984" y="136683"/>
                    </a:lnTo>
                    <a:cubicBezTo>
                      <a:pt x="16579" y="138455"/>
                      <a:pt x="14175" y="139594"/>
                      <a:pt x="11264" y="139594"/>
                    </a:cubicBezTo>
                    <a:cubicBezTo>
                      <a:pt x="8859" y="139594"/>
                      <a:pt x="6454" y="138961"/>
                      <a:pt x="4809" y="137189"/>
                    </a:cubicBezTo>
                    <a:cubicBezTo>
                      <a:pt x="1772" y="134784"/>
                      <a:pt x="0" y="131874"/>
                      <a:pt x="0" y="128330"/>
                    </a:cubicBezTo>
                    <a:lnTo>
                      <a:pt x="0" y="15567"/>
                    </a:lnTo>
                    <a:cubicBezTo>
                      <a:pt x="0" y="13795"/>
                      <a:pt x="633" y="11390"/>
                      <a:pt x="1139" y="9618"/>
                    </a:cubicBezTo>
                    <a:cubicBezTo>
                      <a:pt x="1772" y="7847"/>
                      <a:pt x="2911" y="6075"/>
                      <a:pt x="4683" y="4809"/>
                    </a:cubicBezTo>
                    <a:cubicBezTo>
                      <a:pt x="7593" y="1772"/>
                      <a:pt x="11137" y="0"/>
                      <a:pt x="15314" y="0"/>
                    </a:cubicBezTo>
                    <a:lnTo>
                      <a:pt x="128077" y="0"/>
                    </a:lnTo>
                    <a:cubicBezTo>
                      <a:pt x="129849" y="0"/>
                      <a:pt x="131620" y="633"/>
                      <a:pt x="132886" y="1139"/>
                    </a:cubicBezTo>
                    <a:cubicBezTo>
                      <a:pt x="134658" y="1772"/>
                      <a:pt x="135923" y="2911"/>
                      <a:pt x="137062" y="4683"/>
                    </a:cubicBezTo>
                    <a:cubicBezTo>
                      <a:pt x="139973" y="8859"/>
                      <a:pt x="139973" y="14807"/>
                      <a:pt x="136430" y="18857"/>
                    </a:cubicBezTo>
                    <a:lnTo>
                      <a:pt x="111498" y="48598"/>
                    </a:lnTo>
                    <a:close/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7" name="Forma libre: forma 26">
                <a:extLst>
                  <a:ext uri="{FF2B5EF4-FFF2-40B4-BE49-F238E27FC236}">
                    <a16:creationId xmlns:a16="http://schemas.microsoft.com/office/drawing/2014/main" id="{7AAD5DE0-FB03-8757-7423-9D23763E8105}"/>
                  </a:ext>
                </a:extLst>
              </p:cNvPr>
              <p:cNvSpPr/>
              <p:nvPr/>
            </p:nvSpPr>
            <p:spPr>
              <a:xfrm>
                <a:off x="9438922" y="1162191"/>
                <a:ext cx="285737" cy="154274"/>
              </a:xfrm>
              <a:custGeom>
                <a:avLst/>
                <a:gdLst>
                  <a:gd name="csX0" fmla="*/ 123237 w 285737"/>
                  <a:gd name="csY0" fmla="*/ 127 h 154274"/>
                  <a:gd name="csX1" fmla="*/ 855 w 285737"/>
                  <a:gd name="csY1" fmla="*/ 88970 h 154274"/>
                  <a:gd name="csX2" fmla="*/ 1741 w 285737"/>
                  <a:gd name="csY2" fmla="*/ 94792 h 154274"/>
                  <a:gd name="csX3" fmla="*/ 5664 w 285737"/>
                  <a:gd name="csY3" fmla="*/ 92514 h 154274"/>
                  <a:gd name="csX4" fmla="*/ 67551 w 285737"/>
                  <a:gd name="csY4" fmla="*/ 59735 h 154274"/>
                  <a:gd name="csX5" fmla="*/ 174873 w 285737"/>
                  <a:gd name="csY5" fmla="*/ 106815 h 154274"/>
                  <a:gd name="csX6" fmla="*/ 149308 w 285737"/>
                  <a:gd name="csY6" fmla="*/ 135291 h 154274"/>
                  <a:gd name="csX7" fmla="*/ 148675 w 285737"/>
                  <a:gd name="csY7" fmla="*/ 149592 h 154274"/>
                  <a:gd name="csX8" fmla="*/ 152852 w 285737"/>
                  <a:gd name="csY8" fmla="*/ 153135 h 154274"/>
                  <a:gd name="csX9" fmla="*/ 157661 w 285737"/>
                  <a:gd name="csY9" fmla="*/ 154274 h 154274"/>
                  <a:gd name="csX10" fmla="*/ 270424 w 285737"/>
                  <a:gd name="csY10" fmla="*/ 154274 h 154274"/>
                  <a:gd name="csX11" fmla="*/ 281055 w 285737"/>
                  <a:gd name="csY11" fmla="*/ 149465 h 154274"/>
                  <a:gd name="csX12" fmla="*/ 284599 w 285737"/>
                  <a:gd name="csY12" fmla="*/ 144656 h 154274"/>
                  <a:gd name="csX13" fmla="*/ 285738 w 285737"/>
                  <a:gd name="csY13" fmla="*/ 138708 h 154274"/>
                  <a:gd name="csX14" fmla="*/ 285738 w 285737"/>
                  <a:gd name="csY14" fmla="*/ 25944 h 154274"/>
                  <a:gd name="csX15" fmla="*/ 280928 w 285737"/>
                  <a:gd name="csY15" fmla="*/ 17085 h 154274"/>
                  <a:gd name="csX16" fmla="*/ 274347 w 285737"/>
                  <a:gd name="csY16" fmla="*/ 14681 h 154274"/>
                  <a:gd name="csX17" fmla="*/ 266627 w 285737"/>
                  <a:gd name="csY17" fmla="*/ 17718 h 154274"/>
                  <a:gd name="csX18" fmla="*/ 237519 w 285737"/>
                  <a:gd name="csY18" fmla="*/ 43789 h 154274"/>
                  <a:gd name="csX19" fmla="*/ 122984 w 285737"/>
                  <a:gd name="csY19" fmla="*/ 0 h 1542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285737" h="154274">
                    <a:moveTo>
                      <a:pt x="123237" y="127"/>
                    </a:moveTo>
                    <a:cubicBezTo>
                      <a:pt x="69956" y="127"/>
                      <a:pt x="21105" y="28349"/>
                      <a:pt x="855" y="88970"/>
                    </a:cubicBezTo>
                    <a:cubicBezTo>
                      <a:pt x="-663" y="92767"/>
                      <a:pt x="-31" y="94792"/>
                      <a:pt x="1741" y="94792"/>
                    </a:cubicBezTo>
                    <a:cubicBezTo>
                      <a:pt x="2754" y="94792"/>
                      <a:pt x="4146" y="94033"/>
                      <a:pt x="5664" y="92514"/>
                    </a:cubicBezTo>
                    <a:cubicBezTo>
                      <a:pt x="21864" y="68721"/>
                      <a:pt x="43885" y="59735"/>
                      <a:pt x="67551" y="59735"/>
                    </a:cubicBezTo>
                    <a:cubicBezTo>
                      <a:pt x="105392" y="59735"/>
                      <a:pt x="147030" y="83022"/>
                      <a:pt x="174873" y="106815"/>
                    </a:cubicBezTo>
                    <a:lnTo>
                      <a:pt x="149308" y="135291"/>
                    </a:lnTo>
                    <a:cubicBezTo>
                      <a:pt x="145764" y="139467"/>
                      <a:pt x="145764" y="145415"/>
                      <a:pt x="148675" y="149592"/>
                    </a:cubicBezTo>
                    <a:cubicBezTo>
                      <a:pt x="149814" y="151364"/>
                      <a:pt x="151586" y="152629"/>
                      <a:pt x="152852" y="153135"/>
                    </a:cubicBezTo>
                    <a:cubicBezTo>
                      <a:pt x="153991" y="153768"/>
                      <a:pt x="155889" y="154274"/>
                      <a:pt x="157661" y="154274"/>
                    </a:cubicBezTo>
                    <a:lnTo>
                      <a:pt x="270424" y="154274"/>
                    </a:lnTo>
                    <a:cubicBezTo>
                      <a:pt x="274600" y="154274"/>
                      <a:pt x="278144" y="152503"/>
                      <a:pt x="281055" y="149465"/>
                    </a:cubicBezTo>
                    <a:cubicBezTo>
                      <a:pt x="282827" y="148326"/>
                      <a:pt x="284092" y="146554"/>
                      <a:pt x="284599" y="144656"/>
                    </a:cubicBezTo>
                    <a:cubicBezTo>
                      <a:pt x="285231" y="142884"/>
                      <a:pt x="285738" y="140480"/>
                      <a:pt x="285738" y="138708"/>
                    </a:cubicBezTo>
                    <a:lnTo>
                      <a:pt x="285738" y="25944"/>
                    </a:lnTo>
                    <a:cubicBezTo>
                      <a:pt x="285738" y="22401"/>
                      <a:pt x="283966" y="19363"/>
                      <a:pt x="280928" y="17085"/>
                    </a:cubicBezTo>
                    <a:cubicBezTo>
                      <a:pt x="279157" y="15314"/>
                      <a:pt x="276752" y="14681"/>
                      <a:pt x="274347" y="14681"/>
                    </a:cubicBezTo>
                    <a:cubicBezTo>
                      <a:pt x="271437" y="14681"/>
                      <a:pt x="269032" y="15820"/>
                      <a:pt x="266627" y="17718"/>
                    </a:cubicBezTo>
                    <a:lnTo>
                      <a:pt x="237519" y="43789"/>
                    </a:lnTo>
                    <a:cubicBezTo>
                      <a:pt x="203348" y="15187"/>
                      <a:pt x="161964" y="0"/>
                      <a:pt x="122984" y="0"/>
                    </a:cubicBezTo>
                  </a:path>
                </a:pathLst>
              </a:custGeom>
              <a:solidFill>
                <a:srgbClr val="C0DFC9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28" name="Forma libre: forma 27">
                <a:extLst>
                  <a:ext uri="{FF2B5EF4-FFF2-40B4-BE49-F238E27FC236}">
                    <a16:creationId xmlns:a16="http://schemas.microsoft.com/office/drawing/2014/main" id="{ADAABCA6-B021-F8F0-B9A2-2A1D3FBB779D}"/>
                  </a:ext>
                </a:extLst>
              </p:cNvPr>
              <p:cNvSpPr/>
              <p:nvPr/>
            </p:nvSpPr>
            <p:spPr>
              <a:xfrm>
                <a:off x="9433455" y="1156242"/>
                <a:ext cx="295887" cy="165664"/>
              </a:xfrm>
              <a:custGeom>
                <a:avLst/>
                <a:gdLst>
                  <a:gd name="csX0" fmla="*/ 72259 w 295887"/>
                  <a:gd name="csY0" fmla="*/ 59356 h 165664"/>
                  <a:gd name="csX1" fmla="*/ 183251 w 295887"/>
                  <a:gd name="csY1" fmla="*/ 108081 h 165664"/>
                  <a:gd name="csX2" fmla="*/ 185022 w 295887"/>
                  <a:gd name="csY2" fmla="*/ 112257 h 165664"/>
                  <a:gd name="csX3" fmla="*/ 183251 w 295887"/>
                  <a:gd name="csY3" fmla="*/ 116433 h 165664"/>
                  <a:gd name="csX4" fmla="*/ 157686 w 295887"/>
                  <a:gd name="csY4" fmla="*/ 144909 h 165664"/>
                  <a:gd name="csX5" fmla="*/ 157053 w 295887"/>
                  <a:gd name="csY5" fmla="*/ 151364 h 165664"/>
                  <a:gd name="csX6" fmla="*/ 158825 w 295887"/>
                  <a:gd name="csY6" fmla="*/ 153135 h 165664"/>
                  <a:gd name="csX7" fmla="*/ 161229 w 295887"/>
                  <a:gd name="csY7" fmla="*/ 153768 h 165664"/>
                  <a:gd name="csX8" fmla="*/ 273993 w 295887"/>
                  <a:gd name="csY8" fmla="*/ 153768 h 165664"/>
                  <a:gd name="csX9" fmla="*/ 280574 w 295887"/>
                  <a:gd name="csY9" fmla="*/ 150857 h 165664"/>
                  <a:gd name="csX10" fmla="*/ 282346 w 295887"/>
                  <a:gd name="csY10" fmla="*/ 147820 h 165664"/>
                  <a:gd name="csX11" fmla="*/ 282978 w 295887"/>
                  <a:gd name="csY11" fmla="*/ 144276 h 165664"/>
                  <a:gd name="csX12" fmla="*/ 282978 w 295887"/>
                  <a:gd name="csY12" fmla="*/ 31513 h 165664"/>
                  <a:gd name="csX13" fmla="*/ 280574 w 295887"/>
                  <a:gd name="csY13" fmla="*/ 27337 h 165664"/>
                  <a:gd name="csX14" fmla="*/ 277663 w 295887"/>
                  <a:gd name="csY14" fmla="*/ 26198 h 165664"/>
                  <a:gd name="csX15" fmla="*/ 274119 w 295887"/>
                  <a:gd name="csY15" fmla="*/ 27337 h 165664"/>
                  <a:gd name="csX16" fmla="*/ 246783 w 295887"/>
                  <a:gd name="csY16" fmla="*/ 54040 h 165664"/>
                  <a:gd name="csX17" fmla="*/ 239063 w 295887"/>
                  <a:gd name="csY17" fmla="*/ 54040 h 165664"/>
                  <a:gd name="csX18" fmla="*/ 128577 w 295887"/>
                  <a:gd name="csY18" fmla="*/ 12529 h 165664"/>
                  <a:gd name="csX19" fmla="*/ 19358 w 295887"/>
                  <a:gd name="csY19" fmla="*/ 78466 h 165664"/>
                  <a:gd name="csX20" fmla="*/ 72259 w 295887"/>
                  <a:gd name="csY20" fmla="*/ 59482 h 165664"/>
                  <a:gd name="csX21" fmla="*/ 275258 w 295887"/>
                  <a:gd name="csY21" fmla="*/ 165665 h 165664"/>
                  <a:gd name="csX22" fmla="*/ 162495 w 295887"/>
                  <a:gd name="csY22" fmla="*/ 165665 h 165664"/>
                  <a:gd name="csX23" fmla="*/ 154775 w 295887"/>
                  <a:gd name="csY23" fmla="*/ 163893 h 165664"/>
                  <a:gd name="csX24" fmla="*/ 148827 w 295887"/>
                  <a:gd name="csY24" fmla="*/ 158577 h 165664"/>
                  <a:gd name="csX25" fmla="*/ 149966 w 295887"/>
                  <a:gd name="csY25" fmla="*/ 136556 h 165664"/>
                  <a:gd name="csX26" fmla="*/ 171354 w 295887"/>
                  <a:gd name="csY26" fmla="*/ 112257 h 165664"/>
                  <a:gd name="csX27" fmla="*/ 72765 w 295887"/>
                  <a:gd name="csY27" fmla="*/ 70113 h 165664"/>
                  <a:gd name="csX28" fmla="*/ 15814 w 295887"/>
                  <a:gd name="csY28" fmla="*/ 100361 h 165664"/>
                  <a:gd name="csX29" fmla="*/ 7461 w 295887"/>
                  <a:gd name="csY29" fmla="*/ 105676 h 165664"/>
                  <a:gd name="csX30" fmla="*/ 1513 w 295887"/>
                  <a:gd name="csY30" fmla="*/ 102765 h 165664"/>
                  <a:gd name="csX31" fmla="*/ 880 w 295887"/>
                  <a:gd name="csY31" fmla="*/ 92641 h 165664"/>
                  <a:gd name="csX32" fmla="*/ 51883 w 295887"/>
                  <a:gd name="csY32" fmla="*/ 22527 h 165664"/>
                  <a:gd name="csX33" fmla="*/ 129084 w 295887"/>
                  <a:gd name="csY33" fmla="*/ 0 h 165664"/>
                  <a:gd name="csX34" fmla="*/ 243113 w 295887"/>
                  <a:gd name="csY34" fmla="*/ 41511 h 165664"/>
                  <a:gd name="csX35" fmla="*/ 268044 w 295887"/>
                  <a:gd name="csY35" fmla="*/ 18351 h 165664"/>
                  <a:gd name="csX36" fmla="*/ 279308 w 295887"/>
                  <a:gd name="csY36" fmla="*/ 13542 h 165664"/>
                  <a:gd name="csX37" fmla="*/ 289433 w 295887"/>
                  <a:gd name="csY37" fmla="*/ 17085 h 165664"/>
                  <a:gd name="csX38" fmla="*/ 295887 w 295887"/>
                  <a:gd name="csY38" fmla="*/ 30754 h 165664"/>
                  <a:gd name="csX39" fmla="*/ 295887 w 295887"/>
                  <a:gd name="csY39" fmla="*/ 143517 h 165664"/>
                  <a:gd name="csX40" fmla="*/ 294115 w 295887"/>
                  <a:gd name="csY40" fmla="*/ 151870 h 165664"/>
                  <a:gd name="csX41" fmla="*/ 289306 w 295887"/>
                  <a:gd name="csY41" fmla="*/ 158957 h 165664"/>
                  <a:gd name="csX42" fmla="*/ 275005 w 295887"/>
                  <a:gd name="csY42" fmla="*/ 165538 h 16566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</a:cxnLst>
                <a:rect l="l" t="t" r="r" b="b"/>
                <a:pathLst>
                  <a:path w="295887" h="165664">
                    <a:moveTo>
                      <a:pt x="72259" y="59356"/>
                    </a:moveTo>
                    <a:cubicBezTo>
                      <a:pt x="112631" y="59356"/>
                      <a:pt x="156041" y="84288"/>
                      <a:pt x="183251" y="108081"/>
                    </a:cubicBezTo>
                    <a:cubicBezTo>
                      <a:pt x="184390" y="109220"/>
                      <a:pt x="185022" y="110485"/>
                      <a:pt x="185022" y="112257"/>
                    </a:cubicBezTo>
                    <a:cubicBezTo>
                      <a:pt x="185022" y="114029"/>
                      <a:pt x="184390" y="115294"/>
                      <a:pt x="183251" y="116433"/>
                    </a:cubicBezTo>
                    <a:lnTo>
                      <a:pt x="157686" y="144909"/>
                    </a:lnTo>
                    <a:cubicBezTo>
                      <a:pt x="155914" y="146681"/>
                      <a:pt x="155914" y="149718"/>
                      <a:pt x="157053" y="151364"/>
                    </a:cubicBezTo>
                    <a:lnTo>
                      <a:pt x="158825" y="153135"/>
                    </a:lnTo>
                    <a:lnTo>
                      <a:pt x="161229" y="153768"/>
                    </a:lnTo>
                    <a:lnTo>
                      <a:pt x="273993" y="153768"/>
                    </a:lnTo>
                    <a:cubicBezTo>
                      <a:pt x="276397" y="153768"/>
                      <a:pt x="278802" y="152629"/>
                      <a:pt x="280574" y="150857"/>
                    </a:cubicBezTo>
                    <a:lnTo>
                      <a:pt x="282346" y="147820"/>
                    </a:lnTo>
                    <a:cubicBezTo>
                      <a:pt x="282978" y="146681"/>
                      <a:pt x="282978" y="145415"/>
                      <a:pt x="282978" y="144276"/>
                    </a:cubicBezTo>
                    <a:lnTo>
                      <a:pt x="282978" y="31513"/>
                    </a:lnTo>
                    <a:cubicBezTo>
                      <a:pt x="282978" y="29741"/>
                      <a:pt x="282346" y="28602"/>
                      <a:pt x="280574" y="27337"/>
                    </a:cubicBezTo>
                    <a:lnTo>
                      <a:pt x="277663" y="26198"/>
                    </a:lnTo>
                    <a:cubicBezTo>
                      <a:pt x="276524" y="26198"/>
                      <a:pt x="275258" y="26830"/>
                      <a:pt x="274119" y="27337"/>
                    </a:cubicBezTo>
                    <a:lnTo>
                      <a:pt x="246783" y="54040"/>
                    </a:lnTo>
                    <a:cubicBezTo>
                      <a:pt x="244378" y="55812"/>
                      <a:pt x="241467" y="56445"/>
                      <a:pt x="239063" y="54040"/>
                    </a:cubicBezTo>
                    <a:cubicBezTo>
                      <a:pt x="207043" y="27337"/>
                      <a:pt x="166671" y="12529"/>
                      <a:pt x="128577" y="12529"/>
                    </a:cubicBezTo>
                    <a:cubicBezTo>
                      <a:pt x="79853" y="12529"/>
                      <a:pt x="40746" y="36828"/>
                      <a:pt x="19358" y="78466"/>
                    </a:cubicBezTo>
                    <a:cubicBezTo>
                      <a:pt x="33659" y="65431"/>
                      <a:pt x="51377" y="59482"/>
                      <a:pt x="72259" y="59482"/>
                    </a:cubicBezTo>
                    <a:moveTo>
                      <a:pt x="275258" y="165665"/>
                    </a:moveTo>
                    <a:lnTo>
                      <a:pt x="162495" y="165665"/>
                    </a:lnTo>
                    <a:cubicBezTo>
                      <a:pt x="160090" y="165665"/>
                      <a:pt x="157180" y="165032"/>
                      <a:pt x="154775" y="163893"/>
                    </a:cubicBezTo>
                    <a:cubicBezTo>
                      <a:pt x="152370" y="162754"/>
                      <a:pt x="149966" y="160982"/>
                      <a:pt x="148827" y="158577"/>
                    </a:cubicBezTo>
                    <a:cubicBezTo>
                      <a:pt x="144017" y="151996"/>
                      <a:pt x="144017" y="143137"/>
                      <a:pt x="149966" y="136556"/>
                    </a:cubicBezTo>
                    <a:lnTo>
                      <a:pt x="171354" y="112257"/>
                    </a:lnTo>
                    <a:cubicBezTo>
                      <a:pt x="145283" y="91502"/>
                      <a:pt x="107189" y="70113"/>
                      <a:pt x="72765" y="70113"/>
                    </a:cubicBezTo>
                    <a:cubicBezTo>
                      <a:pt x="48466" y="70113"/>
                      <a:pt x="29482" y="80238"/>
                      <a:pt x="15814" y="100361"/>
                    </a:cubicBezTo>
                    <a:cubicBezTo>
                      <a:pt x="13410" y="103904"/>
                      <a:pt x="10499" y="105676"/>
                      <a:pt x="7461" y="105676"/>
                    </a:cubicBezTo>
                    <a:cubicBezTo>
                      <a:pt x="5057" y="105676"/>
                      <a:pt x="3285" y="104537"/>
                      <a:pt x="1513" y="102765"/>
                    </a:cubicBezTo>
                    <a:cubicBezTo>
                      <a:pt x="374" y="100993"/>
                      <a:pt x="-892" y="97956"/>
                      <a:pt x="880" y="92641"/>
                    </a:cubicBezTo>
                    <a:cubicBezTo>
                      <a:pt x="11005" y="62393"/>
                      <a:pt x="28217" y="38600"/>
                      <a:pt x="51883" y="22527"/>
                    </a:cubicBezTo>
                    <a:cubicBezTo>
                      <a:pt x="73778" y="7720"/>
                      <a:pt x="100608" y="0"/>
                      <a:pt x="129084" y="0"/>
                    </a:cubicBezTo>
                    <a:cubicBezTo>
                      <a:pt x="168823" y="0"/>
                      <a:pt x="209195" y="14807"/>
                      <a:pt x="243113" y="41511"/>
                    </a:cubicBezTo>
                    <a:lnTo>
                      <a:pt x="268044" y="18351"/>
                    </a:lnTo>
                    <a:cubicBezTo>
                      <a:pt x="271082" y="15314"/>
                      <a:pt x="275132" y="13542"/>
                      <a:pt x="279308" y="13542"/>
                    </a:cubicBezTo>
                    <a:cubicBezTo>
                      <a:pt x="282852" y="13542"/>
                      <a:pt x="286395" y="14681"/>
                      <a:pt x="289433" y="17085"/>
                    </a:cubicBezTo>
                    <a:cubicBezTo>
                      <a:pt x="293609" y="19996"/>
                      <a:pt x="295887" y="25438"/>
                      <a:pt x="295887" y="30754"/>
                    </a:cubicBezTo>
                    <a:lnTo>
                      <a:pt x="295887" y="143517"/>
                    </a:lnTo>
                    <a:cubicBezTo>
                      <a:pt x="295887" y="146428"/>
                      <a:pt x="295254" y="148832"/>
                      <a:pt x="294115" y="151870"/>
                    </a:cubicBezTo>
                    <a:cubicBezTo>
                      <a:pt x="292976" y="154274"/>
                      <a:pt x="291711" y="156679"/>
                      <a:pt x="289306" y="158957"/>
                    </a:cubicBezTo>
                    <a:cubicBezTo>
                      <a:pt x="285763" y="163133"/>
                      <a:pt x="280447" y="165538"/>
                      <a:pt x="275005" y="16553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9" name="Forma libre: forma 28">
                <a:extLst>
                  <a:ext uri="{FF2B5EF4-FFF2-40B4-BE49-F238E27FC236}">
                    <a16:creationId xmlns:a16="http://schemas.microsoft.com/office/drawing/2014/main" id="{3F4D8294-C0FC-ABCA-9AC8-C147C20260F1}"/>
                  </a:ext>
                </a:extLst>
              </p:cNvPr>
              <p:cNvSpPr/>
              <p:nvPr/>
            </p:nvSpPr>
            <p:spPr>
              <a:xfrm>
                <a:off x="9410543" y="1282801"/>
                <a:ext cx="296773" cy="165158"/>
              </a:xfrm>
              <a:custGeom>
                <a:avLst/>
                <a:gdLst>
                  <a:gd name="csX0" fmla="*/ 53028 w 296773"/>
                  <a:gd name="csY0" fmla="*/ 109726 h 165158"/>
                  <a:gd name="csX1" fmla="*/ 56571 w 296773"/>
                  <a:gd name="csY1" fmla="*/ 110865 h 165158"/>
                  <a:gd name="csX2" fmla="*/ 166424 w 296773"/>
                  <a:gd name="csY2" fmla="*/ 153009 h 165158"/>
                  <a:gd name="csX3" fmla="*/ 275644 w 296773"/>
                  <a:gd name="csY3" fmla="*/ 87072 h 165158"/>
                  <a:gd name="csX4" fmla="*/ 222869 w 296773"/>
                  <a:gd name="csY4" fmla="*/ 106056 h 165158"/>
                  <a:gd name="csX5" fmla="*/ 111877 w 296773"/>
                  <a:gd name="csY5" fmla="*/ 57331 h 165158"/>
                  <a:gd name="csX6" fmla="*/ 110106 w 296773"/>
                  <a:gd name="csY6" fmla="*/ 53154 h 165158"/>
                  <a:gd name="csX7" fmla="*/ 111877 w 296773"/>
                  <a:gd name="csY7" fmla="*/ 48978 h 165158"/>
                  <a:gd name="csX8" fmla="*/ 137442 w 296773"/>
                  <a:gd name="csY8" fmla="*/ 20502 h 165158"/>
                  <a:gd name="csX9" fmla="*/ 138075 w 296773"/>
                  <a:gd name="csY9" fmla="*/ 13921 h 165158"/>
                  <a:gd name="csX10" fmla="*/ 136303 w 296773"/>
                  <a:gd name="csY10" fmla="*/ 12150 h 165158"/>
                  <a:gd name="csX11" fmla="*/ 133898 w 296773"/>
                  <a:gd name="csY11" fmla="*/ 11517 h 165158"/>
                  <a:gd name="csX12" fmla="*/ 21135 w 296773"/>
                  <a:gd name="csY12" fmla="*/ 11517 h 165158"/>
                  <a:gd name="csX13" fmla="*/ 14554 w 296773"/>
                  <a:gd name="csY13" fmla="*/ 14554 h 165158"/>
                  <a:gd name="csX14" fmla="*/ 12782 w 296773"/>
                  <a:gd name="csY14" fmla="*/ 17592 h 165158"/>
                  <a:gd name="csX15" fmla="*/ 12150 w 296773"/>
                  <a:gd name="csY15" fmla="*/ 21135 h 165158"/>
                  <a:gd name="csX16" fmla="*/ 12150 w 296773"/>
                  <a:gd name="csY16" fmla="*/ 133899 h 165158"/>
                  <a:gd name="csX17" fmla="*/ 14554 w 296773"/>
                  <a:gd name="csY17" fmla="*/ 138075 h 165158"/>
                  <a:gd name="csX18" fmla="*/ 17592 w 296773"/>
                  <a:gd name="csY18" fmla="*/ 139214 h 165158"/>
                  <a:gd name="csX19" fmla="*/ 21135 w 296773"/>
                  <a:gd name="csY19" fmla="*/ 138075 h 165158"/>
                  <a:gd name="csX20" fmla="*/ 50244 w 296773"/>
                  <a:gd name="csY20" fmla="*/ 112004 h 165158"/>
                  <a:gd name="csX21" fmla="*/ 53281 w 296773"/>
                  <a:gd name="csY21" fmla="*/ 109599 h 165158"/>
                  <a:gd name="csX22" fmla="*/ 166930 w 296773"/>
                  <a:gd name="csY22" fmla="*/ 164905 h 165158"/>
                  <a:gd name="csX23" fmla="*/ 52901 w 296773"/>
                  <a:gd name="csY23" fmla="*/ 123394 h 165158"/>
                  <a:gd name="csX24" fmla="*/ 27969 w 296773"/>
                  <a:gd name="csY24" fmla="*/ 146554 h 165158"/>
                  <a:gd name="csX25" fmla="*/ 16706 w 296773"/>
                  <a:gd name="csY25" fmla="*/ 151364 h 165158"/>
                  <a:gd name="csX26" fmla="*/ 6581 w 296773"/>
                  <a:gd name="csY26" fmla="*/ 147820 h 165158"/>
                  <a:gd name="csX27" fmla="*/ 0 w 296773"/>
                  <a:gd name="csY27" fmla="*/ 134152 h 165158"/>
                  <a:gd name="csX28" fmla="*/ 0 w 296773"/>
                  <a:gd name="csY28" fmla="*/ 21388 h 165158"/>
                  <a:gd name="csX29" fmla="*/ 1772 w 296773"/>
                  <a:gd name="csY29" fmla="*/ 13035 h 165158"/>
                  <a:gd name="csX30" fmla="*/ 6581 w 296773"/>
                  <a:gd name="csY30" fmla="*/ 5948 h 165158"/>
                  <a:gd name="csX31" fmla="*/ 21388 w 296773"/>
                  <a:gd name="csY31" fmla="*/ 0 h 165158"/>
                  <a:gd name="csX32" fmla="*/ 134278 w 296773"/>
                  <a:gd name="csY32" fmla="*/ 0 h 165158"/>
                  <a:gd name="csX33" fmla="*/ 141998 w 296773"/>
                  <a:gd name="csY33" fmla="*/ 1772 h 165158"/>
                  <a:gd name="csX34" fmla="*/ 147946 w 296773"/>
                  <a:gd name="csY34" fmla="*/ 7087 h 165158"/>
                  <a:gd name="csX35" fmla="*/ 146807 w 296773"/>
                  <a:gd name="csY35" fmla="*/ 29108 h 165158"/>
                  <a:gd name="csX36" fmla="*/ 125419 w 296773"/>
                  <a:gd name="csY36" fmla="*/ 53408 h 165158"/>
                  <a:gd name="csX37" fmla="*/ 224008 w 296773"/>
                  <a:gd name="csY37" fmla="*/ 95551 h 165158"/>
                  <a:gd name="csX38" fmla="*/ 280959 w 296773"/>
                  <a:gd name="csY38" fmla="*/ 65304 h 165158"/>
                  <a:gd name="csX39" fmla="*/ 289312 w 296773"/>
                  <a:gd name="csY39" fmla="*/ 59989 h 165158"/>
                  <a:gd name="csX40" fmla="*/ 295260 w 296773"/>
                  <a:gd name="csY40" fmla="*/ 62899 h 165158"/>
                  <a:gd name="csX41" fmla="*/ 295893 w 296773"/>
                  <a:gd name="csY41" fmla="*/ 73024 h 165158"/>
                  <a:gd name="csX42" fmla="*/ 244890 w 296773"/>
                  <a:gd name="csY42" fmla="*/ 143137 h 165158"/>
                  <a:gd name="csX43" fmla="*/ 167057 w 296773"/>
                  <a:gd name="csY43" fmla="*/ 165158 h 16515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</a:cxnLst>
                <a:rect l="l" t="t" r="r" b="b"/>
                <a:pathLst>
                  <a:path w="296773" h="165158">
                    <a:moveTo>
                      <a:pt x="53028" y="109726"/>
                    </a:moveTo>
                    <a:lnTo>
                      <a:pt x="56571" y="110865"/>
                    </a:lnTo>
                    <a:cubicBezTo>
                      <a:pt x="88591" y="137569"/>
                      <a:pt x="128457" y="153009"/>
                      <a:pt x="166424" y="153009"/>
                    </a:cubicBezTo>
                    <a:cubicBezTo>
                      <a:pt x="215149" y="153009"/>
                      <a:pt x="254255" y="128710"/>
                      <a:pt x="275644" y="87072"/>
                    </a:cubicBezTo>
                    <a:cubicBezTo>
                      <a:pt x="261469" y="99601"/>
                      <a:pt x="243624" y="106056"/>
                      <a:pt x="222869" y="106056"/>
                    </a:cubicBezTo>
                    <a:cubicBezTo>
                      <a:pt x="182497" y="106056"/>
                      <a:pt x="139214" y="81124"/>
                      <a:pt x="111877" y="57331"/>
                    </a:cubicBezTo>
                    <a:cubicBezTo>
                      <a:pt x="110738" y="56192"/>
                      <a:pt x="110106" y="54926"/>
                      <a:pt x="110106" y="53154"/>
                    </a:cubicBezTo>
                    <a:cubicBezTo>
                      <a:pt x="110106" y="51383"/>
                      <a:pt x="110738" y="50117"/>
                      <a:pt x="111877" y="48978"/>
                    </a:cubicBezTo>
                    <a:lnTo>
                      <a:pt x="137442" y="20502"/>
                    </a:lnTo>
                    <a:cubicBezTo>
                      <a:pt x="139214" y="18731"/>
                      <a:pt x="139214" y="15693"/>
                      <a:pt x="138075" y="13921"/>
                    </a:cubicBezTo>
                    <a:lnTo>
                      <a:pt x="136303" y="12150"/>
                    </a:lnTo>
                    <a:lnTo>
                      <a:pt x="133898" y="11517"/>
                    </a:lnTo>
                    <a:lnTo>
                      <a:pt x="21135" y="11517"/>
                    </a:lnTo>
                    <a:cubicBezTo>
                      <a:pt x="18731" y="11517"/>
                      <a:pt x="16326" y="12656"/>
                      <a:pt x="14554" y="14554"/>
                    </a:cubicBezTo>
                    <a:lnTo>
                      <a:pt x="12782" y="17592"/>
                    </a:lnTo>
                    <a:cubicBezTo>
                      <a:pt x="12150" y="18731"/>
                      <a:pt x="12150" y="19996"/>
                      <a:pt x="12150" y="21135"/>
                    </a:cubicBezTo>
                    <a:lnTo>
                      <a:pt x="12150" y="133899"/>
                    </a:lnTo>
                    <a:cubicBezTo>
                      <a:pt x="12150" y="135670"/>
                      <a:pt x="12782" y="136809"/>
                      <a:pt x="14554" y="138075"/>
                    </a:cubicBezTo>
                    <a:lnTo>
                      <a:pt x="17592" y="139214"/>
                    </a:lnTo>
                    <a:lnTo>
                      <a:pt x="21135" y="138075"/>
                    </a:lnTo>
                    <a:lnTo>
                      <a:pt x="50244" y="112004"/>
                    </a:lnTo>
                    <a:cubicBezTo>
                      <a:pt x="50244" y="110232"/>
                      <a:pt x="51383" y="109599"/>
                      <a:pt x="53281" y="109599"/>
                    </a:cubicBezTo>
                    <a:moveTo>
                      <a:pt x="166930" y="164905"/>
                    </a:moveTo>
                    <a:cubicBezTo>
                      <a:pt x="127191" y="164905"/>
                      <a:pt x="86819" y="150098"/>
                      <a:pt x="52901" y="123394"/>
                    </a:cubicBezTo>
                    <a:lnTo>
                      <a:pt x="27969" y="146554"/>
                    </a:lnTo>
                    <a:cubicBezTo>
                      <a:pt x="25059" y="149592"/>
                      <a:pt x="20882" y="151364"/>
                      <a:pt x="16706" y="151364"/>
                    </a:cubicBezTo>
                    <a:cubicBezTo>
                      <a:pt x="13162" y="151364"/>
                      <a:pt x="9618" y="150225"/>
                      <a:pt x="6581" y="147820"/>
                    </a:cubicBezTo>
                    <a:cubicBezTo>
                      <a:pt x="2405" y="144783"/>
                      <a:pt x="0" y="139467"/>
                      <a:pt x="0" y="134152"/>
                    </a:cubicBezTo>
                    <a:lnTo>
                      <a:pt x="0" y="21388"/>
                    </a:lnTo>
                    <a:cubicBezTo>
                      <a:pt x="0" y="18477"/>
                      <a:pt x="633" y="16073"/>
                      <a:pt x="1772" y="13035"/>
                    </a:cubicBezTo>
                    <a:cubicBezTo>
                      <a:pt x="2911" y="10631"/>
                      <a:pt x="4176" y="8226"/>
                      <a:pt x="6581" y="5948"/>
                    </a:cubicBezTo>
                    <a:cubicBezTo>
                      <a:pt x="10757" y="1772"/>
                      <a:pt x="16073" y="0"/>
                      <a:pt x="21388" y="0"/>
                    </a:cubicBezTo>
                    <a:lnTo>
                      <a:pt x="134278" y="0"/>
                    </a:lnTo>
                    <a:cubicBezTo>
                      <a:pt x="136683" y="0"/>
                      <a:pt x="139594" y="633"/>
                      <a:pt x="141998" y="1772"/>
                    </a:cubicBezTo>
                    <a:cubicBezTo>
                      <a:pt x="144403" y="2911"/>
                      <a:pt x="146807" y="4809"/>
                      <a:pt x="147946" y="7087"/>
                    </a:cubicBezTo>
                    <a:cubicBezTo>
                      <a:pt x="152756" y="13668"/>
                      <a:pt x="152756" y="22527"/>
                      <a:pt x="146807" y="29108"/>
                    </a:cubicBezTo>
                    <a:lnTo>
                      <a:pt x="125419" y="53408"/>
                    </a:lnTo>
                    <a:cubicBezTo>
                      <a:pt x="151490" y="74163"/>
                      <a:pt x="189584" y="95551"/>
                      <a:pt x="224008" y="95551"/>
                    </a:cubicBezTo>
                    <a:cubicBezTo>
                      <a:pt x="248307" y="95551"/>
                      <a:pt x="267291" y="85427"/>
                      <a:pt x="280959" y="65304"/>
                    </a:cubicBezTo>
                    <a:cubicBezTo>
                      <a:pt x="283364" y="61760"/>
                      <a:pt x="286274" y="59989"/>
                      <a:pt x="289312" y="59989"/>
                    </a:cubicBezTo>
                    <a:cubicBezTo>
                      <a:pt x="291716" y="59989"/>
                      <a:pt x="293488" y="61128"/>
                      <a:pt x="295260" y="62899"/>
                    </a:cubicBezTo>
                    <a:cubicBezTo>
                      <a:pt x="296399" y="64671"/>
                      <a:pt x="297665" y="67709"/>
                      <a:pt x="295893" y="73024"/>
                    </a:cubicBezTo>
                    <a:cubicBezTo>
                      <a:pt x="285768" y="103271"/>
                      <a:pt x="268556" y="127064"/>
                      <a:pt x="244890" y="143137"/>
                    </a:cubicBezTo>
                    <a:cubicBezTo>
                      <a:pt x="222363" y="157312"/>
                      <a:pt x="195532" y="165158"/>
                      <a:pt x="167057" y="16515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10" name="object 18">
            <a:extLst>
              <a:ext uri="{FF2B5EF4-FFF2-40B4-BE49-F238E27FC236}">
                <a16:creationId xmlns:a16="http://schemas.microsoft.com/office/drawing/2014/main" id="{F1304F5F-56C5-5E73-DAE2-0981E2B4ECA1}"/>
              </a:ext>
            </a:extLst>
          </p:cNvPr>
          <p:cNvSpPr txBox="1"/>
          <p:nvPr/>
        </p:nvSpPr>
        <p:spPr>
          <a:xfrm>
            <a:off x="8190006" y="1082874"/>
            <a:ext cx="8274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Alternative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3242680"/>
            <a:ext cx="4505960" cy="290131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41300" marR="210185" indent="-229235">
              <a:lnSpc>
                <a:spcPct val="101200"/>
              </a:lnSpc>
              <a:spcBef>
                <a:spcPts val="80"/>
              </a:spcBef>
              <a:buClr>
                <a:srgbClr val="009343"/>
              </a:buClr>
              <a:buChar char="•"/>
              <a:tabLst>
                <a:tab pos="241300" algn="l"/>
              </a:tabLst>
            </a:pPr>
            <a:r>
              <a:rPr sz="1400" b="0" dirty="0">
                <a:latin typeface="Roboto Light"/>
                <a:cs typeface="Roboto Light"/>
              </a:rPr>
              <a:t>What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resources,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skills,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motivations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exist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cope </a:t>
            </a:r>
            <a:r>
              <a:rPr sz="1400" b="0" dirty="0">
                <a:latin typeface="Roboto Light"/>
                <a:cs typeface="Roboto Light"/>
              </a:rPr>
              <a:t>with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and/or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mitigate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this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risk?</a:t>
            </a:r>
            <a:endParaRPr sz="1400">
              <a:latin typeface="Roboto Light"/>
              <a:cs typeface="Roboto Light"/>
            </a:endParaRPr>
          </a:p>
          <a:p>
            <a:pPr marL="264160" marR="144145">
              <a:lnSpc>
                <a:spcPct val="101200"/>
              </a:lnSpc>
              <a:spcBef>
                <a:spcPts val="565"/>
              </a:spcBef>
            </a:pPr>
            <a:r>
              <a:rPr sz="1400" b="0" dirty="0">
                <a:latin typeface="Roboto Light"/>
                <a:cs typeface="Roboto Light"/>
              </a:rPr>
              <a:t>-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Physical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psychosocial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dimensions,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traditional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50" dirty="0">
                <a:latin typeface="Roboto Light"/>
                <a:cs typeface="Roboto Light"/>
              </a:rPr>
              <a:t>&amp; </a:t>
            </a:r>
            <a:r>
              <a:rPr sz="1400" b="0" spc="-10" dirty="0">
                <a:latin typeface="Roboto Light"/>
                <a:cs typeface="Roboto Light"/>
              </a:rPr>
              <a:t>cultural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norms,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synergies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relationships,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existing </a:t>
            </a:r>
            <a:r>
              <a:rPr sz="1400" b="0" dirty="0">
                <a:latin typeface="Roboto Light"/>
                <a:cs typeface="Roboto Light"/>
              </a:rPr>
              <a:t>policies/laws,</a:t>
            </a:r>
            <a:r>
              <a:rPr sz="1400" b="0" spc="-70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etc.</a:t>
            </a:r>
            <a:endParaRPr sz="1400">
              <a:latin typeface="Roboto Light"/>
              <a:cs typeface="Roboto Light"/>
            </a:endParaRPr>
          </a:p>
          <a:p>
            <a:pPr marL="241300" marR="215265" indent="-229235">
              <a:lnSpc>
                <a:spcPct val="101200"/>
              </a:lnSpc>
              <a:spcBef>
                <a:spcPts val="565"/>
              </a:spcBef>
              <a:buClr>
                <a:srgbClr val="009343"/>
              </a:buClr>
              <a:buChar char="•"/>
              <a:tabLst>
                <a:tab pos="241300" algn="l"/>
              </a:tabLst>
            </a:pPr>
            <a:r>
              <a:rPr sz="1400" b="0" dirty="0">
                <a:latin typeface="Roboto Light"/>
                <a:cs typeface="Roboto Light"/>
              </a:rPr>
              <a:t>What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0" dirty="0">
                <a:latin typeface="Roboto Light"/>
                <a:cs typeface="Roboto Light"/>
              </a:rPr>
              <a:t> availability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these</a:t>
            </a:r>
            <a:r>
              <a:rPr sz="1400" b="0" spc="-10" dirty="0">
                <a:latin typeface="Roboto Light"/>
                <a:cs typeface="Roboto Light"/>
              </a:rPr>
              <a:t> resources,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skills,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and </a:t>
            </a:r>
            <a:r>
              <a:rPr sz="1400" b="0" spc="-10" dirty="0">
                <a:latin typeface="Roboto Light"/>
                <a:cs typeface="Roboto Light"/>
              </a:rPr>
              <a:t>motivations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affected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individual?</a:t>
            </a:r>
            <a:endParaRPr sz="1400">
              <a:latin typeface="Roboto Light"/>
              <a:cs typeface="Roboto Light"/>
            </a:endParaRPr>
          </a:p>
          <a:p>
            <a:pPr marL="241300" marR="270510" indent="-229235">
              <a:lnSpc>
                <a:spcPct val="101200"/>
              </a:lnSpc>
              <a:spcBef>
                <a:spcPts val="570"/>
              </a:spcBef>
              <a:buClr>
                <a:srgbClr val="009343"/>
              </a:buClr>
              <a:buChar char="•"/>
              <a:tabLst>
                <a:tab pos="241300" algn="l"/>
              </a:tabLst>
            </a:pPr>
            <a:r>
              <a:rPr sz="1400" b="0" dirty="0">
                <a:latin typeface="Roboto Light"/>
                <a:cs typeface="Roboto Light"/>
              </a:rPr>
              <a:t>What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protective mechanisms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(community-</a:t>
            </a:r>
            <a:r>
              <a:rPr sz="1400" b="0" dirty="0">
                <a:latin typeface="Roboto Light"/>
                <a:cs typeface="Roboto Light"/>
              </a:rPr>
              <a:t>based</a:t>
            </a:r>
            <a:r>
              <a:rPr sz="1400" b="0" spc="-1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or </a:t>
            </a:r>
            <a:r>
              <a:rPr sz="1400" b="0" spc="-20" dirty="0">
                <a:latin typeface="Roboto Light"/>
                <a:cs typeface="Roboto Light"/>
              </a:rPr>
              <a:t>self-</a:t>
            </a:r>
            <a:r>
              <a:rPr sz="1400" b="0" spc="-10" dirty="0">
                <a:latin typeface="Roboto Light"/>
                <a:cs typeface="Roboto Light"/>
              </a:rPr>
              <a:t>protection)</a:t>
            </a:r>
            <a:r>
              <a:rPr sz="1400" b="0" spc="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exist within</a:t>
            </a:r>
            <a:r>
              <a:rPr sz="1400" b="0" spc="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community/family/ individual?</a:t>
            </a:r>
            <a:endParaRPr sz="1400">
              <a:latin typeface="Roboto Light"/>
              <a:cs typeface="Roboto Light"/>
            </a:endParaRPr>
          </a:p>
          <a:p>
            <a:pPr marL="241300" marR="5080" indent="-229235">
              <a:lnSpc>
                <a:spcPct val="101200"/>
              </a:lnSpc>
              <a:spcBef>
                <a:spcPts val="565"/>
              </a:spcBef>
              <a:buClr>
                <a:srgbClr val="009343"/>
              </a:buClr>
              <a:buChar char="•"/>
              <a:tabLst>
                <a:tab pos="241300" algn="l"/>
              </a:tabLst>
            </a:pPr>
            <a:r>
              <a:rPr sz="1400" b="0" dirty="0">
                <a:latin typeface="Roboto Light"/>
                <a:cs typeface="Roboto Light"/>
              </a:rPr>
              <a:t>How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do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individuals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cope: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escape,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avoid,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accept,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adapt, </a:t>
            </a:r>
            <a:r>
              <a:rPr sz="1400" b="0" dirty="0">
                <a:latin typeface="Roboto Medium"/>
                <a:cs typeface="Roboto Medium"/>
              </a:rPr>
              <a:t>organize,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negotiate,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challenge,</a:t>
            </a:r>
            <a:r>
              <a:rPr sz="1400" b="0" spc="-1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retaliate</a:t>
            </a:r>
            <a:endParaRPr sz="1400">
              <a:latin typeface="Roboto Medium"/>
              <a:cs typeface="Roboto Medium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707299" y="1222246"/>
            <a:ext cx="540512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What</a:t>
            </a:r>
            <a:r>
              <a:rPr spc="-30" dirty="0"/>
              <a:t> </a:t>
            </a:r>
            <a:r>
              <a:rPr dirty="0"/>
              <a:t>do</a:t>
            </a:r>
            <a:r>
              <a:rPr spc="-30" dirty="0"/>
              <a:t> </a:t>
            </a:r>
            <a:r>
              <a:rPr dirty="0"/>
              <a:t>we</a:t>
            </a:r>
            <a:r>
              <a:rPr spc="-25" dirty="0"/>
              <a:t> </a:t>
            </a:r>
            <a:r>
              <a:rPr dirty="0"/>
              <a:t>need</a:t>
            </a:r>
            <a:r>
              <a:rPr spc="-30" dirty="0"/>
              <a:t> </a:t>
            </a:r>
            <a:r>
              <a:rPr dirty="0"/>
              <a:t>to</a:t>
            </a:r>
            <a:r>
              <a:rPr spc="-30" dirty="0"/>
              <a:t> </a:t>
            </a:r>
            <a:r>
              <a:rPr spc="-10" dirty="0"/>
              <a:t>understand </a:t>
            </a:r>
            <a:r>
              <a:rPr dirty="0"/>
              <a:t>when</a:t>
            </a:r>
            <a:r>
              <a:rPr spc="-110" dirty="0"/>
              <a:t> </a:t>
            </a:r>
            <a:r>
              <a:rPr dirty="0"/>
              <a:t>analyzing</a:t>
            </a:r>
            <a:r>
              <a:rPr spc="-105" dirty="0"/>
              <a:t> </a:t>
            </a:r>
            <a:r>
              <a:rPr u="sng" spc="-10" dirty="0">
                <a:solidFill>
                  <a:srgbClr val="009343"/>
                </a:solidFill>
                <a:uFill>
                  <a:solidFill>
                    <a:srgbClr val="199D55"/>
                  </a:solidFill>
                </a:uFill>
              </a:rPr>
              <a:t>capacity</a:t>
            </a:r>
            <a:r>
              <a:rPr u="none" spc="-10" dirty="0"/>
              <a:t>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7299" y="2732330"/>
            <a:ext cx="479552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Who</a:t>
            </a:r>
            <a:r>
              <a:rPr sz="1600" b="0" spc="-4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has</a:t>
            </a:r>
            <a:r>
              <a:rPr sz="16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the</a:t>
            </a:r>
            <a:r>
              <a:rPr sz="16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capacity</a:t>
            </a:r>
            <a:r>
              <a:rPr sz="16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to</a:t>
            </a:r>
            <a:r>
              <a:rPr sz="1600" b="0" spc="-4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9343"/>
                </a:solidFill>
                <a:latin typeface="Roboto Medium"/>
                <a:cs typeface="Roboto Medium"/>
              </a:rPr>
              <a:t>overcome</a:t>
            </a:r>
            <a:r>
              <a:rPr sz="16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this</a:t>
            </a:r>
            <a:r>
              <a:rPr sz="16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threat</a:t>
            </a:r>
            <a:r>
              <a:rPr sz="16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9343"/>
                </a:solidFill>
                <a:latin typeface="Roboto Medium"/>
                <a:cs typeface="Roboto Medium"/>
              </a:rPr>
              <a:t>(how)?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19999" y="2410099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531299" y="3242680"/>
            <a:ext cx="4453890" cy="314325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41300" marR="260985" indent="-229235">
              <a:lnSpc>
                <a:spcPct val="101200"/>
              </a:lnSpc>
              <a:spcBef>
                <a:spcPts val="80"/>
              </a:spcBef>
              <a:buClr>
                <a:srgbClr val="009343"/>
              </a:buClr>
              <a:buChar char="•"/>
              <a:tabLst>
                <a:tab pos="241300" algn="l"/>
              </a:tabLst>
            </a:pPr>
            <a:r>
              <a:rPr sz="1400" b="0" spc="-10" dirty="0">
                <a:latin typeface="Roboto Light"/>
                <a:cs typeface="Roboto Light"/>
              </a:rPr>
              <a:t>Capacity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ever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changing.</a:t>
            </a:r>
            <a:r>
              <a:rPr sz="1400" b="0" spc="29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Identify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instances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when </a:t>
            </a:r>
            <a:r>
              <a:rPr sz="1400" b="0" spc="-10" dirty="0">
                <a:latin typeface="Roboto Light"/>
                <a:cs typeface="Roboto Light"/>
              </a:rPr>
              <a:t>capacity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may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change.</a:t>
            </a:r>
            <a:endParaRPr sz="1400">
              <a:latin typeface="Roboto Light"/>
              <a:cs typeface="Roboto Light"/>
            </a:endParaRPr>
          </a:p>
          <a:p>
            <a:pPr marL="241300" marR="23495" indent="-229235">
              <a:lnSpc>
                <a:spcPct val="101200"/>
              </a:lnSpc>
              <a:spcBef>
                <a:spcPts val="565"/>
              </a:spcBef>
              <a:buClr>
                <a:srgbClr val="009343"/>
              </a:buClr>
              <a:buChar char="•"/>
              <a:tabLst>
                <a:tab pos="241300" algn="l"/>
              </a:tabLst>
            </a:pPr>
            <a:r>
              <a:rPr sz="1400" b="0" dirty="0">
                <a:latin typeface="Roboto Light"/>
                <a:cs typeface="Roboto Light"/>
              </a:rPr>
              <a:t>It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important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note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that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capacity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individual, </a:t>
            </a:r>
            <a:r>
              <a:rPr sz="1400" b="0" dirty="0">
                <a:latin typeface="Roboto Light"/>
                <a:cs typeface="Roboto Light"/>
              </a:rPr>
              <a:t>group,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community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involves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having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knowledge, </a:t>
            </a:r>
            <a:r>
              <a:rPr sz="1400" b="0" dirty="0">
                <a:latin typeface="Roboto Light"/>
                <a:cs typeface="Roboto Light"/>
              </a:rPr>
              <a:t>skills,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resources,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relationships</a:t>
            </a:r>
            <a:r>
              <a:rPr sz="1400" b="0" spc="26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addition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to </a:t>
            </a:r>
            <a:r>
              <a:rPr sz="1400" b="0" dirty="0">
                <a:latin typeface="Roboto Light"/>
                <a:cs typeface="Roboto Light"/>
              </a:rPr>
              <a:t>having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underlying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motivation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confidence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to </a:t>
            </a:r>
            <a:r>
              <a:rPr sz="1400" b="0" spc="-10" dirty="0">
                <a:latin typeface="Roboto Light"/>
                <a:cs typeface="Roboto Light"/>
              </a:rPr>
              <a:t>overcome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adversity.</a:t>
            </a:r>
            <a:endParaRPr sz="1400">
              <a:latin typeface="Roboto Light"/>
              <a:cs typeface="Roboto Light"/>
            </a:endParaRPr>
          </a:p>
          <a:p>
            <a:pPr marL="241300" marR="125730" indent="-229235">
              <a:lnSpc>
                <a:spcPct val="101200"/>
              </a:lnSpc>
              <a:spcBef>
                <a:spcPts val="565"/>
              </a:spcBef>
              <a:buClr>
                <a:srgbClr val="009343"/>
              </a:buClr>
              <a:buChar char="•"/>
              <a:tabLst>
                <a:tab pos="241300" algn="l"/>
              </a:tabLst>
            </a:pPr>
            <a:r>
              <a:rPr sz="1400" b="0" dirty="0">
                <a:latin typeface="Roboto Light"/>
                <a:cs typeface="Roboto Light"/>
              </a:rPr>
              <a:t>What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did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protective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environment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look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like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prior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to </a:t>
            </a:r>
            <a:r>
              <a:rPr sz="1400" b="0" dirty="0">
                <a:latin typeface="Roboto Light"/>
                <a:cs typeface="Roboto Light"/>
              </a:rPr>
              <a:t>the </a:t>
            </a:r>
            <a:r>
              <a:rPr sz="1400" b="0" spc="-10" dirty="0">
                <a:latin typeface="Roboto Light"/>
                <a:cs typeface="Roboto Light"/>
              </a:rPr>
              <a:t>crisis/emergency?</a:t>
            </a:r>
            <a:endParaRPr sz="1400">
              <a:latin typeface="Roboto Light"/>
              <a:cs typeface="Roboto Light"/>
            </a:endParaRPr>
          </a:p>
          <a:p>
            <a:pPr marL="264160" marR="454025">
              <a:lnSpc>
                <a:spcPct val="101200"/>
              </a:lnSpc>
              <a:spcBef>
                <a:spcPts val="570"/>
              </a:spcBef>
            </a:pPr>
            <a:r>
              <a:rPr sz="1400" b="0" dirty="0">
                <a:latin typeface="Roboto Light"/>
                <a:cs typeface="Roboto Light"/>
              </a:rPr>
              <a:t>-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Health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services,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law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enforcement,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child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welfare </a:t>
            </a:r>
            <a:r>
              <a:rPr sz="1400" b="0" dirty="0">
                <a:latin typeface="Roboto Light"/>
                <a:cs typeface="Roboto Light"/>
              </a:rPr>
              <a:t>services,</a:t>
            </a:r>
            <a:r>
              <a:rPr sz="1400" b="0" spc="-6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education</a:t>
            </a:r>
            <a:r>
              <a:rPr sz="1400" b="0" spc="-6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services,</a:t>
            </a:r>
            <a:r>
              <a:rPr sz="1400" b="0" spc="-6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judiciary</a:t>
            </a:r>
            <a:r>
              <a:rPr sz="1400" b="0" spc="-6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system)</a:t>
            </a:r>
            <a:endParaRPr sz="1400">
              <a:latin typeface="Roboto Light"/>
              <a:cs typeface="Roboto Light"/>
            </a:endParaRPr>
          </a:p>
          <a:p>
            <a:pPr marL="241300" indent="-228600">
              <a:lnSpc>
                <a:spcPct val="100000"/>
              </a:lnSpc>
              <a:spcBef>
                <a:spcPts val="590"/>
              </a:spcBef>
              <a:buClr>
                <a:srgbClr val="009343"/>
              </a:buClr>
              <a:buChar char="•"/>
              <a:tabLst>
                <a:tab pos="241300" algn="l"/>
              </a:tabLst>
            </a:pPr>
            <a:r>
              <a:rPr sz="1400" b="0" dirty="0">
                <a:latin typeface="Roboto Light"/>
                <a:cs typeface="Roboto Light"/>
              </a:rPr>
              <a:t>At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each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level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(individual,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family,</a:t>
            </a:r>
            <a:r>
              <a:rPr sz="1400" b="0" spc="-20" dirty="0">
                <a:latin typeface="Roboto Light"/>
                <a:cs typeface="Roboto Light"/>
              </a:rPr>
              <a:t> community,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national),</a:t>
            </a:r>
            <a:endParaRPr sz="1400">
              <a:latin typeface="Roboto Light"/>
              <a:cs typeface="Roboto Light"/>
            </a:endParaRPr>
          </a:p>
          <a:p>
            <a:pPr marL="241300">
              <a:lnSpc>
                <a:spcPct val="100000"/>
              </a:lnSpc>
              <a:spcBef>
                <a:spcPts val="215"/>
              </a:spcBef>
            </a:pPr>
            <a:r>
              <a:rPr sz="1400" b="0" dirty="0">
                <a:latin typeface="Roboto Light"/>
                <a:cs typeface="Roboto Light"/>
              </a:rPr>
              <a:t>what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are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relevant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points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influence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leverage?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54</a:t>
            </a:fld>
            <a:endParaRPr spc="-25" dirty="0"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6D1648A9-031C-182D-A9A6-591599716C60}"/>
              </a:ext>
            </a:extLst>
          </p:cNvPr>
          <p:cNvGrpSpPr/>
          <p:nvPr/>
        </p:nvGrpSpPr>
        <p:grpSpPr>
          <a:xfrm>
            <a:off x="9151804" y="1330192"/>
            <a:ext cx="820419" cy="820419"/>
            <a:chOff x="9151804" y="900446"/>
            <a:chExt cx="820419" cy="820419"/>
          </a:xfrm>
        </p:grpSpPr>
        <p:sp>
          <p:nvSpPr>
            <p:cNvPr id="19" name="object 7">
              <a:extLst>
                <a:ext uri="{FF2B5EF4-FFF2-40B4-BE49-F238E27FC236}">
                  <a16:creationId xmlns:a16="http://schemas.microsoft.com/office/drawing/2014/main" id="{4A42B9FC-45C7-CB04-1660-AA5DD321C328}"/>
                </a:ext>
              </a:extLst>
            </p:cNvPr>
            <p:cNvSpPr/>
            <p:nvPr/>
          </p:nvSpPr>
          <p:spPr>
            <a:xfrm>
              <a:off x="9151804" y="900446"/>
              <a:ext cx="820419" cy="820419"/>
            </a:xfrm>
            <a:custGeom>
              <a:avLst/>
              <a:gdLst/>
              <a:ahLst/>
              <a:cxnLst/>
              <a:rect l="l" t="t" r="r" b="b"/>
              <a:pathLst>
                <a:path w="820420" h="820419">
                  <a:moveTo>
                    <a:pt x="410095" y="0"/>
                  </a:moveTo>
                  <a:lnTo>
                    <a:pt x="362269" y="2759"/>
                  </a:lnTo>
                  <a:lnTo>
                    <a:pt x="316063" y="10831"/>
                  </a:lnTo>
                  <a:lnTo>
                    <a:pt x="271786" y="23909"/>
                  </a:lnTo>
                  <a:lnTo>
                    <a:pt x="229745" y="41684"/>
                  </a:lnTo>
                  <a:lnTo>
                    <a:pt x="190247" y="63850"/>
                  </a:lnTo>
                  <a:lnTo>
                    <a:pt x="153600" y="90097"/>
                  </a:lnTo>
                  <a:lnTo>
                    <a:pt x="120113" y="120119"/>
                  </a:lnTo>
                  <a:lnTo>
                    <a:pt x="90092" y="153608"/>
                  </a:lnTo>
                  <a:lnTo>
                    <a:pt x="63846" y="190256"/>
                  </a:lnTo>
                  <a:lnTo>
                    <a:pt x="41682" y="229755"/>
                  </a:lnTo>
                  <a:lnTo>
                    <a:pt x="23907" y="271797"/>
                  </a:lnTo>
                  <a:lnTo>
                    <a:pt x="10830" y="316075"/>
                  </a:lnTo>
                  <a:lnTo>
                    <a:pt x="2758" y="362281"/>
                  </a:lnTo>
                  <a:lnTo>
                    <a:pt x="0" y="410108"/>
                  </a:lnTo>
                  <a:lnTo>
                    <a:pt x="2758" y="457934"/>
                  </a:lnTo>
                  <a:lnTo>
                    <a:pt x="10830" y="504140"/>
                  </a:lnTo>
                  <a:lnTo>
                    <a:pt x="23907" y="548417"/>
                  </a:lnTo>
                  <a:lnTo>
                    <a:pt x="41682" y="590459"/>
                  </a:lnTo>
                  <a:lnTo>
                    <a:pt x="63846" y="629956"/>
                  </a:lnTo>
                  <a:lnTo>
                    <a:pt x="90092" y="666603"/>
                  </a:lnTo>
                  <a:lnTo>
                    <a:pt x="120113" y="700090"/>
                  </a:lnTo>
                  <a:lnTo>
                    <a:pt x="153600" y="730111"/>
                  </a:lnTo>
                  <a:lnTo>
                    <a:pt x="190247" y="756357"/>
                  </a:lnTo>
                  <a:lnTo>
                    <a:pt x="229745" y="778521"/>
                  </a:lnTo>
                  <a:lnTo>
                    <a:pt x="271786" y="796296"/>
                  </a:lnTo>
                  <a:lnTo>
                    <a:pt x="316063" y="809373"/>
                  </a:lnTo>
                  <a:lnTo>
                    <a:pt x="362269" y="817445"/>
                  </a:lnTo>
                  <a:lnTo>
                    <a:pt x="410095" y="820204"/>
                  </a:lnTo>
                  <a:lnTo>
                    <a:pt x="457921" y="817445"/>
                  </a:lnTo>
                  <a:lnTo>
                    <a:pt x="504127" y="809373"/>
                  </a:lnTo>
                  <a:lnTo>
                    <a:pt x="548404" y="796296"/>
                  </a:lnTo>
                  <a:lnTo>
                    <a:pt x="590446" y="778521"/>
                  </a:lnTo>
                  <a:lnTo>
                    <a:pt x="629944" y="756357"/>
                  </a:lnTo>
                  <a:lnTo>
                    <a:pt x="666590" y="730111"/>
                  </a:lnTo>
                  <a:lnTo>
                    <a:pt x="700077" y="700090"/>
                  </a:lnTo>
                  <a:lnTo>
                    <a:pt x="730098" y="666603"/>
                  </a:lnTo>
                  <a:lnTo>
                    <a:pt x="756344" y="629956"/>
                  </a:lnTo>
                  <a:lnTo>
                    <a:pt x="778509" y="590459"/>
                  </a:lnTo>
                  <a:lnTo>
                    <a:pt x="796283" y="548417"/>
                  </a:lnTo>
                  <a:lnTo>
                    <a:pt x="809360" y="504140"/>
                  </a:lnTo>
                  <a:lnTo>
                    <a:pt x="817432" y="457934"/>
                  </a:lnTo>
                  <a:lnTo>
                    <a:pt x="820191" y="410108"/>
                  </a:lnTo>
                  <a:lnTo>
                    <a:pt x="817432" y="362281"/>
                  </a:lnTo>
                  <a:lnTo>
                    <a:pt x="809360" y="316075"/>
                  </a:lnTo>
                  <a:lnTo>
                    <a:pt x="796283" y="271797"/>
                  </a:lnTo>
                  <a:lnTo>
                    <a:pt x="778509" y="229755"/>
                  </a:lnTo>
                  <a:lnTo>
                    <a:pt x="756344" y="190256"/>
                  </a:lnTo>
                  <a:lnTo>
                    <a:pt x="730098" y="153608"/>
                  </a:lnTo>
                  <a:lnTo>
                    <a:pt x="700077" y="120119"/>
                  </a:lnTo>
                  <a:lnTo>
                    <a:pt x="666590" y="90097"/>
                  </a:lnTo>
                  <a:lnTo>
                    <a:pt x="629944" y="63850"/>
                  </a:lnTo>
                  <a:lnTo>
                    <a:pt x="590446" y="41684"/>
                  </a:lnTo>
                  <a:lnTo>
                    <a:pt x="548404" y="23909"/>
                  </a:lnTo>
                  <a:lnTo>
                    <a:pt x="504127" y="10831"/>
                  </a:lnTo>
                  <a:lnTo>
                    <a:pt x="457921" y="2759"/>
                  </a:lnTo>
                  <a:lnTo>
                    <a:pt x="410095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8">
              <a:extLst>
                <a:ext uri="{FF2B5EF4-FFF2-40B4-BE49-F238E27FC236}">
                  <a16:creationId xmlns:a16="http://schemas.microsoft.com/office/drawing/2014/main" id="{E159655C-AAD1-3E13-6565-90CA2421F448}"/>
                </a:ext>
              </a:extLst>
            </p:cNvPr>
            <p:cNvSpPr/>
            <p:nvPr/>
          </p:nvSpPr>
          <p:spPr>
            <a:xfrm>
              <a:off x="9259528" y="1008174"/>
              <a:ext cx="605155" cy="605155"/>
            </a:xfrm>
            <a:custGeom>
              <a:avLst/>
              <a:gdLst/>
              <a:ahLst/>
              <a:cxnLst/>
              <a:rect l="l" t="t" r="r" b="b"/>
              <a:pathLst>
                <a:path w="605154" h="605155">
                  <a:moveTo>
                    <a:pt x="302374" y="0"/>
                  </a:moveTo>
                  <a:lnTo>
                    <a:pt x="253328" y="3957"/>
                  </a:lnTo>
                  <a:lnTo>
                    <a:pt x="206802" y="15415"/>
                  </a:lnTo>
                  <a:lnTo>
                    <a:pt x="163417" y="33751"/>
                  </a:lnTo>
                  <a:lnTo>
                    <a:pt x="123797" y="58341"/>
                  </a:lnTo>
                  <a:lnTo>
                    <a:pt x="88565" y="88565"/>
                  </a:lnTo>
                  <a:lnTo>
                    <a:pt x="58341" y="123797"/>
                  </a:lnTo>
                  <a:lnTo>
                    <a:pt x="33751" y="163417"/>
                  </a:lnTo>
                  <a:lnTo>
                    <a:pt x="15415" y="206802"/>
                  </a:lnTo>
                  <a:lnTo>
                    <a:pt x="3957" y="253328"/>
                  </a:lnTo>
                  <a:lnTo>
                    <a:pt x="0" y="302374"/>
                  </a:lnTo>
                  <a:lnTo>
                    <a:pt x="3957" y="351419"/>
                  </a:lnTo>
                  <a:lnTo>
                    <a:pt x="15415" y="397946"/>
                  </a:lnTo>
                  <a:lnTo>
                    <a:pt x="33751" y="441330"/>
                  </a:lnTo>
                  <a:lnTo>
                    <a:pt x="58341" y="480950"/>
                  </a:lnTo>
                  <a:lnTo>
                    <a:pt x="88565" y="516183"/>
                  </a:lnTo>
                  <a:lnTo>
                    <a:pt x="123797" y="546406"/>
                  </a:lnTo>
                  <a:lnTo>
                    <a:pt x="163417" y="570997"/>
                  </a:lnTo>
                  <a:lnTo>
                    <a:pt x="206802" y="589332"/>
                  </a:lnTo>
                  <a:lnTo>
                    <a:pt x="253328" y="600790"/>
                  </a:lnTo>
                  <a:lnTo>
                    <a:pt x="302374" y="604748"/>
                  </a:lnTo>
                  <a:lnTo>
                    <a:pt x="351419" y="600790"/>
                  </a:lnTo>
                  <a:lnTo>
                    <a:pt x="397944" y="589332"/>
                  </a:lnTo>
                  <a:lnTo>
                    <a:pt x="441328" y="570997"/>
                  </a:lnTo>
                  <a:lnTo>
                    <a:pt x="480946" y="546406"/>
                  </a:lnTo>
                  <a:lnTo>
                    <a:pt x="516177" y="516183"/>
                  </a:lnTo>
                  <a:lnTo>
                    <a:pt x="546398" y="480950"/>
                  </a:lnTo>
                  <a:lnTo>
                    <a:pt x="570987" y="441330"/>
                  </a:lnTo>
                  <a:lnTo>
                    <a:pt x="589321" y="397946"/>
                  </a:lnTo>
                  <a:lnTo>
                    <a:pt x="600778" y="351419"/>
                  </a:lnTo>
                  <a:lnTo>
                    <a:pt x="604735" y="302374"/>
                  </a:lnTo>
                  <a:lnTo>
                    <a:pt x="600778" y="253328"/>
                  </a:lnTo>
                  <a:lnTo>
                    <a:pt x="589321" y="206802"/>
                  </a:lnTo>
                  <a:lnTo>
                    <a:pt x="570987" y="163417"/>
                  </a:lnTo>
                  <a:lnTo>
                    <a:pt x="546398" y="123797"/>
                  </a:lnTo>
                  <a:lnTo>
                    <a:pt x="516177" y="88565"/>
                  </a:lnTo>
                  <a:lnTo>
                    <a:pt x="480946" y="58341"/>
                  </a:lnTo>
                  <a:lnTo>
                    <a:pt x="441328" y="33751"/>
                  </a:lnTo>
                  <a:lnTo>
                    <a:pt x="397944" y="15415"/>
                  </a:lnTo>
                  <a:lnTo>
                    <a:pt x="351419" y="3957"/>
                  </a:lnTo>
                  <a:lnTo>
                    <a:pt x="3023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21" name="Grupo 20">
              <a:extLst>
                <a:ext uri="{FF2B5EF4-FFF2-40B4-BE49-F238E27FC236}">
                  <a16:creationId xmlns:a16="http://schemas.microsoft.com/office/drawing/2014/main" id="{37B1FE6C-0781-E992-EB62-A91093EC5ED4}"/>
                </a:ext>
              </a:extLst>
            </p:cNvPr>
            <p:cNvGrpSpPr/>
            <p:nvPr/>
          </p:nvGrpSpPr>
          <p:grpSpPr>
            <a:xfrm>
              <a:off x="9259528" y="1010660"/>
              <a:ext cx="602669" cy="602669"/>
              <a:chOff x="9268797" y="1000702"/>
              <a:chExt cx="602669" cy="602669"/>
            </a:xfrm>
          </p:grpSpPr>
          <p:sp>
            <p:nvSpPr>
              <p:cNvPr id="22" name="Forma libre: forma 21">
                <a:extLst>
                  <a:ext uri="{FF2B5EF4-FFF2-40B4-BE49-F238E27FC236}">
                    <a16:creationId xmlns:a16="http://schemas.microsoft.com/office/drawing/2014/main" id="{5802CE1A-57A7-C06C-7E02-42CA4773670F}"/>
                  </a:ext>
                </a:extLst>
              </p:cNvPr>
              <p:cNvSpPr/>
              <p:nvPr/>
            </p:nvSpPr>
            <p:spPr>
              <a:xfrm>
                <a:off x="9268797" y="1000702"/>
                <a:ext cx="602669" cy="602669"/>
              </a:xfrm>
              <a:custGeom>
                <a:avLst/>
                <a:gdLst>
                  <a:gd name="csX0" fmla="*/ 0 w 602669"/>
                  <a:gd name="csY0" fmla="*/ 301335 h 602669"/>
                  <a:gd name="csX1" fmla="*/ 301335 w 602669"/>
                  <a:gd name="csY1" fmla="*/ 0 h 602669"/>
                  <a:gd name="csX2" fmla="*/ 602670 w 602669"/>
                  <a:gd name="csY2" fmla="*/ 301335 h 602669"/>
                  <a:gd name="csX3" fmla="*/ 301335 w 602669"/>
                  <a:gd name="csY3" fmla="*/ 602670 h 602669"/>
                  <a:gd name="csX4" fmla="*/ 0 w 602669"/>
                  <a:gd name="csY4" fmla="*/ 301335 h 60266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02669" h="602669">
                    <a:moveTo>
                      <a:pt x="0" y="301335"/>
                    </a:moveTo>
                    <a:cubicBezTo>
                      <a:pt x="0" y="134911"/>
                      <a:pt x="134911" y="0"/>
                      <a:pt x="301335" y="0"/>
                    </a:cubicBezTo>
                    <a:cubicBezTo>
                      <a:pt x="467759" y="0"/>
                      <a:pt x="602670" y="134911"/>
                      <a:pt x="602670" y="301335"/>
                    </a:cubicBezTo>
                    <a:cubicBezTo>
                      <a:pt x="602670" y="467759"/>
                      <a:pt x="467759" y="602670"/>
                      <a:pt x="301335" y="602670"/>
                    </a:cubicBezTo>
                    <a:cubicBezTo>
                      <a:pt x="134911" y="602670"/>
                      <a:pt x="0" y="467759"/>
                      <a:pt x="0" y="301335"/>
                    </a:cubicBezTo>
                    <a:close/>
                  </a:path>
                </a:pathLst>
              </a:custGeom>
              <a:noFill/>
              <a:ln w="10751" cap="flat">
                <a:solidFill>
                  <a:srgbClr val="00924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3" name="Forma libre: forma 22">
                <a:extLst>
                  <a:ext uri="{FF2B5EF4-FFF2-40B4-BE49-F238E27FC236}">
                    <a16:creationId xmlns:a16="http://schemas.microsoft.com/office/drawing/2014/main" id="{F5C97461-31EC-24B4-C6DA-78F4D5A928BA}"/>
                  </a:ext>
                </a:extLst>
              </p:cNvPr>
              <p:cNvSpPr/>
              <p:nvPr/>
            </p:nvSpPr>
            <p:spPr>
              <a:xfrm>
                <a:off x="9414619" y="1284180"/>
                <a:ext cx="285605" cy="154285"/>
              </a:xfrm>
              <a:custGeom>
                <a:avLst/>
                <a:gdLst>
                  <a:gd name="csX0" fmla="*/ 111624 w 285605"/>
                  <a:gd name="csY0" fmla="*/ 48725 h 154285"/>
                  <a:gd name="csX1" fmla="*/ 280832 w 285605"/>
                  <a:gd name="csY1" fmla="*/ 63026 h 154285"/>
                  <a:gd name="csX2" fmla="*/ 285009 w 285605"/>
                  <a:gd name="csY2" fmla="*/ 65431 h 154285"/>
                  <a:gd name="csX3" fmla="*/ 48092 w 285605"/>
                  <a:gd name="csY3" fmla="*/ 110612 h 154285"/>
                  <a:gd name="csX4" fmla="*/ 18984 w 285605"/>
                  <a:gd name="csY4" fmla="*/ 136683 h 154285"/>
                  <a:gd name="csX5" fmla="*/ 11264 w 285605"/>
                  <a:gd name="csY5" fmla="*/ 139594 h 154285"/>
                  <a:gd name="csX6" fmla="*/ 4809 w 285605"/>
                  <a:gd name="csY6" fmla="*/ 137189 h 154285"/>
                  <a:gd name="csX7" fmla="*/ 0 w 285605"/>
                  <a:gd name="csY7" fmla="*/ 128330 h 154285"/>
                  <a:gd name="csX8" fmla="*/ 0 w 285605"/>
                  <a:gd name="csY8" fmla="*/ 15567 h 154285"/>
                  <a:gd name="csX9" fmla="*/ 1139 w 285605"/>
                  <a:gd name="csY9" fmla="*/ 9618 h 154285"/>
                  <a:gd name="csX10" fmla="*/ 4683 w 285605"/>
                  <a:gd name="csY10" fmla="*/ 4809 h 154285"/>
                  <a:gd name="csX11" fmla="*/ 15314 w 285605"/>
                  <a:gd name="csY11" fmla="*/ 0 h 154285"/>
                  <a:gd name="csX12" fmla="*/ 128077 w 285605"/>
                  <a:gd name="csY12" fmla="*/ 0 h 154285"/>
                  <a:gd name="csX13" fmla="*/ 132886 w 285605"/>
                  <a:gd name="csY13" fmla="*/ 1139 h 154285"/>
                  <a:gd name="csX14" fmla="*/ 137062 w 285605"/>
                  <a:gd name="csY14" fmla="*/ 4683 h 154285"/>
                  <a:gd name="csX15" fmla="*/ 136430 w 285605"/>
                  <a:gd name="csY15" fmla="*/ 18857 h 154285"/>
                  <a:gd name="csX16" fmla="*/ 111498 w 285605"/>
                  <a:gd name="csY16" fmla="*/ 48598 h 15428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285605" h="154285">
                    <a:moveTo>
                      <a:pt x="111624" y="48725"/>
                    </a:moveTo>
                    <a:cubicBezTo>
                      <a:pt x="156679" y="87325"/>
                      <a:pt x="238689" y="124786"/>
                      <a:pt x="280832" y="63026"/>
                    </a:cubicBezTo>
                    <a:cubicBezTo>
                      <a:pt x="284376" y="58217"/>
                      <a:pt x="286781" y="59989"/>
                      <a:pt x="285009" y="65431"/>
                    </a:cubicBezTo>
                    <a:cubicBezTo>
                      <a:pt x="249952" y="170474"/>
                      <a:pt x="128836" y="178194"/>
                      <a:pt x="48092" y="110612"/>
                    </a:cubicBezTo>
                    <a:lnTo>
                      <a:pt x="18984" y="136683"/>
                    </a:lnTo>
                    <a:cubicBezTo>
                      <a:pt x="16579" y="138455"/>
                      <a:pt x="14175" y="139594"/>
                      <a:pt x="11264" y="139594"/>
                    </a:cubicBezTo>
                    <a:cubicBezTo>
                      <a:pt x="8859" y="139594"/>
                      <a:pt x="6454" y="138961"/>
                      <a:pt x="4809" y="137189"/>
                    </a:cubicBezTo>
                    <a:cubicBezTo>
                      <a:pt x="1772" y="134784"/>
                      <a:pt x="0" y="131874"/>
                      <a:pt x="0" y="128330"/>
                    </a:cubicBezTo>
                    <a:lnTo>
                      <a:pt x="0" y="15567"/>
                    </a:lnTo>
                    <a:cubicBezTo>
                      <a:pt x="0" y="13795"/>
                      <a:pt x="633" y="11390"/>
                      <a:pt x="1139" y="9618"/>
                    </a:cubicBezTo>
                    <a:cubicBezTo>
                      <a:pt x="1772" y="7847"/>
                      <a:pt x="2911" y="6075"/>
                      <a:pt x="4683" y="4809"/>
                    </a:cubicBezTo>
                    <a:cubicBezTo>
                      <a:pt x="7593" y="1772"/>
                      <a:pt x="11137" y="0"/>
                      <a:pt x="15314" y="0"/>
                    </a:cubicBezTo>
                    <a:lnTo>
                      <a:pt x="128077" y="0"/>
                    </a:lnTo>
                    <a:cubicBezTo>
                      <a:pt x="129849" y="0"/>
                      <a:pt x="131620" y="633"/>
                      <a:pt x="132886" y="1139"/>
                    </a:cubicBezTo>
                    <a:cubicBezTo>
                      <a:pt x="134658" y="1772"/>
                      <a:pt x="135923" y="2911"/>
                      <a:pt x="137062" y="4683"/>
                    </a:cubicBezTo>
                    <a:cubicBezTo>
                      <a:pt x="139973" y="8859"/>
                      <a:pt x="139973" y="14807"/>
                      <a:pt x="136430" y="18857"/>
                    </a:cubicBezTo>
                    <a:lnTo>
                      <a:pt x="111498" y="48598"/>
                    </a:lnTo>
                    <a:close/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4" name="Forma libre: forma 23">
                <a:extLst>
                  <a:ext uri="{FF2B5EF4-FFF2-40B4-BE49-F238E27FC236}">
                    <a16:creationId xmlns:a16="http://schemas.microsoft.com/office/drawing/2014/main" id="{D5B1C346-692B-CCEB-BA7E-8E413A5176AA}"/>
                  </a:ext>
                </a:extLst>
              </p:cNvPr>
              <p:cNvSpPr/>
              <p:nvPr/>
            </p:nvSpPr>
            <p:spPr>
              <a:xfrm>
                <a:off x="9438922" y="1162191"/>
                <a:ext cx="285737" cy="154274"/>
              </a:xfrm>
              <a:custGeom>
                <a:avLst/>
                <a:gdLst>
                  <a:gd name="csX0" fmla="*/ 123237 w 285737"/>
                  <a:gd name="csY0" fmla="*/ 127 h 154274"/>
                  <a:gd name="csX1" fmla="*/ 855 w 285737"/>
                  <a:gd name="csY1" fmla="*/ 88970 h 154274"/>
                  <a:gd name="csX2" fmla="*/ 1741 w 285737"/>
                  <a:gd name="csY2" fmla="*/ 94792 h 154274"/>
                  <a:gd name="csX3" fmla="*/ 5664 w 285737"/>
                  <a:gd name="csY3" fmla="*/ 92514 h 154274"/>
                  <a:gd name="csX4" fmla="*/ 67551 w 285737"/>
                  <a:gd name="csY4" fmla="*/ 59735 h 154274"/>
                  <a:gd name="csX5" fmla="*/ 174873 w 285737"/>
                  <a:gd name="csY5" fmla="*/ 106815 h 154274"/>
                  <a:gd name="csX6" fmla="*/ 149308 w 285737"/>
                  <a:gd name="csY6" fmla="*/ 135291 h 154274"/>
                  <a:gd name="csX7" fmla="*/ 148675 w 285737"/>
                  <a:gd name="csY7" fmla="*/ 149592 h 154274"/>
                  <a:gd name="csX8" fmla="*/ 152852 w 285737"/>
                  <a:gd name="csY8" fmla="*/ 153135 h 154274"/>
                  <a:gd name="csX9" fmla="*/ 157661 w 285737"/>
                  <a:gd name="csY9" fmla="*/ 154274 h 154274"/>
                  <a:gd name="csX10" fmla="*/ 270424 w 285737"/>
                  <a:gd name="csY10" fmla="*/ 154274 h 154274"/>
                  <a:gd name="csX11" fmla="*/ 281055 w 285737"/>
                  <a:gd name="csY11" fmla="*/ 149465 h 154274"/>
                  <a:gd name="csX12" fmla="*/ 284599 w 285737"/>
                  <a:gd name="csY12" fmla="*/ 144656 h 154274"/>
                  <a:gd name="csX13" fmla="*/ 285738 w 285737"/>
                  <a:gd name="csY13" fmla="*/ 138708 h 154274"/>
                  <a:gd name="csX14" fmla="*/ 285738 w 285737"/>
                  <a:gd name="csY14" fmla="*/ 25944 h 154274"/>
                  <a:gd name="csX15" fmla="*/ 280928 w 285737"/>
                  <a:gd name="csY15" fmla="*/ 17085 h 154274"/>
                  <a:gd name="csX16" fmla="*/ 274347 w 285737"/>
                  <a:gd name="csY16" fmla="*/ 14681 h 154274"/>
                  <a:gd name="csX17" fmla="*/ 266627 w 285737"/>
                  <a:gd name="csY17" fmla="*/ 17718 h 154274"/>
                  <a:gd name="csX18" fmla="*/ 237519 w 285737"/>
                  <a:gd name="csY18" fmla="*/ 43789 h 154274"/>
                  <a:gd name="csX19" fmla="*/ 122984 w 285737"/>
                  <a:gd name="csY19" fmla="*/ 0 h 1542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285737" h="154274">
                    <a:moveTo>
                      <a:pt x="123237" y="127"/>
                    </a:moveTo>
                    <a:cubicBezTo>
                      <a:pt x="69956" y="127"/>
                      <a:pt x="21105" y="28349"/>
                      <a:pt x="855" y="88970"/>
                    </a:cubicBezTo>
                    <a:cubicBezTo>
                      <a:pt x="-663" y="92767"/>
                      <a:pt x="-31" y="94792"/>
                      <a:pt x="1741" y="94792"/>
                    </a:cubicBezTo>
                    <a:cubicBezTo>
                      <a:pt x="2754" y="94792"/>
                      <a:pt x="4146" y="94033"/>
                      <a:pt x="5664" y="92514"/>
                    </a:cubicBezTo>
                    <a:cubicBezTo>
                      <a:pt x="21864" y="68721"/>
                      <a:pt x="43885" y="59735"/>
                      <a:pt x="67551" y="59735"/>
                    </a:cubicBezTo>
                    <a:cubicBezTo>
                      <a:pt x="105392" y="59735"/>
                      <a:pt x="147030" y="83022"/>
                      <a:pt x="174873" y="106815"/>
                    </a:cubicBezTo>
                    <a:lnTo>
                      <a:pt x="149308" y="135291"/>
                    </a:lnTo>
                    <a:cubicBezTo>
                      <a:pt x="145764" y="139467"/>
                      <a:pt x="145764" y="145415"/>
                      <a:pt x="148675" y="149592"/>
                    </a:cubicBezTo>
                    <a:cubicBezTo>
                      <a:pt x="149814" y="151364"/>
                      <a:pt x="151586" y="152629"/>
                      <a:pt x="152852" y="153135"/>
                    </a:cubicBezTo>
                    <a:cubicBezTo>
                      <a:pt x="153991" y="153768"/>
                      <a:pt x="155889" y="154274"/>
                      <a:pt x="157661" y="154274"/>
                    </a:cubicBezTo>
                    <a:lnTo>
                      <a:pt x="270424" y="154274"/>
                    </a:lnTo>
                    <a:cubicBezTo>
                      <a:pt x="274600" y="154274"/>
                      <a:pt x="278144" y="152503"/>
                      <a:pt x="281055" y="149465"/>
                    </a:cubicBezTo>
                    <a:cubicBezTo>
                      <a:pt x="282827" y="148326"/>
                      <a:pt x="284092" y="146554"/>
                      <a:pt x="284599" y="144656"/>
                    </a:cubicBezTo>
                    <a:cubicBezTo>
                      <a:pt x="285231" y="142884"/>
                      <a:pt x="285738" y="140480"/>
                      <a:pt x="285738" y="138708"/>
                    </a:cubicBezTo>
                    <a:lnTo>
                      <a:pt x="285738" y="25944"/>
                    </a:lnTo>
                    <a:cubicBezTo>
                      <a:pt x="285738" y="22401"/>
                      <a:pt x="283966" y="19363"/>
                      <a:pt x="280928" y="17085"/>
                    </a:cubicBezTo>
                    <a:cubicBezTo>
                      <a:pt x="279157" y="15314"/>
                      <a:pt x="276752" y="14681"/>
                      <a:pt x="274347" y="14681"/>
                    </a:cubicBezTo>
                    <a:cubicBezTo>
                      <a:pt x="271437" y="14681"/>
                      <a:pt x="269032" y="15820"/>
                      <a:pt x="266627" y="17718"/>
                    </a:cubicBezTo>
                    <a:lnTo>
                      <a:pt x="237519" y="43789"/>
                    </a:lnTo>
                    <a:cubicBezTo>
                      <a:pt x="203348" y="15187"/>
                      <a:pt x="161964" y="0"/>
                      <a:pt x="122984" y="0"/>
                    </a:cubicBezTo>
                  </a:path>
                </a:pathLst>
              </a:custGeom>
              <a:solidFill>
                <a:srgbClr val="C0DFC9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25" name="Forma libre: forma 24">
                <a:extLst>
                  <a:ext uri="{FF2B5EF4-FFF2-40B4-BE49-F238E27FC236}">
                    <a16:creationId xmlns:a16="http://schemas.microsoft.com/office/drawing/2014/main" id="{1DDE54B5-453C-10F6-ED46-54BBBCECBBAB}"/>
                  </a:ext>
                </a:extLst>
              </p:cNvPr>
              <p:cNvSpPr/>
              <p:nvPr/>
            </p:nvSpPr>
            <p:spPr>
              <a:xfrm>
                <a:off x="9433455" y="1156242"/>
                <a:ext cx="295887" cy="165664"/>
              </a:xfrm>
              <a:custGeom>
                <a:avLst/>
                <a:gdLst>
                  <a:gd name="csX0" fmla="*/ 72259 w 295887"/>
                  <a:gd name="csY0" fmla="*/ 59356 h 165664"/>
                  <a:gd name="csX1" fmla="*/ 183251 w 295887"/>
                  <a:gd name="csY1" fmla="*/ 108081 h 165664"/>
                  <a:gd name="csX2" fmla="*/ 185022 w 295887"/>
                  <a:gd name="csY2" fmla="*/ 112257 h 165664"/>
                  <a:gd name="csX3" fmla="*/ 183251 w 295887"/>
                  <a:gd name="csY3" fmla="*/ 116433 h 165664"/>
                  <a:gd name="csX4" fmla="*/ 157686 w 295887"/>
                  <a:gd name="csY4" fmla="*/ 144909 h 165664"/>
                  <a:gd name="csX5" fmla="*/ 157053 w 295887"/>
                  <a:gd name="csY5" fmla="*/ 151364 h 165664"/>
                  <a:gd name="csX6" fmla="*/ 158825 w 295887"/>
                  <a:gd name="csY6" fmla="*/ 153135 h 165664"/>
                  <a:gd name="csX7" fmla="*/ 161229 w 295887"/>
                  <a:gd name="csY7" fmla="*/ 153768 h 165664"/>
                  <a:gd name="csX8" fmla="*/ 273993 w 295887"/>
                  <a:gd name="csY8" fmla="*/ 153768 h 165664"/>
                  <a:gd name="csX9" fmla="*/ 280574 w 295887"/>
                  <a:gd name="csY9" fmla="*/ 150857 h 165664"/>
                  <a:gd name="csX10" fmla="*/ 282346 w 295887"/>
                  <a:gd name="csY10" fmla="*/ 147820 h 165664"/>
                  <a:gd name="csX11" fmla="*/ 282978 w 295887"/>
                  <a:gd name="csY11" fmla="*/ 144276 h 165664"/>
                  <a:gd name="csX12" fmla="*/ 282978 w 295887"/>
                  <a:gd name="csY12" fmla="*/ 31513 h 165664"/>
                  <a:gd name="csX13" fmla="*/ 280574 w 295887"/>
                  <a:gd name="csY13" fmla="*/ 27337 h 165664"/>
                  <a:gd name="csX14" fmla="*/ 277663 w 295887"/>
                  <a:gd name="csY14" fmla="*/ 26198 h 165664"/>
                  <a:gd name="csX15" fmla="*/ 274119 w 295887"/>
                  <a:gd name="csY15" fmla="*/ 27337 h 165664"/>
                  <a:gd name="csX16" fmla="*/ 246783 w 295887"/>
                  <a:gd name="csY16" fmla="*/ 54040 h 165664"/>
                  <a:gd name="csX17" fmla="*/ 239063 w 295887"/>
                  <a:gd name="csY17" fmla="*/ 54040 h 165664"/>
                  <a:gd name="csX18" fmla="*/ 128577 w 295887"/>
                  <a:gd name="csY18" fmla="*/ 12529 h 165664"/>
                  <a:gd name="csX19" fmla="*/ 19358 w 295887"/>
                  <a:gd name="csY19" fmla="*/ 78466 h 165664"/>
                  <a:gd name="csX20" fmla="*/ 72259 w 295887"/>
                  <a:gd name="csY20" fmla="*/ 59482 h 165664"/>
                  <a:gd name="csX21" fmla="*/ 275258 w 295887"/>
                  <a:gd name="csY21" fmla="*/ 165665 h 165664"/>
                  <a:gd name="csX22" fmla="*/ 162495 w 295887"/>
                  <a:gd name="csY22" fmla="*/ 165665 h 165664"/>
                  <a:gd name="csX23" fmla="*/ 154775 w 295887"/>
                  <a:gd name="csY23" fmla="*/ 163893 h 165664"/>
                  <a:gd name="csX24" fmla="*/ 148827 w 295887"/>
                  <a:gd name="csY24" fmla="*/ 158577 h 165664"/>
                  <a:gd name="csX25" fmla="*/ 149966 w 295887"/>
                  <a:gd name="csY25" fmla="*/ 136556 h 165664"/>
                  <a:gd name="csX26" fmla="*/ 171354 w 295887"/>
                  <a:gd name="csY26" fmla="*/ 112257 h 165664"/>
                  <a:gd name="csX27" fmla="*/ 72765 w 295887"/>
                  <a:gd name="csY27" fmla="*/ 70113 h 165664"/>
                  <a:gd name="csX28" fmla="*/ 15814 w 295887"/>
                  <a:gd name="csY28" fmla="*/ 100361 h 165664"/>
                  <a:gd name="csX29" fmla="*/ 7461 w 295887"/>
                  <a:gd name="csY29" fmla="*/ 105676 h 165664"/>
                  <a:gd name="csX30" fmla="*/ 1513 w 295887"/>
                  <a:gd name="csY30" fmla="*/ 102765 h 165664"/>
                  <a:gd name="csX31" fmla="*/ 880 w 295887"/>
                  <a:gd name="csY31" fmla="*/ 92641 h 165664"/>
                  <a:gd name="csX32" fmla="*/ 51883 w 295887"/>
                  <a:gd name="csY32" fmla="*/ 22527 h 165664"/>
                  <a:gd name="csX33" fmla="*/ 129084 w 295887"/>
                  <a:gd name="csY33" fmla="*/ 0 h 165664"/>
                  <a:gd name="csX34" fmla="*/ 243113 w 295887"/>
                  <a:gd name="csY34" fmla="*/ 41511 h 165664"/>
                  <a:gd name="csX35" fmla="*/ 268044 w 295887"/>
                  <a:gd name="csY35" fmla="*/ 18351 h 165664"/>
                  <a:gd name="csX36" fmla="*/ 279308 w 295887"/>
                  <a:gd name="csY36" fmla="*/ 13542 h 165664"/>
                  <a:gd name="csX37" fmla="*/ 289433 w 295887"/>
                  <a:gd name="csY37" fmla="*/ 17085 h 165664"/>
                  <a:gd name="csX38" fmla="*/ 295887 w 295887"/>
                  <a:gd name="csY38" fmla="*/ 30754 h 165664"/>
                  <a:gd name="csX39" fmla="*/ 295887 w 295887"/>
                  <a:gd name="csY39" fmla="*/ 143517 h 165664"/>
                  <a:gd name="csX40" fmla="*/ 294115 w 295887"/>
                  <a:gd name="csY40" fmla="*/ 151870 h 165664"/>
                  <a:gd name="csX41" fmla="*/ 289306 w 295887"/>
                  <a:gd name="csY41" fmla="*/ 158957 h 165664"/>
                  <a:gd name="csX42" fmla="*/ 275005 w 295887"/>
                  <a:gd name="csY42" fmla="*/ 165538 h 16566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</a:cxnLst>
                <a:rect l="l" t="t" r="r" b="b"/>
                <a:pathLst>
                  <a:path w="295887" h="165664">
                    <a:moveTo>
                      <a:pt x="72259" y="59356"/>
                    </a:moveTo>
                    <a:cubicBezTo>
                      <a:pt x="112631" y="59356"/>
                      <a:pt x="156041" y="84288"/>
                      <a:pt x="183251" y="108081"/>
                    </a:cubicBezTo>
                    <a:cubicBezTo>
                      <a:pt x="184390" y="109220"/>
                      <a:pt x="185022" y="110485"/>
                      <a:pt x="185022" y="112257"/>
                    </a:cubicBezTo>
                    <a:cubicBezTo>
                      <a:pt x="185022" y="114029"/>
                      <a:pt x="184390" y="115294"/>
                      <a:pt x="183251" y="116433"/>
                    </a:cubicBezTo>
                    <a:lnTo>
                      <a:pt x="157686" y="144909"/>
                    </a:lnTo>
                    <a:cubicBezTo>
                      <a:pt x="155914" y="146681"/>
                      <a:pt x="155914" y="149718"/>
                      <a:pt x="157053" y="151364"/>
                    </a:cubicBezTo>
                    <a:lnTo>
                      <a:pt x="158825" y="153135"/>
                    </a:lnTo>
                    <a:lnTo>
                      <a:pt x="161229" y="153768"/>
                    </a:lnTo>
                    <a:lnTo>
                      <a:pt x="273993" y="153768"/>
                    </a:lnTo>
                    <a:cubicBezTo>
                      <a:pt x="276397" y="153768"/>
                      <a:pt x="278802" y="152629"/>
                      <a:pt x="280574" y="150857"/>
                    </a:cubicBezTo>
                    <a:lnTo>
                      <a:pt x="282346" y="147820"/>
                    </a:lnTo>
                    <a:cubicBezTo>
                      <a:pt x="282978" y="146681"/>
                      <a:pt x="282978" y="145415"/>
                      <a:pt x="282978" y="144276"/>
                    </a:cubicBezTo>
                    <a:lnTo>
                      <a:pt x="282978" y="31513"/>
                    </a:lnTo>
                    <a:cubicBezTo>
                      <a:pt x="282978" y="29741"/>
                      <a:pt x="282346" y="28602"/>
                      <a:pt x="280574" y="27337"/>
                    </a:cubicBezTo>
                    <a:lnTo>
                      <a:pt x="277663" y="26198"/>
                    </a:lnTo>
                    <a:cubicBezTo>
                      <a:pt x="276524" y="26198"/>
                      <a:pt x="275258" y="26830"/>
                      <a:pt x="274119" y="27337"/>
                    </a:cubicBezTo>
                    <a:lnTo>
                      <a:pt x="246783" y="54040"/>
                    </a:lnTo>
                    <a:cubicBezTo>
                      <a:pt x="244378" y="55812"/>
                      <a:pt x="241467" y="56445"/>
                      <a:pt x="239063" y="54040"/>
                    </a:cubicBezTo>
                    <a:cubicBezTo>
                      <a:pt x="207043" y="27337"/>
                      <a:pt x="166671" y="12529"/>
                      <a:pt x="128577" y="12529"/>
                    </a:cubicBezTo>
                    <a:cubicBezTo>
                      <a:pt x="79853" y="12529"/>
                      <a:pt x="40746" y="36828"/>
                      <a:pt x="19358" y="78466"/>
                    </a:cubicBezTo>
                    <a:cubicBezTo>
                      <a:pt x="33659" y="65431"/>
                      <a:pt x="51377" y="59482"/>
                      <a:pt x="72259" y="59482"/>
                    </a:cubicBezTo>
                    <a:moveTo>
                      <a:pt x="275258" y="165665"/>
                    </a:moveTo>
                    <a:lnTo>
                      <a:pt x="162495" y="165665"/>
                    </a:lnTo>
                    <a:cubicBezTo>
                      <a:pt x="160090" y="165665"/>
                      <a:pt x="157180" y="165032"/>
                      <a:pt x="154775" y="163893"/>
                    </a:cubicBezTo>
                    <a:cubicBezTo>
                      <a:pt x="152370" y="162754"/>
                      <a:pt x="149966" y="160982"/>
                      <a:pt x="148827" y="158577"/>
                    </a:cubicBezTo>
                    <a:cubicBezTo>
                      <a:pt x="144017" y="151996"/>
                      <a:pt x="144017" y="143137"/>
                      <a:pt x="149966" y="136556"/>
                    </a:cubicBezTo>
                    <a:lnTo>
                      <a:pt x="171354" y="112257"/>
                    </a:lnTo>
                    <a:cubicBezTo>
                      <a:pt x="145283" y="91502"/>
                      <a:pt x="107189" y="70113"/>
                      <a:pt x="72765" y="70113"/>
                    </a:cubicBezTo>
                    <a:cubicBezTo>
                      <a:pt x="48466" y="70113"/>
                      <a:pt x="29482" y="80238"/>
                      <a:pt x="15814" y="100361"/>
                    </a:cubicBezTo>
                    <a:cubicBezTo>
                      <a:pt x="13410" y="103904"/>
                      <a:pt x="10499" y="105676"/>
                      <a:pt x="7461" y="105676"/>
                    </a:cubicBezTo>
                    <a:cubicBezTo>
                      <a:pt x="5057" y="105676"/>
                      <a:pt x="3285" y="104537"/>
                      <a:pt x="1513" y="102765"/>
                    </a:cubicBezTo>
                    <a:cubicBezTo>
                      <a:pt x="374" y="100993"/>
                      <a:pt x="-892" y="97956"/>
                      <a:pt x="880" y="92641"/>
                    </a:cubicBezTo>
                    <a:cubicBezTo>
                      <a:pt x="11005" y="62393"/>
                      <a:pt x="28217" y="38600"/>
                      <a:pt x="51883" y="22527"/>
                    </a:cubicBezTo>
                    <a:cubicBezTo>
                      <a:pt x="73778" y="7720"/>
                      <a:pt x="100608" y="0"/>
                      <a:pt x="129084" y="0"/>
                    </a:cubicBezTo>
                    <a:cubicBezTo>
                      <a:pt x="168823" y="0"/>
                      <a:pt x="209195" y="14807"/>
                      <a:pt x="243113" y="41511"/>
                    </a:cubicBezTo>
                    <a:lnTo>
                      <a:pt x="268044" y="18351"/>
                    </a:lnTo>
                    <a:cubicBezTo>
                      <a:pt x="271082" y="15314"/>
                      <a:pt x="275132" y="13542"/>
                      <a:pt x="279308" y="13542"/>
                    </a:cubicBezTo>
                    <a:cubicBezTo>
                      <a:pt x="282852" y="13542"/>
                      <a:pt x="286395" y="14681"/>
                      <a:pt x="289433" y="17085"/>
                    </a:cubicBezTo>
                    <a:cubicBezTo>
                      <a:pt x="293609" y="19996"/>
                      <a:pt x="295887" y="25438"/>
                      <a:pt x="295887" y="30754"/>
                    </a:cubicBezTo>
                    <a:lnTo>
                      <a:pt x="295887" y="143517"/>
                    </a:lnTo>
                    <a:cubicBezTo>
                      <a:pt x="295887" y="146428"/>
                      <a:pt x="295254" y="148832"/>
                      <a:pt x="294115" y="151870"/>
                    </a:cubicBezTo>
                    <a:cubicBezTo>
                      <a:pt x="292976" y="154274"/>
                      <a:pt x="291711" y="156679"/>
                      <a:pt x="289306" y="158957"/>
                    </a:cubicBezTo>
                    <a:cubicBezTo>
                      <a:pt x="285763" y="163133"/>
                      <a:pt x="280447" y="165538"/>
                      <a:pt x="275005" y="16553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6" name="Forma libre: forma 25">
                <a:extLst>
                  <a:ext uri="{FF2B5EF4-FFF2-40B4-BE49-F238E27FC236}">
                    <a16:creationId xmlns:a16="http://schemas.microsoft.com/office/drawing/2014/main" id="{B4B51A0A-DE20-E9D2-BE2C-A22363B36527}"/>
                  </a:ext>
                </a:extLst>
              </p:cNvPr>
              <p:cNvSpPr/>
              <p:nvPr/>
            </p:nvSpPr>
            <p:spPr>
              <a:xfrm>
                <a:off x="9410543" y="1282801"/>
                <a:ext cx="296773" cy="165158"/>
              </a:xfrm>
              <a:custGeom>
                <a:avLst/>
                <a:gdLst>
                  <a:gd name="csX0" fmla="*/ 53028 w 296773"/>
                  <a:gd name="csY0" fmla="*/ 109726 h 165158"/>
                  <a:gd name="csX1" fmla="*/ 56571 w 296773"/>
                  <a:gd name="csY1" fmla="*/ 110865 h 165158"/>
                  <a:gd name="csX2" fmla="*/ 166424 w 296773"/>
                  <a:gd name="csY2" fmla="*/ 153009 h 165158"/>
                  <a:gd name="csX3" fmla="*/ 275644 w 296773"/>
                  <a:gd name="csY3" fmla="*/ 87072 h 165158"/>
                  <a:gd name="csX4" fmla="*/ 222869 w 296773"/>
                  <a:gd name="csY4" fmla="*/ 106056 h 165158"/>
                  <a:gd name="csX5" fmla="*/ 111877 w 296773"/>
                  <a:gd name="csY5" fmla="*/ 57331 h 165158"/>
                  <a:gd name="csX6" fmla="*/ 110106 w 296773"/>
                  <a:gd name="csY6" fmla="*/ 53154 h 165158"/>
                  <a:gd name="csX7" fmla="*/ 111877 w 296773"/>
                  <a:gd name="csY7" fmla="*/ 48978 h 165158"/>
                  <a:gd name="csX8" fmla="*/ 137442 w 296773"/>
                  <a:gd name="csY8" fmla="*/ 20502 h 165158"/>
                  <a:gd name="csX9" fmla="*/ 138075 w 296773"/>
                  <a:gd name="csY9" fmla="*/ 13921 h 165158"/>
                  <a:gd name="csX10" fmla="*/ 136303 w 296773"/>
                  <a:gd name="csY10" fmla="*/ 12150 h 165158"/>
                  <a:gd name="csX11" fmla="*/ 133898 w 296773"/>
                  <a:gd name="csY11" fmla="*/ 11517 h 165158"/>
                  <a:gd name="csX12" fmla="*/ 21135 w 296773"/>
                  <a:gd name="csY12" fmla="*/ 11517 h 165158"/>
                  <a:gd name="csX13" fmla="*/ 14554 w 296773"/>
                  <a:gd name="csY13" fmla="*/ 14554 h 165158"/>
                  <a:gd name="csX14" fmla="*/ 12782 w 296773"/>
                  <a:gd name="csY14" fmla="*/ 17592 h 165158"/>
                  <a:gd name="csX15" fmla="*/ 12150 w 296773"/>
                  <a:gd name="csY15" fmla="*/ 21135 h 165158"/>
                  <a:gd name="csX16" fmla="*/ 12150 w 296773"/>
                  <a:gd name="csY16" fmla="*/ 133899 h 165158"/>
                  <a:gd name="csX17" fmla="*/ 14554 w 296773"/>
                  <a:gd name="csY17" fmla="*/ 138075 h 165158"/>
                  <a:gd name="csX18" fmla="*/ 17592 w 296773"/>
                  <a:gd name="csY18" fmla="*/ 139214 h 165158"/>
                  <a:gd name="csX19" fmla="*/ 21135 w 296773"/>
                  <a:gd name="csY19" fmla="*/ 138075 h 165158"/>
                  <a:gd name="csX20" fmla="*/ 50244 w 296773"/>
                  <a:gd name="csY20" fmla="*/ 112004 h 165158"/>
                  <a:gd name="csX21" fmla="*/ 53281 w 296773"/>
                  <a:gd name="csY21" fmla="*/ 109599 h 165158"/>
                  <a:gd name="csX22" fmla="*/ 166930 w 296773"/>
                  <a:gd name="csY22" fmla="*/ 164905 h 165158"/>
                  <a:gd name="csX23" fmla="*/ 52901 w 296773"/>
                  <a:gd name="csY23" fmla="*/ 123394 h 165158"/>
                  <a:gd name="csX24" fmla="*/ 27969 w 296773"/>
                  <a:gd name="csY24" fmla="*/ 146554 h 165158"/>
                  <a:gd name="csX25" fmla="*/ 16706 w 296773"/>
                  <a:gd name="csY25" fmla="*/ 151364 h 165158"/>
                  <a:gd name="csX26" fmla="*/ 6581 w 296773"/>
                  <a:gd name="csY26" fmla="*/ 147820 h 165158"/>
                  <a:gd name="csX27" fmla="*/ 0 w 296773"/>
                  <a:gd name="csY27" fmla="*/ 134152 h 165158"/>
                  <a:gd name="csX28" fmla="*/ 0 w 296773"/>
                  <a:gd name="csY28" fmla="*/ 21388 h 165158"/>
                  <a:gd name="csX29" fmla="*/ 1772 w 296773"/>
                  <a:gd name="csY29" fmla="*/ 13035 h 165158"/>
                  <a:gd name="csX30" fmla="*/ 6581 w 296773"/>
                  <a:gd name="csY30" fmla="*/ 5948 h 165158"/>
                  <a:gd name="csX31" fmla="*/ 21388 w 296773"/>
                  <a:gd name="csY31" fmla="*/ 0 h 165158"/>
                  <a:gd name="csX32" fmla="*/ 134278 w 296773"/>
                  <a:gd name="csY32" fmla="*/ 0 h 165158"/>
                  <a:gd name="csX33" fmla="*/ 141998 w 296773"/>
                  <a:gd name="csY33" fmla="*/ 1772 h 165158"/>
                  <a:gd name="csX34" fmla="*/ 147946 w 296773"/>
                  <a:gd name="csY34" fmla="*/ 7087 h 165158"/>
                  <a:gd name="csX35" fmla="*/ 146807 w 296773"/>
                  <a:gd name="csY35" fmla="*/ 29108 h 165158"/>
                  <a:gd name="csX36" fmla="*/ 125419 w 296773"/>
                  <a:gd name="csY36" fmla="*/ 53408 h 165158"/>
                  <a:gd name="csX37" fmla="*/ 224008 w 296773"/>
                  <a:gd name="csY37" fmla="*/ 95551 h 165158"/>
                  <a:gd name="csX38" fmla="*/ 280959 w 296773"/>
                  <a:gd name="csY38" fmla="*/ 65304 h 165158"/>
                  <a:gd name="csX39" fmla="*/ 289312 w 296773"/>
                  <a:gd name="csY39" fmla="*/ 59989 h 165158"/>
                  <a:gd name="csX40" fmla="*/ 295260 w 296773"/>
                  <a:gd name="csY40" fmla="*/ 62899 h 165158"/>
                  <a:gd name="csX41" fmla="*/ 295893 w 296773"/>
                  <a:gd name="csY41" fmla="*/ 73024 h 165158"/>
                  <a:gd name="csX42" fmla="*/ 244890 w 296773"/>
                  <a:gd name="csY42" fmla="*/ 143137 h 165158"/>
                  <a:gd name="csX43" fmla="*/ 167057 w 296773"/>
                  <a:gd name="csY43" fmla="*/ 165158 h 16515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</a:cxnLst>
                <a:rect l="l" t="t" r="r" b="b"/>
                <a:pathLst>
                  <a:path w="296773" h="165158">
                    <a:moveTo>
                      <a:pt x="53028" y="109726"/>
                    </a:moveTo>
                    <a:lnTo>
                      <a:pt x="56571" y="110865"/>
                    </a:lnTo>
                    <a:cubicBezTo>
                      <a:pt x="88591" y="137569"/>
                      <a:pt x="128457" y="153009"/>
                      <a:pt x="166424" y="153009"/>
                    </a:cubicBezTo>
                    <a:cubicBezTo>
                      <a:pt x="215149" y="153009"/>
                      <a:pt x="254255" y="128710"/>
                      <a:pt x="275644" y="87072"/>
                    </a:cubicBezTo>
                    <a:cubicBezTo>
                      <a:pt x="261469" y="99601"/>
                      <a:pt x="243624" y="106056"/>
                      <a:pt x="222869" y="106056"/>
                    </a:cubicBezTo>
                    <a:cubicBezTo>
                      <a:pt x="182497" y="106056"/>
                      <a:pt x="139214" y="81124"/>
                      <a:pt x="111877" y="57331"/>
                    </a:cubicBezTo>
                    <a:cubicBezTo>
                      <a:pt x="110738" y="56192"/>
                      <a:pt x="110106" y="54926"/>
                      <a:pt x="110106" y="53154"/>
                    </a:cubicBezTo>
                    <a:cubicBezTo>
                      <a:pt x="110106" y="51383"/>
                      <a:pt x="110738" y="50117"/>
                      <a:pt x="111877" y="48978"/>
                    </a:cubicBezTo>
                    <a:lnTo>
                      <a:pt x="137442" y="20502"/>
                    </a:lnTo>
                    <a:cubicBezTo>
                      <a:pt x="139214" y="18731"/>
                      <a:pt x="139214" y="15693"/>
                      <a:pt x="138075" y="13921"/>
                    </a:cubicBezTo>
                    <a:lnTo>
                      <a:pt x="136303" y="12150"/>
                    </a:lnTo>
                    <a:lnTo>
                      <a:pt x="133898" y="11517"/>
                    </a:lnTo>
                    <a:lnTo>
                      <a:pt x="21135" y="11517"/>
                    </a:lnTo>
                    <a:cubicBezTo>
                      <a:pt x="18731" y="11517"/>
                      <a:pt x="16326" y="12656"/>
                      <a:pt x="14554" y="14554"/>
                    </a:cubicBezTo>
                    <a:lnTo>
                      <a:pt x="12782" y="17592"/>
                    </a:lnTo>
                    <a:cubicBezTo>
                      <a:pt x="12150" y="18731"/>
                      <a:pt x="12150" y="19996"/>
                      <a:pt x="12150" y="21135"/>
                    </a:cubicBezTo>
                    <a:lnTo>
                      <a:pt x="12150" y="133899"/>
                    </a:lnTo>
                    <a:cubicBezTo>
                      <a:pt x="12150" y="135670"/>
                      <a:pt x="12782" y="136809"/>
                      <a:pt x="14554" y="138075"/>
                    </a:cubicBezTo>
                    <a:lnTo>
                      <a:pt x="17592" y="139214"/>
                    </a:lnTo>
                    <a:lnTo>
                      <a:pt x="21135" y="138075"/>
                    </a:lnTo>
                    <a:lnTo>
                      <a:pt x="50244" y="112004"/>
                    </a:lnTo>
                    <a:cubicBezTo>
                      <a:pt x="50244" y="110232"/>
                      <a:pt x="51383" y="109599"/>
                      <a:pt x="53281" y="109599"/>
                    </a:cubicBezTo>
                    <a:moveTo>
                      <a:pt x="166930" y="164905"/>
                    </a:moveTo>
                    <a:cubicBezTo>
                      <a:pt x="127191" y="164905"/>
                      <a:pt x="86819" y="150098"/>
                      <a:pt x="52901" y="123394"/>
                    </a:cubicBezTo>
                    <a:lnTo>
                      <a:pt x="27969" y="146554"/>
                    </a:lnTo>
                    <a:cubicBezTo>
                      <a:pt x="25059" y="149592"/>
                      <a:pt x="20882" y="151364"/>
                      <a:pt x="16706" y="151364"/>
                    </a:cubicBezTo>
                    <a:cubicBezTo>
                      <a:pt x="13162" y="151364"/>
                      <a:pt x="9618" y="150225"/>
                      <a:pt x="6581" y="147820"/>
                    </a:cubicBezTo>
                    <a:cubicBezTo>
                      <a:pt x="2405" y="144783"/>
                      <a:pt x="0" y="139467"/>
                      <a:pt x="0" y="134152"/>
                    </a:cubicBezTo>
                    <a:lnTo>
                      <a:pt x="0" y="21388"/>
                    </a:lnTo>
                    <a:cubicBezTo>
                      <a:pt x="0" y="18477"/>
                      <a:pt x="633" y="16073"/>
                      <a:pt x="1772" y="13035"/>
                    </a:cubicBezTo>
                    <a:cubicBezTo>
                      <a:pt x="2911" y="10631"/>
                      <a:pt x="4176" y="8226"/>
                      <a:pt x="6581" y="5948"/>
                    </a:cubicBezTo>
                    <a:cubicBezTo>
                      <a:pt x="10757" y="1772"/>
                      <a:pt x="16073" y="0"/>
                      <a:pt x="21388" y="0"/>
                    </a:cubicBezTo>
                    <a:lnTo>
                      <a:pt x="134278" y="0"/>
                    </a:lnTo>
                    <a:cubicBezTo>
                      <a:pt x="136683" y="0"/>
                      <a:pt x="139594" y="633"/>
                      <a:pt x="141998" y="1772"/>
                    </a:cubicBezTo>
                    <a:cubicBezTo>
                      <a:pt x="144403" y="2911"/>
                      <a:pt x="146807" y="4809"/>
                      <a:pt x="147946" y="7087"/>
                    </a:cubicBezTo>
                    <a:cubicBezTo>
                      <a:pt x="152756" y="13668"/>
                      <a:pt x="152756" y="22527"/>
                      <a:pt x="146807" y="29108"/>
                    </a:cubicBezTo>
                    <a:lnTo>
                      <a:pt x="125419" y="53408"/>
                    </a:lnTo>
                    <a:cubicBezTo>
                      <a:pt x="151490" y="74163"/>
                      <a:pt x="189584" y="95551"/>
                      <a:pt x="224008" y="95551"/>
                    </a:cubicBezTo>
                    <a:cubicBezTo>
                      <a:pt x="248307" y="95551"/>
                      <a:pt x="267291" y="85427"/>
                      <a:pt x="280959" y="65304"/>
                    </a:cubicBezTo>
                    <a:cubicBezTo>
                      <a:pt x="283364" y="61760"/>
                      <a:pt x="286274" y="59989"/>
                      <a:pt x="289312" y="59989"/>
                    </a:cubicBezTo>
                    <a:cubicBezTo>
                      <a:pt x="291716" y="59989"/>
                      <a:pt x="293488" y="61128"/>
                      <a:pt x="295260" y="62899"/>
                    </a:cubicBezTo>
                    <a:cubicBezTo>
                      <a:pt x="296399" y="64671"/>
                      <a:pt x="297665" y="67709"/>
                      <a:pt x="295893" y="73024"/>
                    </a:cubicBezTo>
                    <a:cubicBezTo>
                      <a:pt x="285768" y="103271"/>
                      <a:pt x="268556" y="127064"/>
                      <a:pt x="244890" y="143137"/>
                    </a:cubicBezTo>
                    <a:cubicBezTo>
                      <a:pt x="222363" y="157312"/>
                      <a:pt x="195532" y="165158"/>
                      <a:pt x="167057" y="16515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7" name="object 15">
            <a:extLst>
              <a:ext uri="{FF2B5EF4-FFF2-40B4-BE49-F238E27FC236}">
                <a16:creationId xmlns:a16="http://schemas.microsoft.com/office/drawing/2014/main" id="{25001060-6ACE-B39E-0CF4-F3CF4D37B541}"/>
              </a:ext>
            </a:extLst>
          </p:cNvPr>
          <p:cNvSpPr txBox="1"/>
          <p:nvPr/>
        </p:nvSpPr>
        <p:spPr>
          <a:xfrm>
            <a:off x="8190006" y="1615075"/>
            <a:ext cx="8274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Alternative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2269773"/>
            <a:ext cx="4194175" cy="3603625"/>
          </a:xfrm>
          <a:prstGeom prst="rect">
            <a:avLst/>
          </a:prstGeom>
        </p:spPr>
        <p:txBody>
          <a:bodyPr vert="horz" wrap="square" lIns="0" tIns="1270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sz="1600" b="0" spc="-10" dirty="0">
                <a:solidFill>
                  <a:srgbClr val="009343"/>
                </a:solidFill>
                <a:latin typeface="Roboto Medium"/>
                <a:cs typeface="Roboto Medium"/>
              </a:rPr>
              <a:t>Analysis</a:t>
            </a:r>
            <a:r>
              <a:rPr sz="1600" b="0" spc="-2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of</a:t>
            </a:r>
            <a:r>
              <a:rPr sz="1600" b="0" spc="-2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9343"/>
                </a:solidFill>
                <a:latin typeface="Roboto Medium"/>
                <a:cs typeface="Roboto Medium"/>
              </a:rPr>
              <a:t>Capacities:</a:t>
            </a:r>
            <a:endParaRPr sz="1600">
              <a:latin typeface="Roboto Medium"/>
              <a:cs typeface="Roboto Medium"/>
            </a:endParaRPr>
          </a:p>
          <a:p>
            <a:pPr marL="240665" marR="318770" indent="-228600">
              <a:lnSpc>
                <a:spcPct val="116700"/>
              </a:lnSpc>
              <a:spcBef>
                <a:spcPts val="550"/>
              </a:spcBef>
              <a:buClr>
                <a:srgbClr val="009343"/>
              </a:buClr>
              <a:buSzPct val="93333"/>
              <a:buChar char="•"/>
              <a:tabLst>
                <a:tab pos="240665" algn="l"/>
              </a:tabLst>
            </a:pPr>
            <a:r>
              <a:rPr sz="1500" b="0" dirty="0">
                <a:latin typeface="Roboto Light"/>
                <a:cs typeface="Roboto Light"/>
              </a:rPr>
              <a:t>How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do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people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or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communities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cope</a:t>
            </a:r>
            <a:r>
              <a:rPr sz="1500" b="0" spc="-20" dirty="0">
                <a:latin typeface="Roboto Light"/>
                <a:cs typeface="Roboto Light"/>
              </a:rPr>
              <a:t> with </a:t>
            </a:r>
            <a:r>
              <a:rPr sz="1500" b="0" dirty="0">
                <a:latin typeface="Roboto Light"/>
                <a:cs typeface="Roboto Light"/>
              </a:rPr>
              <a:t>this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threat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what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resources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do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they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spc="-20" dirty="0">
                <a:latin typeface="Roboto Light"/>
                <a:cs typeface="Roboto Light"/>
              </a:rPr>
              <a:t>have </a:t>
            </a:r>
            <a:r>
              <a:rPr sz="1500" b="0" dirty="0">
                <a:latin typeface="Roboto Light"/>
                <a:cs typeface="Roboto Light"/>
              </a:rPr>
              <a:t>for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coping?</a:t>
            </a:r>
            <a:endParaRPr sz="1500">
              <a:latin typeface="Roboto Light"/>
              <a:cs typeface="Roboto Light"/>
            </a:endParaRPr>
          </a:p>
          <a:p>
            <a:pPr marL="240665" marR="5080" indent="-228600">
              <a:lnSpc>
                <a:spcPct val="116700"/>
              </a:lnSpc>
              <a:spcBef>
                <a:spcPts val="565"/>
              </a:spcBef>
              <a:buClr>
                <a:srgbClr val="009343"/>
              </a:buClr>
              <a:buSzPct val="93333"/>
              <a:buChar char="•"/>
              <a:tabLst>
                <a:tab pos="240665" algn="l"/>
              </a:tabLst>
            </a:pPr>
            <a:r>
              <a:rPr sz="1500" b="0" dirty="0">
                <a:latin typeface="Roboto Light"/>
                <a:cs typeface="Roboto Light"/>
              </a:rPr>
              <a:t>What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skills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or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tactics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do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people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or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communities </a:t>
            </a:r>
            <a:r>
              <a:rPr sz="1500" b="0" dirty="0">
                <a:latin typeface="Roboto Light"/>
                <a:cs typeface="Roboto Light"/>
              </a:rPr>
              <a:t>have/use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to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prevent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or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stop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threat?</a:t>
            </a:r>
            <a:endParaRPr sz="1500">
              <a:latin typeface="Roboto Light"/>
              <a:cs typeface="Roboto Light"/>
            </a:endParaRPr>
          </a:p>
          <a:p>
            <a:pPr marL="240665">
              <a:lnSpc>
                <a:spcPct val="100000"/>
              </a:lnSpc>
              <a:spcBef>
                <a:spcPts val="300"/>
              </a:spcBef>
            </a:pPr>
            <a:r>
              <a:rPr sz="1500" b="0" dirty="0">
                <a:latin typeface="Roboto Light"/>
                <a:cs typeface="Roboto Light"/>
              </a:rPr>
              <a:t>Do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they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evade,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accept,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negotiate,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resist,</a:t>
            </a:r>
            <a:endParaRPr sz="1500">
              <a:latin typeface="Roboto Light"/>
              <a:cs typeface="Roboto Light"/>
            </a:endParaRPr>
          </a:p>
          <a:p>
            <a:pPr marL="240665">
              <a:lnSpc>
                <a:spcPct val="100000"/>
              </a:lnSpc>
              <a:spcBef>
                <a:spcPts val="300"/>
              </a:spcBef>
            </a:pPr>
            <a:r>
              <a:rPr sz="1500" b="0" dirty="0">
                <a:latin typeface="Roboto Light"/>
                <a:cs typeface="Roboto Light"/>
              </a:rPr>
              <a:t>accommodate,</a:t>
            </a:r>
            <a:r>
              <a:rPr sz="1500" b="0" spc="-60" dirty="0">
                <a:latin typeface="Roboto Light"/>
                <a:cs typeface="Roboto Light"/>
              </a:rPr>
              <a:t> </a:t>
            </a:r>
            <a:r>
              <a:rPr sz="1500" b="0" spc="-20" dirty="0">
                <a:latin typeface="Roboto Light"/>
                <a:cs typeface="Roboto Light"/>
              </a:rPr>
              <a:t>etc?</a:t>
            </a:r>
            <a:endParaRPr sz="1500">
              <a:latin typeface="Roboto Light"/>
              <a:cs typeface="Roboto Light"/>
            </a:endParaRPr>
          </a:p>
          <a:p>
            <a:pPr marL="240665" marR="354965" indent="-228600">
              <a:lnSpc>
                <a:spcPct val="116700"/>
              </a:lnSpc>
              <a:spcBef>
                <a:spcPts val="565"/>
              </a:spcBef>
              <a:buClr>
                <a:srgbClr val="009343"/>
              </a:buClr>
              <a:buSzPct val="93333"/>
              <a:buChar char="•"/>
              <a:tabLst>
                <a:tab pos="240665" algn="l"/>
              </a:tabLst>
            </a:pPr>
            <a:r>
              <a:rPr sz="1500" b="0" dirty="0">
                <a:latin typeface="Roboto Light"/>
                <a:cs typeface="Roboto Light"/>
              </a:rPr>
              <a:t>Does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coping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mechanism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have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harmful/ </a:t>
            </a:r>
            <a:r>
              <a:rPr sz="1500" b="0" dirty="0">
                <a:latin typeface="Roboto Light"/>
                <a:cs typeface="Roboto Light"/>
              </a:rPr>
              <a:t>negative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consequences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what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are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they?</a:t>
            </a:r>
            <a:endParaRPr sz="1500">
              <a:latin typeface="Roboto Light"/>
              <a:cs typeface="Roboto Light"/>
            </a:endParaRPr>
          </a:p>
          <a:p>
            <a:pPr marL="240665" marR="262890" indent="-228600">
              <a:lnSpc>
                <a:spcPct val="116700"/>
              </a:lnSpc>
              <a:spcBef>
                <a:spcPts val="565"/>
              </a:spcBef>
              <a:buClr>
                <a:srgbClr val="009343"/>
              </a:buClr>
              <a:buSzPct val="93333"/>
              <a:buChar char="•"/>
              <a:tabLst>
                <a:tab pos="240665" algn="l"/>
              </a:tabLst>
            </a:pPr>
            <a:r>
              <a:rPr sz="1500" b="0" dirty="0">
                <a:latin typeface="Roboto Light"/>
                <a:cs typeface="Roboto Light"/>
              </a:rPr>
              <a:t>Has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capacity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to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cope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changed,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grown,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25" dirty="0">
                <a:latin typeface="Roboto Light"/>
                <a:cs typeface="Roboto Light"/>
              </a:rPr>
              <a:t>or </a:t>
            </a:r>
            <a:r>
              <a:rPr sz="1500" b="0" dirty="0">
                <a:latin typeface="Roboto Light"/>
                <a:cs typeface="Roboto Light"/>
              </a:rPr>
              <a:t>diminished</a:t>
            </a:r>
            <a:r>
              <a:rPr sz="1500" b="0" spc="-5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over</a:t>
            </a:r>
            <a:r>
              <a:rPr sz="1500" b="0" spc="-6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time?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42938" y="2269773"/>
            <a:ext cx="4117975" cy="3603625"/>
          </a:xfrm>
          <a:prstGeom prst="rect">
            <a:avLst/>
          </a:prstGeom>
        </p:spPr>
        <p:txBody>
          <a:bodyPr vert="horz" wrap="square" lIns="0" tIns="1270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How</a:t>
            </a:r>
            <a:r>
              <a:rPr sz="16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can</a:t>
            </a:r>
            <a:r>
              <a:rPr sz="16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capacity</a:t>
            </a:r>
            <a:r>
              <a:rPr sz="1600" b="0" spc="-3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009343"/>
                </a:solidFill>
                <a:latin typeface="Roboto Medium"/>
                <a:cs typeface="Roboto Medium"/>
              </a:rPr>
              <a:t>be</a:t>
            </a:r>
            <a:r>
              <a:rPr sz="16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009343"/>
                </a:solidFill>
                <a:latin typeface="Roboto Medium"/>
                <a:cs typeface="Roboto Medium"/>
              </a:rPr>
              <a:t>increased?</a:t>
            </a:r>
            <a:endParaRPr sz="1600">
              <a:latin typeface="Roboto Medium"/>
              <a:cs typeface="Roboto Medium"/>
            </a:endParaRPr>
          </a:p>
          <a:p>
            <a:pPr marL="241300" marR="5080" indent="-228600">
              <a:lnSpc>
                <a:spcPct val="116700"/>
              </a:lnSpc>
              <a:spcBef>
                <a:spcPts val="550"/>
              </a:spcBef>
              <a:buClr>
                <a:srgbClr val="009343"/>
              </a:buClr>
              <a:buSzPct val="93333"/>
              <a:buChar char="•"/>
              <a:tabLst>
                <a:tab pos="241300" algn="l"/>
              </a:tabLst>
            </a:pPr>
            <a:r>
              <a:rPr sz="1500" b="0" dirty="0">
                <a:latin typeface="Roboto Light"/>
                <a:cs typeface="Roboto Light"/>
              </a:rPr>
              <a:t>What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are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ways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to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increase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existing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community capacity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coping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mechanisms?</a:t>
            </a:r>
            <a:endParaRPr sz="1500">
              <a:latin typeface="Roboto Light"/>
              <a:cs typeface="Roboto Light"/>
            </a:endParaRPr>
          </a:p>
          <a:p>
            <a:pPr marL="241300" marR="524510" indent="-228600">
              <a:lnSpc>
                <a:spcPct val="116700"/>
              </a:lnSpc>
              <a:spcBef>
                <a:spcPts val="565"/>
              </a:spcBef>
              <a:buClr>
                <a:srgbClr val="009343"/>
              </a:buClr>
              <a:buSzPct val="93333"/>
              <a:buChar char="•"/>
              <a:tabLst>
                <a:tab pos="241300" algn="l"/>
              </a:tabLst>
            </a:pPr>
            <a:r>
              <a:rPr sz="1500" b="0" dirty="0">
                <a:latin typeface="Roboto Light"/>
                <a:cs typeface="Roboto Light"/>
              </a:rPr>
              <a:t>What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are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ways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to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bring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back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community capacity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that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may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have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broken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down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35" dirty="0">
                <a:latin typeface="Roboto Light"/>
                <a:cs typeface="Roboto Light"/>
              </a:rPr>
              <a:t>in </a:t>
            </a:r>
            <a:r>
              <a:rPr sz="1500" b="0" dirty="0">
                <a:latin typeface="Roboto Light"/>
                <a:cs typeface="Roboto Light"/>
              </a:rPr>
              <a:t>conflict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or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displacement?</a:t>
            </a:r>
            <a:endParaRPr sz="1500">
              <a:latin typeface="Roboto Light"/>
              <a:cs typeface="Roboto Light"/>
            </a:endParaRPr>
          </a:p>
          <a:p>
            <a:pPr marL="241300" marR="115570" indent="-228600">
              <a:lnSpc>
                <a:spcPct val="116700"/>
              </a:lnSpc>
              <a:spcBef>
                <a:spcPts val="565"/>
              </a:spcBef>
              <a:buClr>
                <a:srgbClr val="009343"/>
              </a:buClr>
              <a:buSzPct val="93333"/>
              <a:buChar char="•"/>
              <a:tabLst>
                <a:tab pos="241300" algn="l"/>
              </a:tabLst>
            </a:pPr>
            <a:r>
              <a:rPr sz="1500" b="0" dirty="0">
                <a:latin typeface="Roboto Light"/>
                <a:cs typeface="Roboto Light"/>
              </a:rPr>
              <a:t>What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are</a:t>
            </a:r>
            <a:r>
              <a:rPr sz="1500" b="0" spc="-1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some</a:t>
            </a:r>
            <a:r>
              <a:rPr sz="1500" b="0" spc="-10" dirty="0">
                <a:latin typeface="Roboto Light"/>
                <a:cs typeface="Roboto Light"/>
              </a:rPr>
              <a:t> </a:t>
            </a:r>
            <a:r>
              <a:rPr sz="1500" b="0" spc="-20" dirty="0">
                <a:latin typeface="Roboto Light"/>
                <a:cs typeface="Roboto Light"/>
              </a:rPr>
              <a:t>non-</a:t>
            </a:r>
            <a:r>
              <a:rPr sz="1500" b="0" spc="-10" dirty="0">
                <a:latin typeface="Roboto Light"/>
                <a:cs typeface="Roboto Light"/>
              </a:rPr>
              <a:t>financial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capacities</a:t>
            </a:r>
            <a:r>
              <a:rPr sz="1500" b="0" spc="-15" dirty="0">
                <a:latin typeface="Roboto Light"/>
                <a:cs typeface="Roboto Light"/>
              </a:rPr>
              <a:t> </a:t>
            </a:r>
            <a:r>
              <a:rPr sz="1500" b="0" spc="-20" dirty="0">
                <a:latin typeface="Roboto Light"/>
                <a:cs typeface="Roboto Light"/>
              </a:rPr>
              <a:t>that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community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has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that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could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be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supported? Leadership,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community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networks,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strategies?</a:t>
            </a:r>
            <a:endParaRPr sz="1500">
              <a:latin typeface="Roboto Light"/>
              <a:cs typeface="Roboto Light"/>
            </a:endParaRPr>
          </a:p>
          <a:p>
            <a:pPr marL="241300" marR="413384" indent="-228600">
              <a:lnSpc>
                <a:spcPct val="116700"/>
              </a:lnSpc>
              <a:spcBef>
                <a:spcPts val="565"/>
              </a:spcBef>
              <a:buClr>
                <a:srgbClr val="009343"/>
              </a:buClr>
              <a:buSzPct val="93333"/>
              <a:buChar char="•"/>
              <a:tabLst>
                <a:tab pos="241300" algn="l"/>
              </a:tabLst>
            </a:pPr>
            <a:r>
              <a:rPr sz="1500" b="0" dirty="0">
                <a:latin typeface="Roboto Light"/>
                <a:cs typeface="Roboto Light"/>
              </a:rPr>
              <a:t>If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there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are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negative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coping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mechanisms </a:t>
            </a:r>
            <a:r>
              <a:rPr sz="1500" b="0" dirty="0">
                <a:latin typeface="Roboto Light"/>
                <a:cs typeface="Roboto Light"/>
              </a:rPr>
              <a:t>being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used,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are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there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ways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to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mitigate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spc="-25" dirty="0">
                <a:latin typeface="Roboto Light"/>
                <a:cs typeface="Roboto Light"/>
              </a:rPr>
              <a:t>the </a:t>
            </a:r>
            <a:r>
              <a:rPr sz="1500" b="0" dirty="0">
                <a:latin typeface="Roboto Light"/>
                <a:cs typeface="Roboto Light"/>
              </a:rPr>
              <a:t>negative</a:t>
            </a:r>
            <a:r>
              <a:rPr sz="1500" b="0" spc="-7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effects?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9999" y="1976829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707299" y="1222246"/>
            <a:ext cx="161036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Capacity: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55</a:t>
            </a:fld>
            <a:endParaRPr spc="-25" dirty="0"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1C834F50-E87C-328F-209B-99F77F0972AF}"/>
              </a:ext>
            </a:extLst>
          </p:cNvPr>
          <p:cNvGrpSpPr/>
          <p:nvPr/>
        </p:nvGrpSpPr>
        <p:grpSpPr>
          <a:xfrm>
            <a:off x="9151804" y="792002"/>
            <a:ext cx="820419" cy="820419"/>
            <a:chOff x="9151804" y="900446"/>
            <a:chExt cx="820419" cy="820419"/>
          </a:xfrm>
        </p:grpSpPr>
        <p:sp>
          <p:nvSpPr>
            <p:cNvPr id="18" name="object 7">
              <a:extLst>
                <a:ext uri="{FF2B5EF4-FFF2-40B4-BE49-F238E27FC236}">
                  <a16:creationId xmlns:a16="http://schemas.microsoft.com/office/drawing/2014/main" id="{E7B7D29A-6826-3F43-3FA5-C601720FAE2F}"/>
                </a:ext>
              </a:extLst>
            </p:cNvPr>
            <p:cNvSpPr/>
            <p:nvPr/>
          </p:nvSpPr>
          <p:spPr>
            <a:xfrm>
              <a:off x="9151804" y="900446"/>
              <a:ext cx="820419" cy="820419"/>
            </a:xfrm>
            <a:custGeom>
              <a:avLst/>
              <a:gdLst/>
              <a:ahLst/>
              <a:cxnLst/>
              <a:rect l="l" t="t" r="r" b="b"/>
              <a:pathLst>
                <a:path w="820420" h="820419">
                  <a:moveTo>
                    <a:pt x="410095" y="0"/>
                  </a:moveTo>
                  <a:lnTo>
                    <a:pt x="362269" y="2759"/>
                  </a:lnTo>
                  <a:lnTo>
                    <a:pt x="316063" y="10831"/>
                  </a:lnTo>
                  <a:lnTo>
                    <a:pt x="271786" y="23909"/>
                  </a:lnTo>
                  <a:lnTo>
                    <a:pt x="229745" y="41684"/>
                  </a:lnTo>
                  <a:lnTo>
                    <a:pt x="190247" y="63850"/>
                  </a:lnTo>
                  <a:lnTo>
                    <a:pt x="153600" y="90097"/>
                  </a:lnTo>
                  <a:lnTo>
                    <a:pt x="120113" y="120119"/>
                  </a:lnTo>
                  <a:lnTo>
                    <a:pt x="90092" y="153608"/>
                  </a:lnTo>
                  <a:lnTo>
                    <a:pt x="63846" y="190256"/>
                  </a:lnTo>
                  <a:lnTo>
                    <a:pt x="41682" y="229755"/>
                  </a:lnTo>
                  <a:lnTo>
                    <a:pt x="23907" y="271797"/>
                  </a:lnTo>
                  <a:lnTo>
                    <a:pt x="10830" y="316075"/>
                  </a:lnTo>
                  <a:lnTo>
                    <a:pt x="2758" y="362281"/>
                  </a:lnTo>
                  <a:lnTo>
                    <a:pt x="0" y="410108"/>
                  </a:lnTo>
                  <a:lnTo>
                    <a:pt x="2758" y="457934"/>
                  </a:lnTo>
                  <a:lnTo>
                    <a:pt x="10830" y="504140"/>
                  </a:lnTo>
                  <a:lnTo>
                    <a:pt x="23907" y="548417"/>
                  </a:lnTo>
                  <a:lnTo>
                    <a:pt x="41682" y="590459"/>
                  </a:lnTo>
                  <a:lnTo>
                    <a:pt x="63846" y="629956"/>
                  </a:lnTo>
                  <a:lnTo>
                    <a:pt x="90092" y="666603"/>
                  </a:lnTo>
                  <a:lnTo>
                    <a:pt x="120113" y="700090"/>
                  </a:lnTo>
                  <a:lnTo>
                    <a:pt x="153600" y="730111"/>
                  </a:lnTo>
                  <a:lnTo>
                    <a:pt x="190247" y="756357"/>
                  </a:lnTo>
                  <a:lnTo>
                    <a:pt x="229745" y="778521"/>
                  </a:lnTo>
                  <a:lnTo>
                    <a:pt x="271786" y="796296"/>
                  </a:lnTo>
                  <a:lnTo>
                    <a:pt x="316063" y="809373"/>
                  </a:lnTo>
                  <a:lnTo>
                    <a:pt x="362269" y="817445"/>
                  </a:lnTo>
                  <a:lnTo>
                    <a:pt x="410095" y="820204"/>
                  </a:lnTo>
                  <a:lnTo>
                    <a:pt x="457921" y="817445"/>
                  </a:lnTo>
                  <a:lnTo>
                    <a:pt x="504127" y="809373"/>
                  </a:lnTo>
                  <a:lnTo>
                    <a:pt x="548404" y="796296"/>
                  </a:lnTo>
                  <a:lnTo>
                    <a:pt x="590446" y="778521"/>
                  </a:lnTo>
                  <a:lnTo>
                    <a:pt x="629944" y="756357"/>
                  </a:lnTo>
                  <a:lnTo>
                    <a:pt x="666590" y="730111"/>
                  </a:lnTo>
                  <a:lnTo>
                    <a:pt x="700077" y="700090"/>
                  </a:lnTo>
                  <a:lnTo>
                    <a:pt x="730098" y="666603"/>
                  </a:lnTo>
                  <a:lnTo>
                    <a:pt x="756344" y="629956"/>
                  </a:lnTo>
                  <a:lnTo>
                    <a:pt x="778509" y="590459"/>
                  </a:lnTo>
                  <a:lnTo>
                    <a:pt x="796283" y="548417"/>
                  </a:lnTo>
                  <a:lnTo>
                    <a:pt x="809360" y="504140"/>
                  </a:lnTo>
                  <a:lnTo>
                    <a:pt x="817432" y="457934"/>
                  </a:lnTo>
                  <a:lnTo>
                    <a:pt x="820191" y="410108"/>
                  </a:lnTo>
                  <a:lnTo>
                    <a:pt x="817432" y="362281"/>
                  </a:lnTo>
                  <a:lnTo>
                    <a:pt x="809360" y="316075"/>
                  </a:lnTo>
                  <a:lnTo>
                    <a:pt x="796283" y="271797"/>
                  </a:lnTo>
                  <a:lnTo>
                    <a:pt x="778509" y="229755"/>
                  </a:lnTo>
                  <a:lnTo>
                    <a:pt x="756344" y="190256"/>
                  </a:lnTo>
                  <a:lnTo>
                    <a:pt x="730098" y="153608"/>
                  </a:lnTo>
                  <a:lnTo>
                    <a:pt x="700077" y="120119"/>
                  </a:lnTo>
                  <a:lnTo>
                    <a:pt x="666590" y="90097"/>
                  </a:lnTo>
                  <a:lnTo>
                    <a:pt x="629944" y="63850"/>
                  </a:lnTo>
                  <a:lnTo>
                    <a:pt x="590446" y="41684"/>
                  </a:lnTo>
                  <a:lnTo>
                    <a:pt x="548404" y="23909"/>
                  </a:lnTo>
                  <a:lnTo>
                    <a:pt x="504127" y="10831"/>
                  </a:lnTo>
                  <a:lnTo>
                    <a:pt x="457921" y="2759"/>
                  </a:lnTo>
                  <a:lnTo>
                    <a:pt x="410095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8">
              <a:extLst>
                <a:ext uri="{FF2B5EF4-FFF2-40B4-BE49-F238E27FC236}">
                  <a16:creationId xmlns:a16="http://schemas.microsoft.com/office/drawing/2014/main" id="{BCC0A48F-C902-9084-F429-EC67D596255B}"/>
                </a:ext>
              </a:extLst>
            </p:cNvPr>
            <p:cNvSpPr/>
            <p:nvPr/>
          </p:nvSpPr>
          <p:spPr>
            <a:xfrm>
              <a:off x="9259528" y="1008174"/>
              <a:ext cx="605155" cy="605155"/>
            </a:xfrm>
            <a:custGeom>
              <a:avLst/>
              <a:gdLst/>
              <a:ahLst/>
              <a:cxnLst/>
              <a:rect l="l" t="t" r="r" b="b"/>
              <a:pathLst>
                <a:path w="605154" h="605155">
                  <a:moveTo>
                    <a:pt x="302374" y="0"/>
                  </a:moveTo>
                  <a:lnTo>
                    <a:pt x="253328" y="3957"/>
                  </a:lnTo>
                  <a:lnTo>
                    <a:pt x="206802" y="15415"/>
                  </a:lnTo>
                  <a:lnTo>
                    <a:pt x="163417" y="33751"/>
                  </a:lnTo>
                  <a:lnTo>
                    <a:pt x="123797" y="58341"/>
                  </a:lnTo>
                  <a:lnTo>
                    <a:pt x="88565" y="88565"/>
                  </a:lnTo>
                  <a:lnTo>
                    <a:pt x="58341" y="123797"/>
                  </a:lnTo>
                  <a:lnTo>
                    <a:pt x="33751" y="163417"/>
                  </a:lnTo>
                  <a:lnTo>
                    <a:pt x="15415" y="206802"/>
                  </a:lnTo>
                  <a:lnTo>
                    <a:pt x="3957" y="253328"/>
                  </a:lnTo>
                  <a:lnTo>
                    <a:pt x="0" y="302374"/>
                  </a:lnTo>
                  <a:lnTo>
                    <a:pt x="3957" y="351419"/>
                  </a:lnTo>
                  <a:lnTo>
                    <a:pt x="15415" y="397946"/>
                  </a:lnTo>
                  <a:lnTo>
                    <a:pt x="33751" y="441330"/>
                  </a:lnTo>
                  <a:lnTo>
                    <a:pt x="58341" y="480950"/>
                  </a:lnTo>
                  <a:lnTo>
                    <a:pt x="88565" y="516183"/>
                  </a:lnTo>
                  <a:lnTo>
                    <a:pt x="123797" y="546406"/>
                  </a:lnTo>
                  <a:lnTo>
                    <a:pt x="163417" y="570997"/>
                  </a:lnTo>
                  <a:lnTo>
                    <a:pt x="206802" y="589332"/>
                  </a:lnTo>
                  <a:lnTo>
                    <a:pt x="253328" y="600790"/>
                  </a:lnTo>
                  <a:lnTo>
                    <a:pt x="302374" y="604748"/>
                  </a:lnTo>
                  <a:lnTo>
                    <a:pt x="351419" y="600790"/>
                  </a:lnTo>
                  <a:lnTo>
                    <a:pt x="397944" y="589332"/>
                  </a:lnTo>
                  <a:lnTo>
                    <a:pt x="441328" y="570997"/>
                  </a:lnTo>
                  <a:lnTo>
                    <a:pt x="480946" y="546406"/>
                  </a:lnTo>
                  <a:lnTo>
                    <a:pt x="516177" y="516183"/>
                  </a:lnTo>
                  <a:lnTo>
                    <a:pt x="546398" y="480950"/>
                  </a:lnTo>
                  <a:lnTo>
                    <a:pt x="570987" y="441330"/>
                  </a:lnTo>
                  <a:lnTo>
                    <a:pt x="589321" y="397946"/>
                  </a:lnTo>
                  <a:lnTo>
                    <a:pt x="600778" y="351419"/>
                  </a:lnTo>
                  <a:lnTo>
                    <a:pt x="604735" y="302374"/>
                  </a:lnTo>
                  <a:lnTo>
                    <a:pt x="600778" y="253328"/>
                  </a:lnTo>
                  <a:lnTo>
                    <a:pt x="589321" y="206802"/>
                  </a:lnTo>
                  <a:lnTo>
                    <a:pt x="570987" y="163417"/>
                  </a:lnTo>
                  <a:lnTo>
                    <a:pt x="546398" y="123797"/>
                  </a:lnTo>
                  <a:lnTo>
                    <a:pt x="516177" y="88565"/>
                  </a:lnTo>
                  <a:lnTo>
                    <a:pt x="480946" y="58341"/>
                  </a:lnTo>
                  <a:lnTo>
                    <a:pt x="441328" y="33751"/>
                  </a:lnTo>
                  <a:lnTo>
                    <a:pt x="397944" y="15415"/>
                  </a:lnTo>
                  <a:lnTo>
                    <a:pt x="351419" y="3957"/>
                  </a:lnTo>
                  <a:lnTo>
                    <a:pt x="3023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20" name="Grupo 19">
              <a:extLst>
                <a:ext uri="{FF2B5EF4-FFF2-40B4-BE49-F238E27FC236}">
                  <a16:creationId xmlns:a16="http://schemas.microsoft.com/office/drawing/2014/main" id="{D1A914E4-2453-6C07-9AC2-0F118451D0C9}"/>
                </a:ext>
              </a:extLst>
            </p:cNvPr>
            <p:cNvGrpSpPr/>
            <p:nvPr/>
          </p:nvGrpSpPr>
          <p:grpSpPr>
            <a:xfrm>
              <a:off x="9259528" y="1010660"/>
              <a:ext cx="602669" cy="602669"/>
              <a:chOff x="9268797" y="1000702"/>
              <a:chExt cx="602669" cy="602669"/>
            </a:xfrm>
          </p:grpSpPr>
          <p:sp>
            <p:nvSpPr>
              <p:cNvPr id="21" name="Forma libre: forma 20">
                <a:extLst>
                  <a:ext uri="{FF2B5EF4-FFF2-40B4-BE49-F238E27FC236}">
                    <a16:creationId xmlns:a16="http://schemas.microsoft.com/office/drawing/2014/main" id="{E659B587-173D-20F5-1AFC-DD9608DFCFD0}"/>
                  </a:ext>
                </a:extLst>
              </p:cNvPr>
              <p:cNvSpPr/>
              <p:nvPr/>
            </p:nvSpPr>
            <p:spPr>
              <a:xfrm>
                <a:off x="9268797" y="1000702"/>
                <a:ext cx="602669" cy="602669"/>
              </a:xfrm>
              <a:custGeom>
                <a:avLst/>
                <a:gdLst>
                  <a:gd name="csX0" fmla="*/ 0 w 602669"/>
                  <a:gd name="csY0" fmla="*/ 301335 h 602669"/>
                  <a:gd name="csX1" fmla="*/ 301335 w 602669"/>
                  <a:gd name="csY1" fmla="*/ 0 h 602669"/>
                  <a:gd name="csX2" fmla="*/ 602670 w 602669"/>
                  <a:gd name="csY2" fmla="*/ 301335 h 602669"/>
                  <a:gd name="csX3" fmla="*/ 301335 w 602669"/>
                  <a:gd name="csY3" fmla="*/ 602670 h 602669"/>
                  <a:gd name="csX4" fmla="*/ 0 w 602669"/>
                  <a:gd name="csY4" fmla="*/ 301335 h 60266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02669" h="602669">
                    <a:moveTo>
                      <a:pt x="0" y="301335"/>
                    </a:moveTo>
                    <a:cubicBezTo>
                      <a:pt x="0" y="134911"/>
                      <a:pt x="134911" y="0"/>
                      <a:pt x="301335" y="0"/>
                    </a:cubicBezTo>
                    <a:cubicBezTo>
                      <a:pt x="467759" y="0"/>
                      <a:pt x="602670" y="134911"/>
                      <a:pt x="602670" y="301335"/>
                    </a:cubicBezTo>
                    <a:cubicBezTo>
                      <a:pt x="602670" y="467759"/>
                      <a:pt x="467759" y="602670"/>
                      <a:pt x="301335" y="602670"/>
                    </a:cubicBezTo>
                    <a:cubicBezTo>
                      <a:pt x="134911" y="602670"/>
                      <a:pt x="0" y="467759"/>
                      <a:pt x="0" y="301335"/>
                    </a:cubicBezTo>
                    <a:close/>
                  </a:path>
                </a:pathLst>
              </a:custGeom>
              <a:noFill/>
              <a:ln w="10751" cap="flat">
                <a:solidFill>
                  <a:srgbClr val="00924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2" name="Forma libre: forma 21">
                <a:extLst>
                  <a:ext uri="{FF2B5EF4-FFF2-40B4-BE49-F238E27FC236}">
                    <a16:creationId xmlns:a16="http://schemas.microsoft.com/office/drawing/2014/main" id="{83DC1BA3-42EB-D521-5BA1-83148A6A1648}"/>
                  </a:ext>
                </a:extLst>
              </p:cNvPr>
              <p:cNvSpPr/>
              <p:nvPr/>
            </p:nvSpPr>
            <p:spPr>
              <a:xfrm>
                <a:off x="9414619" y="1284180"/>
                <a:ext cx="285605" cy="154285"/>
              </a:xfrm>
              <a:custGeom>
                <a:avLst/>
                <a:gdLst>
                  <a:gd name="csX0" fmla="*/ 111624 w 285605"/>
                  <a:gd name="csY0" fmla="*/ 48725 h 154285"/>
                  <a:gd name="csX1" fmla="*/ 280832 w 285605"/>
                  <a:gd name="csY1" fmla="*/ 63026 h 154285"/>
                  <a:gd name="csX2" fmla="*/ 285009 w 285605"/>
                  <a:gd name="csY2" fmla="*/ 65431 h 154285"/>
                  <a:gd name="csX3" fmla="*/ 48092 w 285605"/>
                  <a:gd name="csY3" fmla="*/ 110612 h 154285"/>
                  <a:gd name="csX4" fmla="*/ 18984 w 285605"/>
                  <a:gd name="csY4" fmla="*/ 136683 h 154285"/>
                  <a:gd name="csX5" fmla="*/ 11264 w 285605"/>
                  <a:gd name="csY5" fmla="*/ 139594 h 154285"/>
                  <a:gd name="csX6" fmla="*/ 4809 w 285605"/>
                  <a:gd name="csY6" fmla="*/ 137189 h 154285"/>
                  <a:gd name="csX7" fmla="*/ 0 w 285605"/>
                  <a:gd name="csY7" fmla="*/ 128330 h 154285"/>
                  <a:gd name="csX8" fmla="*/ 0 w 285605"/>
                  <a:gd name="csY8" fmla="*/ 15567 h 154285"/>
                  <a:gd name="csX9" fmla="*/ 1139 w 285605"/>
                  <a:gd name="csY9" fmla="*/ 9618 h 154285"/>
                  <a:gd name="csX10" fmla="*/ 4683 w 285605"/>
                  <a:gd name="csY10" fmla="*/ 4809 h 154285"/>
                  <a:gd name="csX11" fmla="*/ 15314 w 285605"/>
                  <a:gd name="csY11" fmla="*/ 0 h 154285"/>
                  <a:gd name="csX12" fmla="*/ 128077 w 285605"/>
                  <a:gd name="csY12" fmla="*/ 0 h 154285"/>
                  <a:gd name="csX13" fmla="*/ 132886 w 285605"/>
                  <a:gd name="csY13" fmla="*/ 1139 h 154285"/>
                  <a:gd name="csX14" fmla="*/ 137062 w 285605"/>
                  <a:gd name="csY14" fmla="*/ 4683 h 154285"/>
                  <a:gd name="csX15" fmla="*/ 136430 w 285605"/>
                  <a:gd name="csY15" fmla="*/ 18857 h 154285"/>
                  <a:gd name="csX16" fmla="*/ 111498 w 285605"/>
                  <a:gd name="csY16" fmla="*/ 48598 h 15428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285605" h="154285">
                    <a:moveTo>
                      <a:pt x="111624" y="48725"/>
                    </a:moveTo>
                    <a:cubicBezTo>
                      <a:pt x="156679" y="87325"/>
                      <a:pt x="238689" y="124786"/>
                      <a:pt x="280832" y="63026"/>
                    </a:cubicBezTo>
                    <a:cubicBezTo>
                      <a:pt x="284376" y="58217"/>
                      <a:pt x="286781" y="59989"/>
                      <a:pt x="285009" y="65431"/>
                    </a:cubicBezTo>
                    <a:cubicBezTo>
                      <a:pt x="249952" y="170474"/>
                      <a:pt x="128836" y="178194"/>
                      <a:pt x="48092" y="110612"/>
                    </a:cubicBezTo>
                    <a:lnTo>
                      <a:pt x="18984" y="136683"/>
                    </a:lnTo>
                    <a:cubicBezTo>
                      <a:pt x="16579" y="138455"/>
                      <a:pt x="14175" y="139594"/>
                      <a:pt x="11264" y="139594"/>
                    </a:cubicBezTo>
                    <a:cubicBezTo>
                      <a:pt x="8859" y="139594"/>
                      <a:pt x="6454" y="138961"/>
                      <a:pt x="4809" y="137189"/>
                    </a:cubicBezTo>
                    <a:cubicBezTo>
                      <a:pt x="1772" y="134784"/>
                      <a:pt x="0" y="131874"/>
                      <a:pt x="0" y="128330"/>
                    </a:cubicBezTo>
                    <a:lnTo>
                      <a:pt x="0" y="15567"/>
                    </a:lnTo>
                    <a:cubicBezTo>
                      <a:pt x="0" y="13795"/>
                      <a:pt x="633" y="11390"/>
                      <a:pt x="1139" y="9618"/>
                    </a:cubicBezTo>
                    <a:cubicBezTo>
                      <a:pt x="1772" y="7847"/>
                      <a:pt x="2911" y="6075"/>
                      <a:pt x="4683" y="4809"/>
                    </a:cubicBezTo>
                    <a:cubicBezTo>
                      <a:pt x="7593" y="1772"/>
                      <a:pt x="11137" y="0"/>
                      <a:pt x="15314" y="0"/>
                    </a:cubicBezTo>
                    <a:lnTo>
                      <a:pt x="128077" y="0"/>
                    </a:lnTo>
                    <a:cubicBezTo>
                      <a:pt x="129849" y="0"/>
                      <a:pt x="131620" y="633"/>
                      <a:pt x="132886" y="1139"/>
                    </a:cubicBezTo>
                    <a:cubicBezTo>
                      <a:pt x="134658" y="1772"/>
                      <a:pt x="135923" y="2911"/>
                      <a:pt x="137062" y="4683"/>
                    </a:cubicBezTo>
                    <a:cubicBezTo>
                      <a:pt x="139973" y="8859"/>
                      <a:pt x="139973" y="14807"/>
                      <a:pt x="136430" y="18857"/>
                    </a:cubicBezTo>
                    <a:lnTo>
                      <a:pt x="111498" y="48598"/>
                    </a:lnTo>
                    <a:close/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3" name="Forma libre: forma 22">
                <a:extLst>
                  <a:ext uri="{FF2B5EF4-FFF2-40B4-BE49-F238E27FC236}">
                    <a16:creationId xmlns:a16="http://schemas.microsoft.com/office/drawing/2014/main" id="{4D7E9EF9-04D5-3CD8-C2BA-165FC1061DA4}"/>
                  </a:ext>
                </a:extLst>
              </p:cNvPr>
              <p:cNvSpPr/>
              <p:nvPr/>
            </p:nvSpPr>
            <p:spPr>
              <a:xfrm>
                <a:off x="9438922" y="1162191"/>
                <a:ext cx="285737" cy="154274"/>
              </a:xfrm>
              <a:custGeom>
                <a:avLst/>
                <a:gdLst>
                  <a:gd name="csX0" fmla="*/ 123237 w 285737"/>
                  <a:gd name="csY0" fmla="*/ 127 h 154274"/>
                  <a:gd name="csX1" fmla="*/ 855 w 285737"/>
                  <a:gd name="csY1" fmla="*/ 88970 h 154274"/>
                  <a:gd name="csX2" fmla="*/ 1741 w 285737"/>
                  <a:gd name="csY2" fmla="*/ 94792 h 154274"/>
                  <a:gd name="csX3" fmla="*/ 5664 w 285737"/>
                  <a:gd name="csY3" fmla="*/ 92514 h 154274"/>
                  <a:gd name="csX4" fmla="*/ 67551 w 285737"/>
                  <a:gd name="csY4" fmla="*/ 59735 h 154274"/>
                  <a:gd name="csX5" fmla="*/ 174873 w 285737"/>
                  <a:gd name="csY5" fmla="*/ 106815 h 154274"/>
                  <a:gd name="csX6" fmla="*/ 149308 w 285737"/>
                  <a:gd name="csY6" fmla="*/ 135291 h 154274"/>
                  <a:gd name="csX7" fmla="*/ 148675 w 285737"/>
                  <a:gd name="csY7" fmla="*/ 149592 h 154274"/>
                  <a:gd name="csX8" fmla="*/ 152852 w 285737"/>
                  <a:gd name="csY8" fmla="*/ 153135 h 154274"/>
                  <a:gd name="csX9" fmla="*/ 157661 w 285737"/>
                  <a:gd name="csY9" fmla="*/ 154274 h 154274"/>
                  <a:gd name="csX10" fmla="*/ 270424 w 285737"/>
                  <a:gd name="csY10" fmla="*/ 154274 h 154274"/>
                  <a:gd name="csX11" fmla="*/ 281055 w 285737"/>
                  <a:gd name="csY11" fmla="*/ 149465 h 154274"/>
                  <a:gd name="csX12" fmla="*/ 284599 w 285737"/>
                  <a:gd name="csY12" fmla="*/ 144656 h 154274"/>
                  <a:gd name="csX13" fmla="*/ 285738 w 285737"/>
                  <a:gd name="csY13" fmla="*/ 138708 h 154274"/>
                  <a:gd name="csX14" fmla="*/ 285738 w 285737"/>
                  <a:gd name="csY14" fmla="*/ 25944 h 154274"/>
                  <a:gd name="csX15" fmla="*/ 280928 w 285737"/>
                  <a:gd name="csY15" fmla="*/ 17085 h 154274"/>
                  <a:gd name="csX16" fmla="*/ 274347 w 285737"/>
                  <a:gd name="csY16" fmla="*/ 14681 h 154274"/>
                  <a:gd name="csX17" fmla="*/ 266627 w 285737"/>
                  <a:gd name="csY17" fmla="*/ 17718 h 154274"/>
                  <a:gd name="csX18" fmla="*/ 237519 w 285737"/>
                  <a:gd name="csY18" fmla="*/ 43789 h 154274"/>
                  <a:gd name="csX19" fmla="*/ 122984 w 285737"/>
                  <a:gd name="csY19" fmla="*/ 0 h 1542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285737" h="154274">
                    <a:moveTo>
                      <a:pt x="123237" y="127"/>
                    </a:moveTo>
                    <a:cubicBezTo>
                      <a:pt x="69956" y="127"/>
                      <a:pt x="21105" y="28349"/>
                      <a:pt x="855" y="88970"/>
                    </a:cubicBezTo>
                    <a:cubicBezTo>
                      <a:pt x="-663" y="92767"/>
                      <a:pt x="-31" y="94792"/>
                      <a:pt x="1741" y="94792"/>
                    </a:cubicBezTo>
                    <a:cubicBezTo>
                      <a:pt x="2754" y="94792"/>
                      <a:pt x="4146" y="94033"/>
                      <a:pt x="5664" y="92514"/>
                    </a:cubicBezTo>
                    <a:cubicBezTo>
                      <a:pt x="21864" y="68721"/>
                      <a:pt x="43885" y="59735"/>
                      <a:pt x="67551" y="59735"/>
                    </a:cubicBezTo>
                    <a:cubicBezTo>
                      <a:pt x="105392" y="59735"/>
                      <a:pt x="147030" y="83022"/>
                      <a:pt x="174873" y="106815"/>
                    </a:cubicBezTo>
                    <a:lnTo>
                      <a:pt x="149308" y="135291"/>
                    </a:lnTo>
                    <a:cubicBezTo>
                      <a:pt x="145764" y="139467"/>
                      <a:pt x="145764" y="145415"/>
                      <a:pt x="148675" y="149592"/>
                    </a:cubicBezTo>
                    <a:cubicBezTo>
                      <a:pt x="149814" y="151364"/>
                      <a:pt x="151586" y="152629"/>
                      <a:pt x="152852" y="153135"/>
                    </a:cubicBezTo>
                    <a:cubicBezTo>
                      <a:pt x="153991" y="153768"/>
                      <a:pt x="155889" y="154274"/>
                      <a:pt x="157661" y="154274"/>
                    </a:cubicBezTo>
                    <a:lnTo>
                      <a:pt x="270424" y="154274"/>
                    </a:lnTo>
                    <a:cubicBezTo>
                      <a:pt x="274600" y="154274"/>
                      <a:pt x="278144" y="152503"/>
                      <a:pt x="281055" y="149465"/>
                    </a:cubicBezTo>
                    <a:cubicBezTo>
                      <a:pt x="282827" y="148326"/>
                      <a:pt x="284092" y="146554"/>
                      <a:pt x="284599" y="144656"/>
                    </a:cubicBezTo>
                    <a:cubicBezTo>
                      <a:pt x="285231" y="142884"/>
                      <a:pt x="285738" y="140480"/>
                      <a:pt x="285738" y="138708"/>
                    </a:cubicBezTo>
                    <a:lnTo>
                      <a:pt x="285738" y="25944"/>
                    </a:lnTo>
                    <a:cubicBezTo>
                      <a:pt x="285738" y="22401"/>
                      <a:pt x="283966" y="19363"/>
                      <a:pt x="280928" y="17085"/>
                    </a:cubicBezTo>
                    <a:cubicBezTo>
                      <a:pt x="279157" y="15314"/>
                      <a:pt x="276752" y="14681"/>
                      <a:pt x="274347" y="14681"/>
                    </a:cubicBezTo>
                    <a:cubicBezTo>
                      <a:pt x="271437" y="14681"/>
                      <a:pt x="269032" y="15820"/>
                      <a:pt x="266627" y="17718"/>
                    </a:cubicBezTo>
                    <a:lnTo>
                      <a:pt x="237519" y="43789"/>
                    </a:lnTo>
                    <a:cubicBezTo>
                      <a:pt x="203348" y="15187"/>
                      <a:pt x="161964" y="0"/>
                      <a:pt x="122984" y="0"/>
                    </a:cubicBezTo>
                  </a:path>
                </a:pathLst>
              </a:custGeom>
              <a:solidFill>
                <a:srgbClr val="C0DFC9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24" name="Forma libre: forma 23">
                <a:extLst>
                  <a:ext uri="{FF2B5EF4-FFF2-40B4-BE49-F238E27FC236}">
                    <a16:creationId xmlns:a16="http://schemas.microsoft.com/office/drawing/2014/main" id="{FF64EC7C-8347-9D86-8368-7954AE2F0D38}"/>
                  </a:ext>
                </a:extLst>
              </p:cNvPr>
              <p:cNvSpPr/>
              <p:nvPr/>
            </p:nvSpPr>
            <p:spPr>
              <a:xfrm>
                <a:off x="9433455" y="1156242"/>
                <a:ext cx="295887" cy="165664"/>
              </a:xfrm>
              <a:custGeom>
                <a:avLst/>
                <a:gdLst>
                  <a:gd name="csX0" fmla="*/ 72259 w 295887"/>
                  <a:gd name="csY0" fmla="*/ 59356 h 165664"/>
                  <a:gd name="csX1" fmla="*/ 183251 w 295887"/>
                  <a:gd name="csY1" fmla="*/ 108081 h 165664"/>
                  <a:gd name="csX2" fmla="*/ 185022 w 295887"/>
                  <a:gd name="csY2" fmla="*/ 112257 h 165664"/>
                  <a:gd name="csX3" fmla="*/ 183251 w 295887"/>
                  <a:gd name="csY3" fmla="*/ 116433 h 165664"/>
                  <a:gd name="csX4" fmla="*/ 157686 w 295887"/>
                  <a:gd name="csY4" fmla="*/ 144909 h 165664"/>
                  <a:gd name="csX5" fmla="*/ 157053 w 295887"/>
                  <a:gd name="csY5" fmla="*/ 151364 h 165664"/>
                  <a:gd name="csX6" fmla="*/ 158825 w 295887"/>
                  <a:gd name="csY6" fmla="*/ 153135 h 165664"/>
                  <a:gd name="csX7" fmla="*/ 161229 w 295887"/>
                  <a:gd name="csY7" fmla="*/ 153768 h 165664"/>
                  <a:gd name="csX8" fmla="*/ 273993 w 295887"/>
                  <a:gd name="csY8" fmla="*/ 153768 h 165664"/>
                  <a:gd name="csX9" fmla="*/ 280574 w 295887"/>
                  <a:gd name="csY9" fmla="*/ 150857 h 165664"/>
                  <a:gd name="csX10" fmla="*/ 282346 w 295887"/>
                  <a:gd name="csY10" fmla="*/ 147820 h 165664"/>
                  <a:gd name="csX11" fmla="*/ 282978 w 295887"/>
                  <a:gd name="csY11" fmla="*/ 144276 h 165664"/>
                  <a:gd name="csX12" fmla="*/ 282978 w 295887"/>
                  <a:gd name="csY12" fmla="*/ 31513 h 165664"/>
                  <a:gd name="csX13" fmla="*/ 280574 w 295887"/>
                  <a:gd name="csY13" fmla="*/ 27337 h 165664"/>
                  <a:gd name="csX14" fmla="*/ 277663 w 295887"/>
                  <a:gd name="csY14" fmla="*/ 26198 h 165664"/>
                  <a:gd name="csX15" fmla="*/ 274119 w 295887"/>
                  <a:gd name="csY15" fmla="*/ 27337 h 165664"/>
                  <a:gd name="csX16" fmla="*/ 246783 w 295887"/>
                  <a:gd name="csY16" fmla="*/ 54040 h 165664"/>
                  <a:gd name="csX17" fmla="*/ 239063 w 295887"/>
                  <a:gd name="csY17" fmla="*/ 54040 h 165664"/>
                  <a:gd name="csX18" fmla="*/ 128577 w 295887"/>
                  <a:gd name="csY18" fmla="*/ 12529 h 165664"/>
                  <a:gd name="csX19" fmla="*/ 19358 w 295887"/>
                  <a:gd name="csY19" fmla="*/ 78466 h 165664"/>
                  <a:gd name="csX20" fmla="*/ 72259 w 295887"/>
                  <a:gd name="csY20" fmla="*/ 59482 h 165664"/>
                  <a:gd name="csX21" fmla="*/ 275258 w 295887"/>
                  <a:gd name="csY21" fmla="*/ 165665 h 165664"/>
                  <a:gd name="csX22" fmla="*/ 162495 w 295887"/>
                  <a:gd name="csY22" fmla="*/ 165665 h 165664"/>
                  <a:gd name="csX23" fmla="*/ 154775 w 295887"/>
                  <a:gd name="csY23" fmla="*/ 163893 h 165664"/>
                  <a:gd name="csX24" fmla="*/ 148827 w 295887"/>
                  <a:gd name="csY24" fmla="*/ 158577 h 165664"/>
                  <a:gd name="csX25" fmla="*/ 149966 w 295887"/>
                  <a:gd name="csY25" fmla="*/ 136556 h 165664"/>
                  <a:gd name="csX26" fmla="*/ 171354 w 295887"/>
                  <a:gd name="csY26" fmla="*/ 112257 h 165664"/>
                  <a:gd name="csX27" fmla="*/ 72765 w 295887"/>
                  <a:gd name="csY27" fmla="*/ 70113 h 165664"/>
                  <a:gd name="csX28" fmla="*/ 15814 w 295887"/>
                  <a:gd name="csY28" fmla="*/ 100361 h 165664"/>
                  <a:gd name="csX29" fmla="*/ 7461 w 295887"/>
                  <a:gd name="csY29" fmla="*/ 105676 h 165664"/>
                  <a:gd name="csX30" fmla="*/ 1513 w 295887"/>
                  <a:gd name="csY30" fmla="*/ 102765 h 165664"/>
                  <a:gd name="csX31" fmla="*/ 880 w 295887"/>
                  <a:gd name="csY31" fmla="*/ 92641 h 165664"/>
                  <a:gd name="csX32" fmla="*/ 51883 w 295887"/>
                  <a:gd name="csY32" fmla="*/ 22527 h 165664"/>
                  <a:gd name="csX33" fmla="*/ 129084 w 295887"/>
                  <a:gd name="csY33" fmla="*/ 0 h 165664"/>
                  <a:gd name="csX34" fmla="*/ 243113 w 295887"/>
                  <a:gd name="csY34" fmla="*/ 41511 h 165664"/>
                  <a:gd name="csX35" fmla="*/ 268044 w 295887"/>
                  <a:gd name="csY35" fmla="*/ 18351 h 165664"/>
                  <a:gd name="csX36" fmla="*/ 279308 w 295887"/>
                  <a:gd name="csY36" fmla="*/ 13542 h 165664"/>
                  <a:gd name="csX37" fmla="*/ 289433 w 295887"/>
                  <a:gd name="csY37" fmla="*/ 17085 h 165664"/>
                  <a:gd name="csX38" fmla="*/ 295887 w 295887"/>
                  <a:gd name="csY38" fmla="*/ 30754 h 165664"/>
                  <a:gd name="csX39" fmla="*/ 295887 w 295887"/>
                  <a:gd name="csY39" fmla="*/ 143517 h 165664"/>
                  <a:gd name="csX40" fmla="*/ 294115 w 295887"/>
                  <a:gd name="csY40" fmla="*/ 151870 h 165664"/>
                  <a:gd name="csX41" fmla="*/ 289306 w 295887"/>
                  <a:gd name="csY41" fmla="*/ 158957 h 165664"/>
                  <a:gd name="csX42" fmla="*/ 275005 w 295887"/>
                  <a:gd name="csY42" fmla="*/ 165538 h 16566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</a:cxnLst>
                <a:rect l="l" t="t" r="r" b="b"/>
                <a:pathLst>
                  <a:path w="295887" h="165664">
                    <a:moveTo>
                      <a:pt x="72259" y="59356"/>
                    </a:moveTo>
                    <a:cubicBezTo>
                      <a:pt x="112631" y="59356"/>
                      <a:pt x="156041" y="84288"/>
                      <a:pt x="183251" y="108081"/>
                    </a:cubicBezTo>
                    <a:cubicBezTo>
                      <a:pt x="184390" y="109220"/>
                      <a:pt x="185022" y="110485"/>
                      <a:pt x="185022" y="112257"/>
                    </a:cubicBezTo>
                    <a:cubicBezTo>
                      <a:pt x="185022" y="114029"/>
                      <a:pt x="184390" y="115294"/>
                      <a:pt x="183251" y="116433"/>
                    </a:cubicBezTo>
                    <a:lnTo>
                      <a:pt x="157686" y="144909"/>
                    </a:lnTo>
                    <a:cubicBezTo>
                      <a:pt x="155914" y="146681"/>
                      <a:pt x="155914" y="149718"/>
                      <a:pt x="157053" y="151364"/>
                    </a:cubicBezTo>
                    <a:lnTo>
                      <a:pt x="158825" y="153135"/>
                    </a:lnTo>
                    <a:lnTo>
                      <a:pt x="161229" y="153768"/>
                    </a:lnTo>
                    <a:lnTo>
                      <a:pt x="273993" y="153768"/>
                    </a:lnTo>
                    <a:cubicBezTo>
                      <a:pt x="276397" y="153768"/>
                      <a:pt x="278802" y="152629"/>
                      <a:pt x="280574" y="150857"/>
                    </a:cubicBezTo>
                    <a:lnTo>
                      <a:pt x="282346" y="147820"/>
                    </a:lnTo>
                    <a:cubicBezTo>
                      <a:pt x="282978" y="146681"/>
                      <a:pt x="282978" y="145415"/>
                      <a:pt x="282978" y="144276"/>
                    </a:cubicBezTo>
                    <a:lnTo>
                      <a:pt x="282978" y="31513"/>
                    </a:lnTo>
                    <a:cubicBezTo>
                      <a:pt x="282978" y="29741"/>
                      <a:pt x="282346" y="28602"/>
                      <a:pt x="280574" y="27337"/>
                    </a:cubicBezTo>
                    <a:lnTo>
                      <a:pt x="277663" y="26198"/>
                    </a:lnTo>
                    <a:cubicBezTo>
                      <a:pt x="276524" y="26198"/>
                      <a:pt x="275258" y="26830"/>
                      <a:pt x="274119" y="27337"/>
                    </a:cubicBezTo>
                    <a:lnTo>
                      <a:pt x="246783" y="54040"/>
                    </a:lnTo>
                    <a:cubicBezTo>
                      <a:pt x="244378" y="55812"/>
                      <a:pt x="241467" y="56445"/>
                      <a:pt x="239063" y="54040"/>
                    </a:cubicBezTo>
                    <a:cubicBezTo>
                      <a:pt x="207043" y="27337"/>
                      <a:pt x="166671" y="12529"/>
                      <a:pt x="128577" y="12529"/>
                    </a:cubicBezTo>
                    <a:cubicBezTo>
                      <a:pt x="79853" y="12529"/>
                      <a:pt x="40746" y="36828"/>
                      <a:pt x="19358" y="78466"/>
                    </a:cubicBezTo>
                    <a:cubicBezTo>
                      <a:pt x="33659" y="65431"/>
                      <a:pt x="51377" y="59482"/>
                      <a:pt x="72259" y="59482"/>
                    </a:cubicBezTo>
                    <a:moveTo>
                      <a:pt x="275258" y="165665"/>
                    </a:moveTo>
                    <a:lnTo>
                      <a:pt x="162495" y="165665"/>
                    </a:lnTo>
                    <a:cubicBezTo>
                      <a:pt x="160090" y="165665"/>
                      <a:pt x="157180" y="165032"/>
                      <a:pt x="154775" y="163893"/>
                    </a:cubicBezTo>
                    <a:cubicBezTo>
                      <a:pt x="152370" y="162754"/>
                      <a:pt x="149966" y="160982"/>
                      <a:pt x="148827" y="158577"/>
                    </a:cubicBezTo>
                    <a:cubicBezTo>
                      <a:pt x="144017" y="151996"/>
                      <a:pt x="144017" y="143137"/>
                      <a:pt x="149966" y="136556"/>
                    </a:cubicBezTo>
                    <a:lnTo>
                      <a:pt x="171354" y="112257"/>
                    </a:lnTo>
                    <a:cubicBezTo>
                      <a:pt x="145283" y="91502"/>
                      <a:pt x="107189" y="70113"/>
                      <a:pt x="72765" y="70113"/>
                    </a:cubicBezTo>
                    <a:cubicBezTo>
                      <a:pt x="48466" y="70113"/>
                      <a:pt x="29482" y="80238"/>
                      <a:pt x="15814" y="100361"/>
                    </a:cubicBezTo>
                    <a:cubicBezTo>
                      <a:pt x="13410" y="103904"/>
                      <a:pt x="10499" y="105676"/>
                      <a:pt x="7461" y="105676"/>
                    </a:cubicBezTo>
                    <a:cubicBezTo>
                      <a:pt x="5057" y="105676"/>
                      <a:pt x="3285" y="104537"/>
                      <a:pt x="1513" y="102765"/>
                    </a:cubicBezTo>
                    <a:cubicBezTo>
                      <a:pt x="374" y="100993"/>
                      <a:pt x="-892" y="97956"/>
                      <a:pt x="880" y="92641"/>
                    </a:cubicBezTo>
                    <a:cubicBezTo>
                      <a:pt x="11005" y="62393"/>
                      <a:pt x="28217" y="38600"/>
                      <a:pt x="51883" y="22527"/>
                    </a:cubicBezTo>
                    <a:cubicBezTo>
                      <a:pt x="73778" y="7720"/>
                      <a:pt x="100608" y="0"/>
                      <a:pt x="129084" y="0"/>
                    </a:cubicBezTo>
                    <a:cubicBezTo>
                      <a:pt x="168823" y="0"/>
                      <a:pt x="209195" y="14807"/>
                      <a:pt x="243113" y="41511"/>
                    </a:cubicBezTo>
                    <a:lnTo>
                      <a:pt x="268044" y="18351"/>
                    </a:lnTo>
                    <a:cubicBezTo>
                      <a:pt x="271082" y="15314"/>
                      <a:pt x="275132" y="13542"/>
                      <a:pt x="279308" y="13542"/>
                    </a:cubicBezTo>
                    <a:cubicBezTo>
                      <a:pt x="282852" y="13542"/>
                      <a:pt x="286395" y="14681"/>
                      <a:pt x="289433" y="17085"/>
                    </a:cubicBezTo>
                    <a:cubicBezTo>
                      <a:pt x="293609" y="19996"/>
                      <a:pt x="295887" y="25438"/>
                      <a:pt x="295887" y="30754"/>
                    </a:cubicBezTo>
                    <a:lnTo>
                      <a:pt x="295887" y="143517"/>
                    </a:lnTo>
                    <a:cubicBezTo>
                      <a:pt x="295887" y="146428"/>
                      <a:pt x="295254" y="148832"/>
                      <a:pt x="294115" y="151870"/>
                    </a:cubicBezTo>
                    <a:cubicBezTo>
                      <a:pt x="292976" y="154274"/>
                      <a:pt x="291711" y="156679"/>
                      <a:pt x="289306" y="158957"/>
                    </a:cubicBezTo>
                    <a:cubicBezTo>
                      <a:pt x="285763" y="163133"/>
                      <a:pt x="280447" y="165538"/>
                      <a:pt x="275005" y="16553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5" name="Forma libre: forma 24">
                <a:extLst>
                  <a:ext uri="{FF2B5EF4-FFF2-40B4-BE49-F238E27FC236}">
                    <a16:creationId xmlns:a16="http://schemas.microsoft.com/office/drawing/2014/main" id="{B94ABBDF-E440-D4B4-D93E-F08A42C4DA5D}"/>
                  </a:ext>
                </a:extLst>
              </p:cNvPr>
              <p:cNvSpPr/>
              <p:nvPr/>
            </p:nvSpPr>
            <p:spPr>
              <a:xfrm>
                <a:off x="9410543" y="1282801"/>
                <a:ext cx="296773" cy="165158"/>
              </a:xfrm>
              <a:custGeom>
                <a:avLst/>
                <a:gdLst>
                  <a:gd name="csX0" fmla="*/ 53028 w 296773"/>
                  <a:gd name="csY0" fmla="*/ 109726 h 165158"/>
                  <a:gd name="csX1" fmla="*/ 56571 w 296773"/>
                  <a:gd name="csY1" fmla="*/ 110865 h 165158"/>
                  <a:gd name="csX2" fmla="*/ 166424 w 296773"/>
                  <a:gd name="csY2" fmla="*/ 153009 h 165158"/>
                  <a:gd name="csX3" fmla="*/ 275644 w 296773"/>
                  <a:gd name="csY3" fmla="*/ 87072 h 165158"/>
                  <a:gd name="csX4" fmla="*/ 222869 w 296773"/>
                  <a:gd name="csY4" fmla="*/ 106056 h 165158"/>
                  <a:gd name="csX5" fmla="*/ 111877 w 296773"/>
                  <a:gd name="csY5" fmla="*/ 57331 h 165158"/>
                  <a:gd name="csX6" fmla="*/ 110106 w 296773"/>
                  <a:gd name="csY6" fmla="*/ 53154 h 165158"/>
                  <a:gd name="csX7" fmla="*/ 111877 w 296773"/>
                  <a:gd name="csY7" fmla="*/ 48978 h 165158"/>
                  <a:gd name="csX8" fmla="*/ 137442 w 296773"/>
                  <a:gd name="csY8" fmla="*/ 20502 h 165158"/>
                  <a:gd name="csX9" fmla="*/ 138075 w 296773"/>
                  <a:gd name="csY9" fmla="*/ 13921 h 165158"/>
                  <a:gd name="csX10" fmla="*/ 136303 w 296773"/>
                  <a:gd name="csY10" fmla="*/ 12150 h 165158"/>
                  <a:gd name="csX11" fmla="*/ 133898 w 296773"/>
                  <a:gd name="csY11" fmla="*/ 11517 h 165158"/>
                  <a:gd name="csX12" fmla="*/ 21135 w 296773"/>
                  <a:gd name="csY12" fmla="*/ 11517 h 165158"/>
                  <a:gd name="csX13" fmla="*/ 14554 w 296773"/>
                  <a:gd name="csY13" fmla="*/ 14554 h 165158"/>
                  <a:gd name="csX14" fmla="*/ 12782 w 296773"/>
                  <a:gd name="csY14" fmla="*/ 17592 h 165158"/>
                  <a:gd name="csX15" fmla="*/ 12150 w 296773"/>
                  <a:gd name="csY15" fmla="*/ 21135 h 165158"/>
                  <a:gd name="csX16" fmla="*/ 12150 w 296773"/>
                  <a:gd name="csY16" fmla="*/ 133899 h 165158"/>
                  <a:gd name="csX17" fmla="*/ 14554 w 296773"/>
                  <a:gd name="csY17" fmla="*/ 138075 h 165158"/>
                  <a:gd name="csX18" fmla="*/ 17592 w 296773"/>
                  <a:gd name="csY18" fmla="*/ 139214 h 165158"/>
                  <a:gd name="csX19" fmla="*/ 21135 w 296773"/>
                  <a:gd name="csY19" fmla="*/ 138075 h 165158"/>
                  <a:gd name="csX20" fmla="*/ 50244 w 296773"/>
                  <a:gd name="csY20" fmla="*/ 112004 h 165158"/>
                  <a:gd name="csX21" fmla="*/ 53281 w 296773"/>
                  <a:gd name="csY21" fmla="*/ 109599 h 165158"/>
                  <a:gd name="csX22" fmla="*/ 166930 w 296773"/>
                  <a:gd name="csY22" fmla="*/ 164905 h 165158"/>
                  <a:gd name="csX23" fmla="*/ 52901 w 296773"/>
                  <a:gd name="csY23" fmla="*/ 123394 h 165158"/>
                  <a:gd name="csX24" fmla="*/ 27969 w 296773"/>
                  <a:gd name="csY24" fmla="*/ 146554 h 165158"/>
                  <a:gd name="csX25" fmla="*/ 16706 w 296773"/>
                  <a:gd name="csY25" fmla="*/ 151364 h 165158"/>
                  <a:gd name="csX26" fmla="*/ 6581 w 296773"/>
                  <a:gd name="csY26" fmla="*/ 147820 h 165158"/>
                  <a:gd name="csX27" fmla="*/ 0 w 296773"/>
                  <a:gd name="csY27" fmla="*/ 134152 h 165158"/>
                  <a:gd name="csX28" fmla="*/ 0 w 296773"/>
                  <a:gd name="csY28" fmla="*/ 21388 h 165158"/>
                  <a:gd name="csX29" fmla="*/ 1772 w 296773"/>
                  <a:gd name="csY29" fmla="*/ 13035 h 165158"/>
                  <a:gd name="csX30" fmla="*/ 6581 w 296773"/>
                  <a:gd name="csY30" fmla="*/ 5948 h 165158"/>
                  <a:gd name="csX31" fmla="*/ 21388 w 296773"/>
                  <a:gd name="csY31" fmla="*/ 0 h 165158"/>
                  <a:gd name="csX32" fmla="*/ 134278 w 296773"/>
                  <a:gd name="csY32" fmla="*/ 0 h 165158"/>
                  <a:gd name="csX33" fmla="*/ 141998 w 296773"/>
                  <a:gd name="csY33" fmla="*/ 1772 h 165158"/>
                  <a:gd name="csX34" fmla="*/ 147946 w 296773"/>
                  <a:gd name="csY34" fmla="*/ 7087 h 165158"/>
                  <a:gd name="csX35" fmla="*/ 146807 w 296773"/>
                  <a:gd name="csY35" fmla="*/ 29108 h 165158"/>
                  <a:gd name="csX36" fmla="*/ 125419 w 296773"/>
                  <a:gd name="csY36" fmla="*/ 53408 h 165158"/>
                  <a:gd name="csX37" fmla="*/ 224008 w 296773"/>
                  <a:gd name="csY37" fmla="*/ 95551 h 165158"/>
                  <a:gd name="csX38" fmla="*/ 280959 w 296773"/>
                  <a:gd name="csY38" fmla="*/ 65304 h 165158"/>
                  <a:gd name="csX39" fmla="*/ 289312 w 296773"/>
                  <a:gd name="csY39" fmla="*/ 59989 h 165158"/>
                  <a:gd name="csX40" fmla="*/ 295260 w 296773"/>
                  <a:gd name="csY40" fmla="*/ 62899 h 165158"/>
                  <a:gd name="csX41" fmla="*/ 295893 w 296773"/>
                  <a:gd name="csY41" fmla="*/ 73024 h 165158"/>
                  <a:gd name="csX42" fmla="*/ 244890 w 296773"/>
                  <a:gd name="csY42" fmla="*/ 143137 h 165158"/>
                  <a:gd name="csX43" fmla="*/ 167057 w 296773"/>
                  <a:gd name="csY43" fmla="*/ 165158 h 16515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</a:cxnLst>
                <a:rect l="l" t="t" r="r" b="b"/>
                <a:pathLst>
                  <a:path w="296773" h="165158">
                    <a:moveTo>
                      <a:pt x="53028" y="109726"/>
                    </a:moveTo>
                    <a:lnTo>
                      <a:pt x="56571" y="110865"/>
                    </a:lnTo>
                    <a:cubicBezTo>
                      <a:pt x="88591" y="137569"/>
                      <a:pt x="128457" y="153009"/>
                      <a:pt x="166424" y="153009"/>
                    </a:cubicBezTo>
                    <a:cubicBezTo>
                      <a:pt x="215149" y="153009"/>
                      <a:pt x="254255" y="128710"/>
                      <a:pt x="275644" y="87072"/>
                    </a:cubicBezTo>
                    <a:cubicBezTo>
                      <a:pt x="261469" y="99601"/>
                      <a:pt x="243624" y="106056"/>
                      <a:pt x="222869" y="106056"/>
                    </a:cubicBezTo>
                    <a:cubicBezTo>
                      <a:pt x="182497" y="106056"/>
                      <a:pt x="139214" y="81124"/>
                      <a:pt x="111877" y="57331"/>
                    </a:cubicBezTo>
                    <a:cubicBezTo>
                      <a:pt x="110738" y="56192"/>
                      <a:pt x="110106" y="54926"/>
                      <a:pt x="110106" y="53154"/>
                    </a:cubicBezTo>
                    <a:cubicBezTo>
                      <a:pt x="110106" y="51383"/>
                      <a:pt x="110738" y="50117"/>
                      <a:pt x="111877" y="48978"/>
                    </a:cubicBezTo>
                    <a:lnTo>
                      <a:pt x="137442" y="20502"/>
                    </a:lnTo>
                    <a:cubicBezTo>
                      <a:pt x="139214" y="18731"/>
                      <a:pt x="139214" y="15693"/>
                      <a:pt x="138075" y="13921"/>
                    </a:cubicBezTo>
                    <a:lnTo>
                      <a:pt x="136303" y="12150"/>
                    </a:lnTo>
                    <a:lnTo>
                      <a:pt x="133898" y="11517"/>
                    </a:lnTo>
                    <a:lnTo>
                      <a:pt x="21135" y="11517"/>
                    </a:lnTo>
                    <a:cubicBezTo>
                      <a:pt x="18731" y="11517"/>
                      <a:pt x="16326" y="12656"/>
                      <a:pt x="14554" y="14554"/>
                    </a:cubicBezTo>
                    <a:lnTo>
                      <a:pt x="12782" y="17592"/>
                    </a:lnTo>
                    <a:cubicBezTo>
                      <a:pt x="12150" y="18731"/>
                      <a:pt x="12150" y="19996"/>
                      <a:pt x="12150" y="21135"/>
                    </a:cubicBezTo>
                    <a:lnTo>
                      <a:pt x="12150" y="133899"/>
                    </a:lnTo>
                    <a:cubicBezTo>
                      <a:pt x="12150" y="135670"/>
                      <a:pt x="12782" y="136809"/>
                      <a:pt x="14554" y="138075"/>
                    </a:cubicBezTo>
                    <a:lnTo>
                      <a:pt x="17592" y="139214"/>
                    </a:lnTo>
                    <a:lnTo>
                      <a:pt x="21135" y="138075"/>
                    </a:lnTo>
                    <a:lnTo>
                      <a:pt x="50244" y="112004"/>
                    </a:lnTo>
                    <a:cubicBezTo>
                      <a:pt x="50244" y="110232"/>
                      <a:pt x="51383" y="109599"/>
                      <a:pt x="53281" y="109599"/>
                    </a:cubicBezTo>
                    <a:moveTo>
                      <a:pt x="166930" y="164905"/>
                    </a:moveTo>
                    <a:cubicBezTo>
                      <a:pt x="127191" y="164905"/>
                      <a:pt x="86819" y="150098"/>
                      <a:pt x="52901" y="123394"/>
                    </a:cubicBezTo>
                    <a:lnTo>
                      <a:pt x="27969" y="146554"/>
                    </a:lnTo>
                    <a:cubicBezTo>
                      <a:pt x="25059" y="149592"/>
                      <a:pt x="20882" y="151364"/>
                      <a:pt x="16706" y="151364"/>
                    </a:cubicBezTo>
                    <a:cubicBezTo>
                      <a:pt x="13162" y="151364"/>
                      <a:pt x="9618" y="150225"/>
                      <a:pt x="6581" y="147820"/>
                    </a:cubicBezTo>
                    <a:cubicBezTo>
                      <a:pt x="2405" y="144783"/>
                      <a:pt x="0" y="139467"/>
                      <a:pt x="0" y="134152"/>
                    </a:cubicBezTo>
                    <a:lnTo>
                      <a:pt x="0" y="21388"/>
                    </a:lnTo>
                    <a:cubicBezTo>
                      <a:pt x="0" y="18477"/>
                      <a:pt x="633" y="16073"/>
                      <a:pt x="1772" y="13035"/>
                    </a:cubicBezTo>
                    <a:cubicBezTo>
                      <a:pt x="2911" y="10631"/>
                      <a:pt x="4176" y="8226"/>
                      <a:pt x="6581" y="5948"/>
                    </a:cubicBezTo>
                    <a:cubicBezTo>
                      <a:pt x="10757" y="1772"/>
                      <a:pt x="16073" y="0"/>
                      <a:pt x="21388" y="0"/>
                    </a:cubicBezTo>
                    <a:lnTo>
                      <a:pt x="134278" y="0"/>
                    </a:lnTo>
                    <a:cubicBezTo>
                      <a:pt x="136683" y="0"/>
                      <a:pt x="139594" y="633"/>
                      <a:pt x="141998" y="1772"/>
                    </a:cubicBezTo>
                    <a:cubicBezTo>
                      <a:pt x="144403" y="2911"/>
                      <a:pt x="146807" y="4809"/>
                      <a:pt x="147946" y="7087"/>
                    </a:cubicBezTo>
                    <a:cubicBezTo>
                      <a:pt x="152756" y="13668"/>
                      <a:pt x="152756" y="22527"/>
                      <a:pt x="146807" y="29108"/>
                    </a:cubicBezTo>
                    <a:lnTo>
                      <a:pt x="125419" y="53408"/>
                    </a:lnTo>
                    <a:cubicBezTo>
                      <a:pt x="151490" y="74163"/>
                      <a:pt x="189584" y="95551"/>
                      <a:pt x="224008" y="95551"/>
                    </a:cubicBezTo>
                    <a:cubicBezTo>
                      <a:pt x="248307" y="95551"/>
                      <a:pt x="267291" y="85427"/>
                      <a:pt x="280959" y="65304"/>
                    </a:cubicBezTo>
                    <a:cubicBezTo>
                      <a:pt x="283364" y="61760"/>
                      <a:pt x="286274" y="59989"/>
                      <a:pt x="289312" y="59989"/>
                    </a:cubicBezTo>
                    <a:cubicBezTo>
                      <a:pt x="291716" y="59989"/>
                      <a:pt x="293488" y="61128"/>
                      <a:pt x="295260" y="62899"/>
                    </a:cubicBezTo>
                    <a:cubicBezTo>
                      <a:pt x="296399" y="64671"/>
                      <a:pt x="297665" y="67709"/>
                      <a:pt x="295893" y="73024"/>
                    </a:cubicBezTo>
                    <a:cubicBezTo>
                      <a:pt x="285768" y="103271"/>
                      <a:pt x="268556" y="127064"/>
                      <a:pt x="244890" y="143137"/>
                    </a:cubicBezTo>
                    <a:cubicBezTo>
                      <a:pt x="222363" y="157312"/>
                      <a:pt x="195532" y="165158"/>
                      <a:pt x="167057" y="16515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6" name="object 16">
            <a:extLst>
              <a:ext uri="{FF2B5EF4-FFF2-40B4-BE49-F238E27FC236}">
                <a16:creationId xmlns:a16="http://schemas.microsoft.com/office/drawing/2014/main" id="{93B3F140-C9C2-A164-242B-86C603397FDA}"/>
              </a:ext>
            </a:extLst>
          </p:cNvPr>
          <p:cNvSpPr txBox="1"/>
          <p:nvPr/>
        </p:nvSpPr>
        <p:spPr>
          <a:xfrm>
            <a:off x="8190006" y="1082874"/>
            <a:ext cx="8274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Alternative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9999" y="1972067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707299" y="1222246"/>
            <a:ext cx="161036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Capacity: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7299" y="3741525"/>
            <a:ext cx="2790190" cy="2764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109220" indent="-228600">
              <a:lnSpc>
                <a:spcPct val="109300"/>
              </a:lnSpc>
              <a:spcBef>
                <a:spcPts val="10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skills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tactics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do </a:t>
            </a:r>
            <a:r>
              <a:rPr sz="1600" b="0" dirty="0">
                <a:latin typeface="Roboto Light"/>
                <a:cs typeface="Roboto Light"/>
              </a:rPr>
              <a:t>people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communities </a:t>
            </a:r>
            <a:r>
              <a:rPr sz="1600" b="0" dirty="0">
                <a:latin typeface="Roboto Light"/>
                <a:cs typeface="Roboto Light"/>
              </a:rPr>
              <a:t>have/use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prevent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5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stop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threat?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tactics</a:t>
            </a:r>
            <a:endParaRPr sz="1600">
              <a:latin typeface="Roboto Light"/>
              <a:cs typeface="Roboto Light"/>
            </a:endParaRPr>
          </a:p>
          <a:p>
            <a:pPr marL="240665">
              <a:lnSpc>
                <a:spcPct val="100000"/>
              </a:lnSpc>
              <a:spcBef>
                <a:spcPts val="180"/>
              </a:spcBef>
            </a:pPr>
            <a:r>
              <a:rPr sz="1600" b="0" dirty="0">
                <a:latin typeface="Roboto Light"/>
                <a:cs typeface="Roboto Light"/>
              </a:rPr>
              <a:t>for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coping?</a:t>
            </a:r>
            <a:endParaRPr sz="1600">
              <a:latin typeface="Roboto Light"/>
              <a:cs typeface="Roboto Light"/>
            </a:endParaRPr>
          </a:p>
          <a:p>
            <a:pPr marL="240665" marR="5080" indent="-228600">
              <a:lnSpc>
                <a:spcPct val="109300"/>
              </a:lnSpc>
              <a:spcBef>
                <a:spcPts val="570"/>
              </a:spcBef>
              <a:buClr>
                <a:srgbClr val="009343"/>
              </a:buClr>
              <a:buSzPct val="87500"/>
              <a:buChar char="•"/>
              <a:tabLst>
                <a:tab pos="240665" algn="l"/>
              </a:tabLst>
            </a:pPr>
            <a:r>
              <a:rPr sz="1600" b="0" dirty="0">
                <a:latin typeface="Roboto Light"/>
                <a:cs typeface="Roboto Light"/>
              </a:rPr>
              <a:t>Does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coping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mechanism </a:t>
            </a:r>
            <a:r>
              <a:rPr sz="1600" b="0" dirty="0">
                <a:latin typeface="Roboto Light"/>
                <a:cs typeface="Roboto Light"/>
              </a:rPr>
              <a:t>have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harmful/negative </a:t>
            </a:r>
            <a:r>
              <a:rPr sz="1600" b="0" dirty="0">
                <a:latin typeface="Roboto Light"/>
                <a:cs typeface="Roboto Light"/>
              </a:rPr>
              <a:t>consequences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are </a:t>
            </a:r>
            <a:r>
              <a:rPr sz="1600" b="0" dirty="0">
                <a:latin typeface="Roboto Light"/>
                <a:cs typeface="Roboto Light"/>
              </a:rPr>
              <a:t>they?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Has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capacity</a:t>
            </a:r>
            <a:r>
              <a:rPr sz="1600" b="0" spc="-25" dirty="0">
                <a:latin typeface="Roboto Light"/>
                <a:cs typeface="Roboto Light"/>
              </a:rPr>
              <a:t> to </a:t>
            </a:r>
            <a:r>
              <a:rPr sz="1600" b="0" dirty="0">
                <a:latin typeface="Roboto Light"/>
                <a:cs typeface="Roboto Light"/>
              </a:rPr>
              <a:t>cope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changed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over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time?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11357" y="3741083"/>
            <a:ext cx="201739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300"/>
              </a:lnSpc>
              <a:spcBef>
                <a:spcPts val="100"/>
              </a:spcBef>
            </a:pPr>
            <a:r>
              <a:rPr sz="1600" b="0" spc="-10" dirty="0">
                <a:latin typeface="Roboto Light"/>
                <a:cs typeface="Roboto Light"/>
              </a:rPr>
              <a:t>Violence,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coercion</a:t>
            </a:r>
            <a:r>
              <a:rPr sz="1600" b="0" spc="-25" dirty="0">
                <a:latin typeface="Roboto Light"/>
                <a:cs typeface="Roboto Light"/>
              </a:rPr>
              <a:t> and </a:t>
            </a:r>
            <a:r>
              <a:rPr sz="1600" b="0" spc="-10" dirty="0">
                <a:latin typeface="Roboto Light"/>
                <a:cs typeface="Roboto Light"/>
              </a:rPr>
              <a:t>deliberate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deprivation</a:t>
            </a:r>
            <a:endParaRPr sz="1600">
              <a:latin typeface="Roboto Light"/>
              <a:cs typeface="Roboto Light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719999" y="2382634"/>
            <a:ext cx="2844165" cy="1214755"/>
            <a:chOff x="719999" y="2382634"/>
            <a:chExt cx="2844165" cy="1214755"/>
          </a:xfrm>
        </p:grpSpPr>
        <p:sp>
          <p:nvSpPr>
            <p:cNvPr id="7" name="object 7"/>
            <p:cNvSpPr/>
            <p:nvPr/>
          </p:nvSpPr>
          <p:spPr>
            <a:xfrm>
              <a:off x="720001" y="2382634"/>
              <a:ext cx="2844165" cy="1214755"/>
            </a:xfrm>
            <a:custGeom>
              <a:avLst/>
              <a:gdLst/>
              <a:ahLst/>
              <a:cxnLst/>
              <a:rect l="l" t="t" r="r" b="b"/>
              <a:pathLst>
                <a:path w="2844165" h="1214754">
                  <a:moveTo>
                    <a:pt x="2843999" y="0"/>
                  </a:moveTo>
                  <a:lnTo>
                    <a:pt x="0" y="0"/>
                  </a:lnTo>
                  <a:lnTo>
                    <a:pt x="0" y="1214716"/>
                  </a:lnTo>
                  <a:lnTo>
                    <a:pt x="2843999" y="1214716"/>
                  </a:lnTo>
                  <a:lnTo>
                    <a:pt x="2843999" y="0"/>
                  </a:lnTo>
                  <a:close/>
                </a:path>
              </a:pathLst>
            </a:custGeom>
            <a:gradFill>
              <a:gsLst>
                <a:gs pos="90000">
                  <a:srgbClr val="ECF6EE"/>
                </a:gs>
                <a:gs pos="0">
                  <a:schemeClr val="bg1"/>
                </a:gs>
              </a:gsLst>
              <a:lin ang="5400000" scaled="1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" name="object 8"/>
            <p:cNvSpPr/>
            <p:nvPr/>
          </p:nvSpPr>
          <p:spPr>
            <a:xfrm>
              <a:off x="719999" y="3592583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720001" y="2549551"/>
            <a:ext cx="284416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2905" marR="374015" indent="-635" algn="ctr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What</a:t>
            </a:r>
            <a:r>
              <a:rPr sz="1800" b="1" spc="-55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helps</a:t>
            </a:r>
            <a:r>
              <a:rPr sz="1800" b="1" spc="-6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people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cope</a:t>
            </a:r>
            <a:r>
              <a:rPr sz="1800" b="1" spc="-25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with/</a:t>
            </a:r>
            <a:r>
              <a:rPr sz="1800" b="1" spc="-2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minimize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the</a:t>
            </a:r>
            <a:r>
              <a:rPr sz="1800" b="1" spc="-3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problem?</a:t>
            </a:r>
            <a:endParaRPr sz="1800" dirty="0">
              <a:latin typeface="Roboto"/>
              <a:cs typeface="Roboto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923995" y="2379230"/>
            <a:ext cx="2844165" cy="1216025"/>
            <a:chOff x="3923995" y="2379230"/>
            <a:chExt cx="2844165" cy="1216025"/>
          </a:xfrm>
        </p:grpSpPr>
        <p:sp>
          <p:nvSpPr>
            <p:cNvPr id="11" name="object 11"/>
            <p:cNvSpPr/>
            <p:nvPr/>
          </p:nvSpPr>
          <p:spPr>
            <a:xfrm>
              <a:off x="3923995" y="2379230"/>
              <a:ext cx="2844165" cy="1214755"/>
            </a:xfrm>
            <a:custGeom>
              <a:avLst/>
              <a:gdLst/>
              <a:ahLst/>
              <a:cxnLst/>
              <a:rect l="l" t="t" r="r" b="b"/>
              <a:pathLst>
                <a:path w="2844165" h="1214754">
                  <a:moveTo>
                    <a:pt x="2843999" y="0"/>
                  </a:moveTo>
                  <a:lnTo>
                    <a:pt x="0" y="0"/>
                  </a:lnTo>
                  <a:lnTo>
                    <a:pt x="0" y="1214716"/>
                  </a:lnTo>
                  <a:lnTo>
                    <a:pt x="2843999" y="1214716"/>
                  </a:lnTo>
                  <a:lnTo>
                    <a:pt x="2843999" y="0"/>
                  </a:lnTo>
                  <a:close/>
                </a:path>
              </a:pathLst>
            </a:custGeom>
            <a:gradFill>
              <a:gsLst>
                <a:gs pos="90000">
                  <a:srgbClr val="ECF6EE"/>
                </a:gs>
                <a:gs pos="0">
                  <a:schemeClr val="bg1"/>
                </a:gs>
              </a:gsLst>
              <a:lin ang="5400000" scaled="1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" name="object 12"/>
            <p:cNvSpPr/>
            <p:nvPr/>
          </p:nvSpPr>
          <p:spPr>
            <a:xfrm>
              <a:off x="3923999" y="3590084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3923995" y="2668934"/>
            <a:ext cx="28441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18490" marR="610235" indent="229235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What</a:t>
            </a:r>
            <a:r>
              <a:rPr sz="1800" b="1" spc="-25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is</a:t>
            </a:r>
            <a:r>
              <a:rPr sz="1800" b="1" spc="-3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25" dirty="0">
                <a:solidFill>
                  <a:srgbClr val="009343"/>
                </a:solidFill>
                <a:latin typeface="Roboto"/>
                <a:cs typeface="Roboto"/>
              </a:rPr>
              <a:t>the 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protection</a:t>
            </a:r>
            <a:r>
              <a:rPr sz="1800" b="1" spc="-6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risk?</a:t>
            </a:r>
            <a:endParaRPr sz="1800">
              <a:latin typeface="Roboto"/>
              <a:cs typeface="Roboto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7128000" y="2376004"/>
            <a:ext cx="2844165" cy="1216660"/>
            <a:chOff x="7128000" y="2376004"/>
            <a:chExt cx="2844165" cy="1216660"/>
          </a:xfrm>
        </p:grpSpPr>
        <p:sp>
          <p:nvSpPr>
            <p:cNvPr id="15" name="object 15"/>
            <p:cNvSpPr/>
            <p:nvPr/>
          </p:nvSpPr>
          <p:spPr>
            <a:xfrm>
              <a:off x="7128001" y="2376004"/>
              <a:ext cx="2844165" cy="1214755"/>
            </a:xfrm>
            <a:custGeom>
              <a:avLst/>
              <a:gdLst/>
              <a:ahLst/>
              <a:cxnLst/>
              <a:rect l="l" t="t" r="r" b="b"/>
              <a:pathLst>
                <a:path w="2844165" h="1214754">
                  <a:moveTo>
                    <a:pt x="2843999" y="0"/>
                  </a:moveTo>
                  <a:lnTo>
                    <a:pt x="0" y="0"/>
                  </a:lnTo>
                  <a:lnTo>
                    <a:pt x="0" y="1214716"/>
                  </a:lnTo>
                  <a:lnTo>
                    <a:pt x="2843999" y="1214716"/>
                  </a:lnTo>
                  <a:lnTo>
                    <a:pt x="2843999" y="0"/>
                  </a:lnTo>
                  <a:close/>
                </a:path>
              </a:pathLst>
            </a:custGeom>
            <a:gradFill>
              <a:gsLst>
                <a:gs pos="90000">
                  <a:srgbClr val="ECF6EE"/>
                </a:gs>
                <a:gs pos="0">
                  <a:schemeClr val="bg1"/>
                </a:gs>
              </a:gsLst>
              <a:lin ang="5400000" scaled="1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6" name="object 16"/>
            <p:cNvSpPr/>
            <p:nvPr/>
          </p:nvSpPr>
          <p:spPr>
            <a:xfrm>
              <a:off x="7128000" y="3587703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128002" y="2549551"/>
            <a:ext cx="284416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3525" marR="273050" indent="263525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What</a:t>
            </a:r>
            <a:r>
              <a:rPr sz="1800" b="1" spc="-35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could</a:t>
            </a:r>
            <a:r>
              <a:rPr sz="1800" b="1" spc="-35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20" dirty="0">
                <a:solidFill>
                  <a:srgbClr val="009343"/>
                </a:solidFill>
                <a:latin typeface="Roboto"/>
                <a:cs typeface="Roboto"/>
              </a:rPr>
              <a:t>make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people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less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 vulnerable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to</a:t>
            </a:r>
            <a:r>
              <a:rPr sz="1800" b="1" spc="-70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this</a:t>
            </a:r>
            <a:r>
              <a:rPr sz="1800" b="1" spc="-65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dirty="0">
                <a:solidFill>
                  <a:srgbClr val="009343"/>
                </a:solidFill>
                <a:latin typeface="Roboto"/>
                <a:cs typeface="Roboto"/>
              </a:rPr>
              <a:t>specific</a:t>
            </a:r>
            <a:r>
              <a:rPr sz="1800" b="1" spc="-65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threat?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115299" y="3741525"/>
            <a:ext cx="2778760" cy="19640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193675" indent="-228600">
              <a:lnSpc>
                <a:spcPct val="109300"/>
              </a:lnSpc>
              <a:spcBef>
                <a:spcPts val="100"/>
              </a:spcBef>
              <a:buClr>
                <a:srgbClr val="009343"/>
              </a:buClr>
              <a:buSzPct val="87500"/>
              <a:buChar char="•"/>
              <a:tabLst>
                <a:tab pos="241300" algn="l"/>
              </a:tabLst>
            </a:pPr>
            <a:r>
              <a:rPr sz="1600" b="0" dirty="0">
                <a:latin typeface="Roboto Light"/>
                <a:cs typeface="Roboto Light"/>
              </a:rPr>
              <a:t>What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capacities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should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be </a:t>
            </a:r>
            <a:r>
              <a:rPr sz="1600" b="0" dirty="0">
                <a:latin typeface="Roboto Light"/>
                <a:cs typeface="Roboto Light"/>
              </a:rPr>
              <a:t>supported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help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reduce </a:t>
            </a:r>
            <a:r>
              <a:rPr sz="1600" b="0" dirty="0">
                <a:latin typeface="Roboto Light"/>
                <a:cs typeface="Roboto Light"/>
              </a:rPr>
              <a:t>the </a:t>
            </a:r>
            <a:r>
              <a:rPr sz="1600" b="0" spc="-10" dirty="0">
                <a:latin typeface="Roboto Light"/>
                <a:cs typeface="Roboto Light"/>
              </a:rPr>
              <a:t>risk?</a:t>
            </a:r>
            <a:endParaRPr sz="1600">
              <a:latin typeface="Roboto Light"/>
              <a:cs typeface="Roboto Light"/>
            </a:endParaRPr>
          </a:p>
          <a:p>
            <a:pPr marL="241300" marR="5080" indent="-228600">
              <a:lnSpc>
                <a:spcPct val="109300"/>
              </a:lnSpc>
              <a:spcBef>
                <a:spcPts val="570"/>
              </a:spcBef>
              <a:buClr>
                <a:srgbClr val="009343"/>
              </a:buClr>
              <a:buSzPct val="87500"/>
              <a:buChar char="•"/>
              <a:tabLst>
                <a:tab pos="241300" algn="l"/>
              </a:tabLst>
            </a:pPr>
            <a:r>
              <a:rPr sz="1600" b="0" dirty="0">
                <a:latin typeface="Roboto Light"/>
                <a:cs typeface="Roboto Light"/>
              </a:rPr>
              <a:t>How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can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expand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or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bring </a:t>
            </a:r>
            <a:r>
              <a:rPr sz="1600" b="0" dirty="0">
                <a:latin typeface="Roboto Light"/>
                <a:cs typeface="Roboto Light"/>
              </a:rPr>
              <a:t>back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existing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capacities</a:t>
            </a:r>
            <a:endParaRPr sz="1600">
              <a:latin typeface="Roboto Light"/>
              <a:cs typeface="Roboto Light"/>
            </a:endParaRPr>
          </a:p>
          <a:p>
            <a:pPr marL="241300" marR="17145">
              <a:lnSpc>
                <a:spcPct val="109300"/>
              </a:lnSpc>
            </a:pP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have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crumbled?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Can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we </a:t>
            </a:r>
            <a:r>
              <a:rPr sz="1600" b="0" dirty="0">
                <a:latin typeface="Roboto Light"/>
                <a:cs typeface="Roboto Light"/>
              </a:rPr>
              <a:t>develop</a:t>
            </a:r>
            <a:r>
              <a:rPr sz="1600" b="0" spc="-6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new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capacities?</a:t>
            </a:r>
            <a:endParaRPr sz="1600">
              <a:latin typeface="Roboto Light"/>
              <a:cs typeface="Roboto 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20001" y="791972"/>
            <a:ext cx="6615430" cy="324485"/>
          </a:xfrm>
          <a:prstGeom prst="rect">
            <a:avLst/>
          </a:prstGeom>
          <a:gradFill>
            <a:gsLst>
              <a:gs pos="13000">
                <a:srgbClr val="ECF6EE"/>
              </a:gs>
              <a:gs pos="100000">
                <a:schemeClr val="bg1"/>
              </a:gs>
            </a:gsLst>
            <a:lin ang="0" scaled="0"/>
          </a:gradFill>
        </p:spPr>
        <p:txBody>
          <a:bodyPr vert="horz" wrap="square" lIns="0" tIns="7366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580"/>
              </a:spcBef>
            </a:pPr>
            <a:r>
              <a:rPr sz="1100" b="0" i="1" spc="-10" dirty="0">
                <a:latin typeface="Roboto Light"/>
                <a:cs typeface="Roboto Light"/>
              </a:rPr>
              <a:t>Extracted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from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the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i="1" dirty="0">
                <a:latin typeface="Roboto"/>
                <a:cs typeface="Roboto"/>
              </a:rPr>
              <a:t>Protection</a:t>
            </a:r>
            <a:r>
              <a:rPr sz="1100" i="1" spc="-20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Analytical</a:t>
            </a:r>
            <a:r>
              <a:rPr sz="1100" i="1" spc="-15" dirty="0">
                <a:latin typeface="Roboto"/>
                <a:cs typeface="Roboto"/>
              </a:rPr>
              <a:t> </a:t>
            </a:r>
            <a:r>
              <a:rPr sz="1100" i="1" dirty="0">
                <a:latin typeface="Roboto"/>
                <a:cs typeface="Roboto"/>
              </a:rPr>
              <a:t>Framework</a:t>
            </a:r>
            <a:r>
              <a:rPr sz="1100" i="1" spc="-25" dirty="0">
                <a:latin typeface="Roboto"/>
                <a:cs typeface="Roboto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/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Global</a:t>
            </a:r>
            <a:r>
              <a:rPr sz="1100" b="0" i="1" spc="-20" dirty="0">
                <a:latin typeface="Roboto Light"/>
                <a:cs typeface="Roboto Light"/>
              </a:rPr>
              <a:t> </a:t>
            </a:r>
            <a:r>
              <a:rPr sz="1100" b="0" i="1" dirty="0">
                <a:latin typeface="Roboto Light"/>
                <a:cs typeface="Roboto Light"/>
              </a:rPr>
              <a:t>Protection</a:t>
            </a:r>
            <a:r>
              <a:rPr sz="1100" b="0" i="1" spc="-15" dirty="0">
                <a:latin typeface="Roboto Light"/>
                <a:cs typeface="Roboto Light"/>
              </a:rPr>
              <a:t> </a:t>
            </a:r>
            <a:r>
              <a:rPr sz="1100" b="0" i="1" spc="-10" dirty="0">
                <a:latin typeface="Roboto Light"/>
                <a:cs typeface="Roboto Light"/>
              </a:rPr>
              <a:t>Cluster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56</a:t>
            </a:fld>
            <a:endParaRPr spc="-25" dirty="0"/>
          </a:p>
        </p:txBody>
      </p:sp>
      <p:sp>
        <p:nvSpPr>
          <p:cNvPr id="28" name="object 2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29" name="object 2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39" name="Grupo 38">
            <a:extLst>
              <a:ext uri="{FF2B5EF4-FFF2-40B4-BE49-F238E27FC236}">
                <a16:creationId xmlns:a16="http://schemas.microsoft.com/office/drawing/2014/main" id="{7539E7BC-BDFD-BD3E-9814-44D8FBED80E8}"/>
              </a:ext>
            </a:extLst>
          </p:cNvPr>
          <p:cNvGrpSpPr/>
          <p:nvPr/>
        </p:nvGrpSpPr>
        <p:grpSpPr>
          <a:xfrm>
            <a:off x="9151804" y="792002"/>
            <a:ext cx="820419" cy="820419"/>
            <a:chOff x="9151804" y="900446"/>
            <a:chExt cx="820419" cy="820419"/>
          </a:xfrm>
        </p:grpSpPr>
        <p:sp>
          <p:nvSpPr>
            <p:cNvPr id="40" name="object 7">
              <a:extLst>
                <a:ext uri="{FF2B5EF4-FFF2-40B4-BE49-F238E27FC236}">
                  <a16:creationId xmlns:a16="http://schemas.microsoft.com/office/drawing/2014/main" id="{75AE242D-A425-FE82-117D-2F918924D56E}"/>
                </a:ext>
              </a:extLst>
            </p:cNvPr>
            <p:cNvSpPr/>
            <p:nvPr/>
          </p:nvSpPr>
          <p:spPr>
            <a:xfrm>
              <a:off x="9151804" y="900446"/>
              <a:ext cx="820419" cy="820419"/>
            </a:xfrm>
            <a:custGeom>
              <a:avLst/>
              <a:gdLst/>
              <a:ahLst/>
              <a:cxnLst/>
              <a:rect l="l" t="t" r="r" b="b"/>
              <a:pathLst>
                <a:path w="820420" h="820419">
                  <a:moveTo>
                    <a:pt x="410095" y="0"/>
                  </a:moveTo>
                  <a:lnTo>
                    <a:pt x="362269" y="2759"/>
                  </a:lnTo>
                  <a:lnTo>
                    <a:pt x="316063" y="10831"/>
                  </a:lnTo>
                  <a:lnTo>
                    <a:pt x="271786" y="23909"/>
                  </a:lnTo>
                  <a:lnTo>
                    <a:pt x="229745" y="41684"/>
                  </a:lnTo>
                  <a:lnTo>
                    <a:pt x="190247" y="63850"/>
                  </a:lnTo>
                  <a:lnTo>
                    <a:pt x="153600" y="90097"/>
                  </a:lnTo>
                  <a:lnTo>
                    <a:pt x="120113" y="120119"/>
                  </a:lnTo>
                  <a:lnTo>
                    <a:pt x="90092" y="153608"/>
                  </a:lnTo>
                  <a:lnTo>
                    <a:pt x="63846" y="190256"/>
                  </a:lnTo>
                  <a:lnTo>
                    <a:pt x="41682" y="229755"/>
                  </a:lnTo>
                  <a:lnTo>
                    <a:pt x="23907" y="271797"/>
                  </a:lnTo>
                  <a:lnTo>
                    <a:pt x="10830" y="316075"/>
                  </a:lnTo>
                  <a:lnTo>
                    <a:pt x="2758" y="362281"/>
                  </a:lnTo>
                  <a:lnTo>
                    <a:pt x="0" y="410108"/>
                  </a:lnTo>
                  <a:lnTo>
                    <a:pt x="2758" y="457934"/>
                  </a:lnTo>
                  <a:lnTo>
                    <a:pt x="10830" y="504140"/>
                  </a:lnTo>
                  <a:lnTo>
                    <a:pt x="23907" y="548417"/>
                  </a:lnTo>
                  <a:lnTo>
                    <a:pt x="41682" y="590459"/>
                  </a:lnTo>
                  <a:lnTo>
                    <a:pt x="63846" y="629956"/>
                  </a:lnTo>
                  <a:lnTo>
                    <a:pt x="90092" y="666603"/>
                  </a:lnTo>
                  <a:lnTo>
                    <a:pt x="120113" y="700090"/>
                  </a:lnTo>
                  <a:lnTo>
                    <a:pt x="153600" y="730111"/>
                  </a:lnTo>
                  <a:lnTo>
                    <a:pt x="190247" y="756357"/>
                  </a:lnTo>
                  <a:lnTo>
                    <a:pt x="229745" y="778521"/>
                  </a:lnTo>
                  <a:lnTo>
                    <a:pt x="271786" y="796296"/>
                  </a:lnTo>
                  <a:lnTo>
                    <a:pt x="316063" y="809373"/>
                  </a:lnTo>
                  <a:lnTo>
                    <a:pt x="362269" y="817445"/>
                  </a:lnTo>
                  <a:lnTo>
                    <a:pt x="410095" y="820204"/>
                  </a:lnTo>
                  <a:lnTo>
                    <a:pt x="457921" y="817445"/>
                  </a:lnTo>
                  <a:lnTo>
                    <a:pt x="504127" y="809373"/>
                  </a:lnTo>
                  <a:lnTo>
                    <a:pt x="548404" y="796296"/>
                  </a:lnTo>
                  <a:lnTo>
                    <a:pt x="590446" y="778521"/>
                  </a:lnTo>
                  <a:lnTo>
                    <a:pt x="629944" y="756357"/>
                  </a:lnTo>
                  <a:lnTo>
                    <a:pt x="666590" y="730111"/>
                  </a:lnTo>
                  <a:lnTo>
                    <a:pt x="700077" y="700090"/>
                  </a:lnTo>
                  <a:lnTo>
                    <a:pt x="730098" y="666603"/>
                  </a:lnTo>
                  <a:lnTo>
                    <a:pt x="756344" y="629956"/>
                  </a:lnTo>
                  <a:lnTo>
                    <a:pt x="778509" y="590459"/>
                  </a:lnTo>
                  <a:lnTo>
                    <a:pt x="796283" y="548417"/>
                  </a:lnTo>
                  <a:lnTo>
                    <a:pt x="809360" y="504140"/>
                  </a:lnTo>
                  <a:lnTo>
                    <a:pt x="817432" y="457934"/>
                  </a:lnTo>
                  <a:lnTo>
                    <a:pt x="820191" y="410108"/>
                  </a:lnTo>
                  <a:lnTo>
                    <a:pt x="817432" y="362281"/>
                  </a:lnTo>
                  <a:lnTo>
                    <a:pt x="809360" y="316075"/>
                  </a:lnTo>
                  <a:lnTo>
                    <a:pt x="796283" y="271797"/>
                  </a:lnTo>
                  <a:lnTo>
                    <a:pt x="778509" y="229755"/>
                  </a:lnTo>
                  <a:lnTo>
                    <a:pt x="756344" y="190256"/>
                  </a:lnTo>
                  <a:lnTo>
                    <a:pt x="730098" y="153608"/>
                  </a:lnTo>
                  <a:lnTo>
                    <a:pt x="700077" y="120119"/>
                  </a:lnTo>
                  <a:lnTo>
                    <a:pt x="666590" y="90097"/>
                  </a:lnTo>
                  <a:lnTo>
                    <a:pt x="629944" y="63850"/>
                  </a:lnTo>
                  <a:lnTo>
                    <a:pt x="590446" y="41684"/>
                  </a:lnTo>
                  <a:lnTo>
                    <a:pt x="548404" y="23909"/>
                  </a:lnTo>
                  <a:lnTo>
                    <a:pt x="504127" y="10831"/>
                  </a:lnTo>
                  <a:lnTo>
                    <a:pt x="457921" y="2759"/>
                  </a:lnTo>
                  <a:lnTo>
                    <a:pt x="410095" y="0"/>
                  </a:lnTo>
                  <a:close/>
                </a:path>
              </a:pathLst>
            </a:custGeom>
            <a:solidFill>
              <a:srgbClr val="EAF4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8">
              <a:extLst>
                <a:ext uri="{FF2B5EF4-FFF2-40B4-BE49-F238E27FC236}">
                  <a16:creationId xmlns:a16="http://schemas.microsoft.com/office/drawing/2014/main" id="{E37AAAD7-F66D-949A-F1AC-F2E558E24E60}"/>
                </a:ext>
              </a:extLst>
            </p:cNvPr>
            <p:cNvSpPr/>
            <p:nvPr/>
          </p:nvSpPr>
          <p:spPr>
            <a:xfrm>
              <a:off x="9259528" y="1008174"/>
              <a:ext cx="605155" cy="605155"/>
            </a:xfrm>
            <a:custGeom>
              <a:avLst/>
              <a:gdLst/>
              <a:ahLst/>
              <a:cxnLst/>
              <a:rect l="l" t="t" r="r" b="b"/>
              <a:pathLst>
                <a:path w="605154" h="605155">
                  <a:moveTo>
                    <a:pt x="302374" y="0"/>
                  </a:moveTo>
                  <a:lnTo>
                    <a:pt x="253328" y="3957"/>
                  </a:lnTo>
                  <a:lnTo>
                    <a:pt x="206802" y="15415"/>
                  </a:lnTo>
                  <a:lnTo>
                    <a:pt x="163417" y="33751"/>
                  </a:lnTo>
                  <a:lnTo>
                    <a:pt x="123797" y="58341"/>
                  </a:lnTo>
                  <a:lnTo>
                    <a:pt x="88565" y="88565"/>
                  </a:lnTo>
                  <a:lnTo>
                    <a:pt x="58341" y="123797"/>
                  </a:lnTo>
                  <a:lnTo>
                    <a:pt x="33751" y="163417"/>
                  </a:lnTo>
                  <a:lnTo>
                    <a:pt x="15415" y="206802"/>
                  </a:lnTo>
                  <a:lnTo>
                    <a:pt x="3957" y="253328"/>
                  </a:lnTo>
                  <a:lnTo>
                    <a:pt x="0" y="302374"/>
                  </a:lnTo>
                  <a:lnTo>
                    <a:pt x="3957" y="351419"/>
                  </a:lnTo>
                  <a:lnTo>
                    <a:pt x="15415" y="397946"/>
                  </a:lnTo>
                  <a:lnTo>
                    <a:pt x="33751" y="441330"/>
                  </a:lnTo>
                  <a:lnTo>
                    <a:pt x="58341" y="480950"/>
                  </a:lnTo>
                  <a:lnTo>
                    <a:pt x="88565" y="516183"/>
                  </a:lnTo>
                  <a:lnTo>
                    <a:pt x="123797" y="546406"/>
                  </a:lnTo>
                  <a:lnTo>
                    <a:pt x="163417" y="570997"/>
                  </a:lnTo>
                  <a:lnTo>
                    <a:pt x="206802" y="589332"/>
                  </a:lnTo>
                  <a:lnTo>
                    <a:pt x="253328" y="600790"/>
                  </a:lnTo>
                  <a:lnTo>
                    <a:pt x="302374" y="604748"/>
                  </a:lnTo>
                  <a:lnTo>
                    <a:pt x="351419" y="600790"/>
                  </a:lnTo>
                  <a:lnTo>
                    <a:pt x="397944" y="589332"/>
                  </a:lnTo>
                  <a:lnTo>
                    <a:pt x="441328" y="570997"/>
                  </a:lnTo>
                  <a:lnTo>
                    <a:pt x="480946" y="546406"/>
                  </a:lnTo>
                  <a:lnTo>
                    <a:pt x="516177" y="516183"/>
                  </a:lnTo>
                  <a:lnTo>
                    <a:pt x="546398" y="480950"/>
                  </a:lnTo>
                  <a:lnTo>
                    <a:pt x="570987" y="441330"/>
                  </a:lnTo>
                  <a:lnTo>
                    <a:pt x="589321" y="397946"/>
                  </a:lnTo>
                  <a:lnTo>
                    <a:pt x="600778" y="351419"/>
                  </a:lnTo>
                  <a:lnTo>
                    <a:pt x="604735" y="302374"/>
                  </a:lnTo>
                  <a:lnTo>
                    <a:pt x="600778" y="253328"/>
                  </a:lnTo>
                  <a:lnTo>
                    <a:pt x="589321" y="206802"/>
                  </a:lnTo>
                  <a:lnTo>
                    <a:pt x="570987" y="163417"/>
                  </a:lnTo>
                  <a:lnTo>
                    <a:pt x="546398" y="123797"/>
                  </a:lnTo>
                  <a:lnTo>
                    <a:pt x="516177" y="88565"/>
                  </a:lnTo>
                  <a:lnTo>
                    <a:pt x="480946" y="58341"/>
                  </a:lnTo>
                  <a:lnTo>
                    <a:pt x="441328" y="33751"/>
                  </a:lnTo>
                  <a:lnTo>
                    <a:pt x="397944" y="15415"/>
                  </a:lnTo>
                  <a:lnTo>
                    <a:pt x="351419" y="3957"/>
                  </a:lnTo>
                  <a:lnTo>
                    <a:pt x="3023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42" name="Grupo 41">
              <a:extLst>
                <a:ext uri="{FF2B5EF4-FFF2-40B4-BE49-F238E27FC236}">
                  <a16:creationId xmlns:a16="http://schemas.microsoft.com/office/drawing/2014/main" id="{BB48A5A8-B506-26A9-1ABA-9B02A600A965}"/>
                </a:ext>
              </a:extLst>
            </p:cNvPr>
            <p:cNvGrpSpPr/>
            <p:nvPr/>
          </p:nvGrpSpPr>
          <p:grpSpPr>
            <a:xfrm>
              <a:off x="9259528" y="1010660"/>
              <a:ext cx="602669" cy="602669"/>
              <a:chOff x="9268797" y="1000702"/>
              <a:chExt cx="602669" cy="602669"/>
            </a:xfrm>
          </p:grpSpPr>
          <p:sp>
            <p:nvSpPr>
              <p:cNvPr id="43" name="Forma libre: forma 42">
                <a:extLst>
                  <a:ext uri="{FF2B5EF4-FFF2-40B4-BE49-F238E27FC236}">
                    <a16:creationId xmlns:a16="http://schemas.microsoft.com/office/drawing/2014/main" id="{0D0B5158-8820-BCB2-2C49-164B223195F1}"/>
                  </a:ext>
                </a:extLst>
              </p:cNvPr>
              <p:cNvSpPr/>
              <p:nvPr/>
            </p:nvSpPr>
            <p:spPr>
              <a:xfrm>
                <a:off x="9268797" y="1000702"/>
                <a:ext cx="602669" cy="602669"/>
              </a:xfrm>
              <a:custGeom>
                <a:avLst/>
                <a:gdLst>
                  <a:gd name="csX0" fmla="*/ 0 w 602669"/>
                  <a:gd name="csY0" fmla="*/ 301335 h 602669"/>
                  <a:gd name="csX1" fmla="*/ 301335 w 602669"/>
                  <a:gd name="csY1" fmla="*/ 0 h 602669"/>
                  <a:gd name="csX2" fmla="*/ 602670 w 602669"/>
                  <a:gd name="csY2" fmla="*/ 301335 h 602669"/>
                  <a:gd name="csX3" fmla="*/ 301335 w 602669"/>
                  <a:gd name="csY3" fmla="*/ 602670 h 602669"/>
                  <a:gd name="csX4" fmla="*/ 0 w 602669"/>
                  <a:gd name="csY4" fmla="*/ 301335 h 60266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02669" h="602669">
                    <a:moveTo>
                      <a:pt x="0" y="301335"/>
                    </a:moveTo>
                    <a:cubicBezTo>
                      <a:pt x="0" y="134911"/>
                      <a:pt x="134911" y="0"/>
                      <a:pt x="301335" y="0"/>
                    </a:cubicBezTo>
                    <a:cubicBezTo>
                      <a:pt x="467759" y="0"/>
                      <a:pt x="602670" y="134911"/>
                      <a:pt x="602670" y="301335"/>
                    </a:cubicBezTo>
                    <a:cubicBezTo>
                      <a:pt x="602670" y="467759"/>
                      <a:pt x="467759" y="602670"/>
                      <a:pt x="301335" y="602670"/>
                    </a:cubicBezTo>
                    <a:cubicBezTo>
                      <a:pt x="134911" y="602670"/>
                      <a:pt x="0" y="467759"/>
                      <a:pt x="0" y="301335"/>
                    </a:cubicBezTo>
                    <a:close/>
                  </a:path>
                </a:pathLst>
              </a:custGeom>
              <a:noFill/>
              <a:ln w="10751" cap="flat">
                <a:solidFill>
                  <a:srgbClr val="00924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44" name="Forma libre: forma 43">
                <a:extLst>
                  <a:ext uri="{FF2B5EF4-FFF2-40B4-BE49-F238E27FC236}">
                    <a16:creationId xmlns:a16="http://schemas.microsoft.com/office/drawing/2014/main" id="{46CCB7EB-A451-CE3A-AAC5-E002638A8127}"/>
                  </a:ext>
                </a:extLst>
              </p:cNvPr>
              <p:cNvSpPr/>
              <p:nvPr/>
            </p:nvSpPr>
            <p:spPr>
              <a:xfrm>
                <a:off x="9414619" y="1284180"/>
                <a:ext cx="285605" cy="154285"/>
              </a:xfrm>
              <a:custGeom>
                <a:avLst/>
                <a:gdLst>
                  <a:gd name="csX0" fmla="*/ 111624 w 285605"/>
                  <a:gd name="csY0" fmla="*/ 48725 h 154285"/>
                  <a:gd name="csX1" fmla="*/ 280832 w 285605"/>
                  <a:gd name="csY1" fmla="*/ 63026 h 154285"/>
                  <a:gd name="csX2" fmla="*/ 285009 w 285605"/>
                  <a:gd name="csY2" fmla="*/ 65431 h 154285"/>
                  <a:gd name="csX3" fmla="*/ 48092 w 285605"/>
                  <a:gd name="csY3" fmla="*/ 110612 h 154285"/>
                  <a:gd name="csX4" fmla="*/ 18984 w 285605"/>
                  <a:gd name="csY4" fmla="*/ 136683 h 154285"/>
                  <a:gd name="csX5" fmla="*/ 11264 w 285605"/>
                  <a:gd name="csY5" fmla="*/ 139594 h 154285"/>
                  <a:gd name="csX6" fmla="*/ 4809 w 285605"/>
                  <a:gd name="csY6" fmla="*/ 137189 h 154285"/>
                  <a:gd name="csX7" fmla="*/ 0 w 285605"/>
                  <a:gd name="csY7" fmla="*/ 128330 h 154285"/>
                  <a:gd name="csX8" fmla="*/ 0 w 285605"/>
                  <a:gd name="csY8" fmla="*/ 15567 h 154285"/>
                  <a:gd name="csX9" fmla="*/ 1139 w 285605"/>
                  <a:gd name="csY9" fmla="*/ 9618 h 154285"/>
                  <a:gd name="csX10" fmla="*/ 4683 w 285605"/>
                  <a:gd name="csY10" fmla="*/ 4809 h 154285"/>
                  <a:gd name="csX11" fmla="*/ 15314 w 285605"/>
                  <a:gd name="csY11" fmla="*/ 0 h 154285"/>
                  <a:gd name="csX12" fmla="*/ 128077 w 285605"/>
                  <a:gd name="csY12" fmla="*/ 0 h 154285"/>
                  <a:gd name="csX13" fmla="*/ 132886 w 285605"/>
                  <a:gd name="csY13" fmla="*/ 1139 h 154285"/>
                  <a:gd name="csX14" fmla="*/ 137062 w 285605"/>
                  <a:gd name="csY14" fmla="*/ 4683 h 154285"/>
                  <a:gd name="csX15" fmla="*/ 136430 w 285605"/>
                  <a:gd name="csY15" fmla="*/ 18857 h 154285"/>
                  <a:gd name="csX16" fmla="*/ 111498 w 285605"/>
                  <a:gd name="csY16" fmla="*/ 48598 h 15428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285605" h="154285">
                    <a:moveTo>
                      <a:pt x="111624" y="48725"/>
                    </a:moveTo>
                    <a:cubicBezTo>
                      <a:pt x="156679" y="87325"/>
                      <a:pt x="238689" y="124786"/>
                      <a:pt x="280832" y="63026"/>
                    </a:cubicBezTo>
                    <a:cubicBezTo>
                      <a:pt x="284376" y="58217"/>
                      <a:pt x="286781" y="59989"/>
                      <a:pt x="285009" y="65431"/>
                    </a:cubicBezTo>
                    <a:cubicBezTo>
                      <a:pt x="249952" y="170474"/>
                      <a:pt x="128836" y="178194"/>
                      <a:pt x="48092" y="110612"/>
                    </a:cubicBezTo>
                    <a:lnTo>
                      <a:pt x="18984" y="136683"/>
                    </a:lnTo>
                    <a:cubicBezTo>
                      <a:pt x="16579" y="138455"/>
                      <a:pt x="14175" y="139594"/>
                      <a:pt x="11264" y="139594"/>
                    </a:cubicBezTo>
                    <a:cubicBezTo>
                      <a:pt x="8859" y="139594"/>
                      <a:pt x="6454" y="138961"/>
                      <a:pt x="4809" y="137189"/>
                    </a:cubicBezTo>
                    <a:cubicBezTo>
                      <a:pt x="1772" y="134784"/>
                      <a:pt x="0" y="131874"/>
                      <a:pt x="0" y="128330"/>
                    </a:cubicBezTo>
                    <a:lnTo>
                      <a:pt x="0" y="15567"/>
                    </a:lnTo>
                    <a:cubicBezTo>
                      <a:pt x="0" y="13795"/>
                      <a:pt x="633" y="11390"/>
                      <a:pt x="1139" y="9618"/>
                    </a:cubicBezTo>
                    <a:cubicBezTo>
                      <a:pt x="1772" y="7847"/>
                      <a:pt x="2911" y="6075"/>
                      <a:pt x="4683" y="4809"/>
                    </a:cubicBezTo>
                    <a:cubicBezTo>
                      <a:pt x="7593" y="1772"/>
                      <a:pt x="11137" y="0"/>
                      <a:pt x="15314" y="0"/>
                    </a:cubicBezTo>
                    <a:lnTo>
                      <a:pt x="128077" y="0"/>
                    </a:lnTo>
                    <a:cubicBezTo>
                      <a:pt x="129849" y="0"/>
                      <a:pt x="131620" y="633"/>
                      <a:pt x="132886" y="1139"/>
                    </a:cubicBezTo>
                    <a:cubicBezTo>
                      <a:pt x="134658" y="1772"/>
                      <a:pt x="135923" y="2911"/>
                      <a:pt x="137062" y="4683"/>
                    </a:cubicBezTo>
                    <a:cubicBezTo>
                      <a:pt x="139973" y="8859"/>
                      <a:pt x="139973" y="14807"/>
                      <a:pt x="136430" y="18857"/>
                    </a:cubicBezTo>
                    <a:lnTo>
                      <a:pt x="111498" y="48598"/>
                    </a:lnTo>
                    <a:close/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45" name="Forma libre: forma 44">
                <a:extLst>
                  <a:ext uri="{FF2B5EF4-FFF2-40B4-BE49-F238E27FC236}">
                    <a16:creationId xmlns:a16="http://schemas.microsoft.com/office/drawing/2014/main" id="{C1B617B1-360C-937B-FC35-7E5D6E65B217}"/>
                  </a:ext>
                </a:extLst>
              </p:cNvPr>
              <p:cNvSpPr/>
              <p:nvPr/>
            </p:nvSpPr>
            <p:spPr>
              <a:xfrm>
                <a:off x="9438922" y="1162191"/>
                <a:ext cx="285737" cy="154274"/>
              </a:xfrm>
              <a:custGeom>
                <a:avLst/>
                <a:gdLst>
                  <a:gd name="csX0" fmla="*/ 123237 w 285737"/>
                  <a:gd name="csY0" fmla="*/ 127 h 154274"/>
                  <a:gd name="csX1" fmla="*/ 855 w 285737"/>
                  <a:gd name="csY1" fmla="*/ 88970 h 154274"/>
                  <a:gd name="csX2" fmla="*/ 1741 w 285737"/>
                  <a:gd name="csY2" fmla="*/ 94792 h 154274"/>
                  <a:gd name="csX3" fmla="*/ 5664 w 285737"/>
                  <a:gd name="csY3" fmla="*/ 92514 h 154274"/>
                  <a:gd name="csX4" fmla="*/ 67551 w 285737"/>
                  <a:gd name="csY4" fmla="*/ 59735 h 154274"/>
                  <a:gd name="csX5" fmla="*/ 174873 w 285737"/>
                  <a:gd name="csY5" fmla="*/ 106815 h 154274"/>
                  <a:gd name="csX6" fmla="*/ 149308 w 285737"/>
                  <a:gd name="csY6" fmla="*/ 135291 h 154274"/>
                  <a:gd name="csX7" fmla="*/ 148675 w 285737"/>
                  <a:gd name="csY7" fmla="*/ 149592 h 154274"/>
                  <a:gd name="csX8" fmla="*/ 152852 w 285737"/>
                  <a:gd name="csY8" fmla="*/ 153135 h 154274"/>
                  <a:gd name="csX9" fmla="*/ 157661 w 285737"/>
                  <a:gd name="csY9" fmla="*/ 154274 h 154274"/>
                  <a:gd name="csX10" fmla="*/ 270424 w 285737"/>
                  <a:gd name="csY10" fmla="*/ 154274 h 154274"/>
                  <a:gd name="csX11" fmla="*/ 281055 w 285737"/>
                  <a:gd name="csY11" fmla="*/ 149465 h 154274"/>
                  <a:gd name="csX12" fmla="*/ 284599 w 285737"/>
                  <a:gd name="csY12" fmla="*/ 144656 h 154274"/>
                  <a:gd name="csX13" fmla="*/ 285738 w 285737"/>
                  <a:gd name="csY13" fmla="*/ 138708 h 154274"/>
                  <a:gd name="csX14" fmla="*/ 285738 w 285737"/>
                  <a:gd name="csY14" fmla="*/ 25944 h 154274"/>
                  <a:gd name="csX15" fmla="*/ 280928 w 285737"/>
                  <a:gd name="csY15" fmla="*/ 17085 h 154274"/>
                  <a:gd name="csX16" fmla="*/ 274347 w 285737"/>
                  <a:gd name="csY16" fmla="*/ 14681 h 154274"/>
                  <a:gd name="csX17" fmla="*/ 266627 w 285737"/>
                  <a:gd name="csY17" fmla="*/ 17718 h 154274"/>
                  <a:gd name="csX18" fmla="*/ 237519 w 285737"/>
                  <a:gd name="csY18" fmla="*/ 43789 h 154274"/>
                  <a:gd name="csX19" fmla="*/ 122984 w 285737"/>
                  <a:gd name="csY19" fmla="*/ 0 h 1542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285737" h="154274">
                    <a:moveTo>
                      <a:pt x="123237" y="127"/>
                    </a:moveTo>
                    <a:cubicBezTo>
                      <a:pt x="69956" y="127"/>
                      <a:pt x="21105" y="28349"/>
                      <a:pt x="855" y="88970"/>
                    </a:cubicBezTo>
                    <a:cubicBezTo>
                      <a:pt x="-663" y="92767"/>
                      <a:pt x="-31" y="94792"/>
                      <a:pt x="1741" y="94792"/>
                    </a:cubicBezTo>
                    <a:cubicBezTo>
                      <a:pt x="2754" y="94792"/>
                      <a:pt x="4146" y="94033"/>
                      <a:pt x="5664" y="92514"/>
                    </a:cubicBezTo>
                    <a:cubicBezTo>
                      <a:pt x="21864" y="68721"/>
                      <a:pt x="43885" y="59735"/>
                      <a:pt x="67551" y="59735"/>
                    </a:cubicBezTo>
                    <a:cubicBezTo>
                      <a:pt x="105392" y="59735"/>
                      <a:pt x="147030" y="83022"/>
                      <a:pt x="174873" y="106815"/>
                    </a:cubicBezTo>
                    <a:lnTo>
                      <a:pt x="149308" y="135291"/>
                    </a:lnTo>
                    <a:cubicBezTo>
                      <a:pt x="145764" y="139467"/>
                      <a:pt x="145764" y="145415"/>
                      <a:pt x="148675" y="149592"/>
                    </a:cubicBezTo>
                    <a:cubicBezTo>
                      <a:pt x="149814" y="151364"/>
                      <a:pt x="151586" y="152629"/>
                      <a:pt x="152852" y="153135"/>
                    </a:cubicBezTo>
                    <a:cubicBezTo>
                      <a:pt x="153991" y="153768"/>
                      <a:pt x="155889" y="154274"/>
                      <a:pt x="157661" y="154274"/>
                    </a:cubicBezTo>
                    <a:lnTo>
                      <a:pt x="270424" y="154274"/>
                    </a:lnTo>
                    <a:cubicBezTo>
                      <a:pt x="274600" y="154274"/>
                      <a:pt x="278144" y="152503"/>
                      <a:pt x="281055" y="149465"/>
                    </a:cubicBezTo>
                    <a:cubicBezTo>
                      <a:pt x="282827" y="148326"/>
                      <a:pt x="284092" y="146554"/>
                      <a:pt x="284599" y="144656"/>
                    </a:cubicBezTo>
                    <a:cubicBezTo>
                      <a:pt x="285231" y="142884"/>
                      <a:pt x="285738" y="140480"/>
                      <a:pt x="285738" y="138708"/>
                    </a:cubicBezTo>
                    <a:lnTo>
                      <a:pt x="285738" y="25944"/>
                    </a:lnTo>
                    <a:cubicBezTo>
                      <a:pt x="285738" y="22401"/>
                      <a:pt x="283966" y="19363"/>
                      <a:pt x="280928" y="17085"/>
                    </a:cubicBezTo>
                    <a:cubicBezTo>
                      <a:pt x="279157" y="15314"/>
                      <a:pt x="276752" y="14681"/>
                      <a:pt x="274347" y="14681"/>
                    </a:cubicBezTo>
                    <a:cubicBezTo>
                      <a:pt x="271437" y="14681"/>
                      <a:pt x="269032" y="15820"/>
                      <a:pt x="266627" y="17718"/>
                    </a:cubicBezTo>
                    <a:lnTo>
                      <a:pt x="237519" y="43789"/>
                    </a:lnTo>
                    <a:cubicBezTo>
                      <a:pt x="203348" y="15187"/>
                      <a:pt x="161964" y="0"/>
                      <a:pt x="122984" y="0"/>
                    </a:cubicBezTo>
                  </a:path>
                </a:pathLst>
              </a:custGeom>
              <a:solidFill>
                <a:srgbClr val="C0DFC9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 dirty="0"/>
              </a:p>
            </p:txBody>
          </p:sp>
          <p:sp>
            <p:nvSpPr>
              <p:cNvPr id="46" name="Forma libre: forma 45">
                <a:extLst>
                  <a:ext uri="{FF2B5EF4-FFF2-40B4-BE49-F238E27FC236}">
                    <a16:creationId xmlns:a16="http://schemas.microsoft.com/office/drawing/2014/main" id="{1FA9AA01-EA93-773C-E351-0F3F843B2418}"/>
                  </a:ext>
                </a:extLst>
              </p:cNvPr>
              <p:cNvSpPr/>
              <p:nvPr/>
            </p:nvSpPr>
            <p:spPr>
              <a:xfrm>
                <a:off x="9433455" y="1156242"/>
                <a:ext cx="295887" cy="165664"/>
              </a:xfrm>
              <a:custGeom>
                <a:avLst/>
                <a:gdLst>
                  <a:gd name="csX0" fmla="*/ 72259 w 295887"/>
                  <a:gd name="csY0" fmla="*/ 59356 h 165664"/>
                  <a:gd name="csX1" fmla="*/ 183251 w 295887"/>
                  <a:gd name="csY1" fmla="*/ 108081 h 165664"/>
                  <a:gd name="csX2" fmla="*/ 185022 w 295887"/>
                  <a:gd name="csY2" fmla="*/ 112257 h 165664"/>
                  <a:gd name="csX3" fmla="*/ 183251 w 295887"/>
                  <a:gd name="csY3" fmla="*/ 116433 h 165664"/>
                  <a:gd name="csX4" fmla="*/ 157686 w 295887"/>
                  <a:gd name="csY4" fmla="*/ 144909 h 165664"/>
                  <a:gd name="csX5" fmla="*/ 157053 w 295887"/>
                  <a:gd name="csY5" fmla="*/ 151364 h 165664"/>
                  <a:gd name="csX6" fmla="*/ 158825 w 295887"/>
                  <a:gd name="csY6" fmla="*/ 153135 h 165664"/>
                  <a:gd name="csX7" fmla="*/ 161229 w 295887"/>
                  <a:gd name="csY7" fmla="*/ 153768 h 165664"/>
                  <a:gd name="csX8" fmla="*/ 273993 w 295887"/>
                  <a:gd name="csY8" fmla="*/ 153768 h 165664"/>
                  <a:gd name="csX9" fmla="*/ 280574 w 295887"/>
                  <a:gd name="csY9" fmla="*/ 150857 h 165664"/>
                  <a:gd name="csX10" fmla="*/ 282346 w 295887"/>
                  <a:gd name="csY10" fmla="*/ 147820 h 165664"/>
                  <a:gd name="csX11" fmla="*/ 282978 w 295887"/>
                  <a:gd name="csY11" fmla="*/ 144276 h 165664"/>
                  <a:gd name="csX12" fmla="*/ 282978 w 295887"/>
                  <a:gd name="csY12" fmla="*/ 31513 h 165664"/>
                  <a:gd name="csX13" fmla="*/ 280574 w 295887"/>
                  <a:gd name="csY13" fmla="*/ 27337 h 165664"/>
                  <a:gd name="csX14" fmla="*/ 277663 w 295887"/>
                  <a:gd name="csY14" fmla="*/ 26198 h 165664"/>
                  <a:gd name="csX15" fmla="*/ 274119 w 295887"/>
                  <a:gd name="csY15" fmla="*/ 27337 h 165664"/>
                  <a:gd name="csX16" fmla="*/ 246783 w 295887"/>
                  <a:gd name="csY16" fmla="*/ 54040 h 165664"/>
                  <a:gd name="csX17" fmla="*/ 239063 w 295887"/>
                  <a:gd name="csY17" fmla="*/ 54040 h 165664"/>
                  <a:gd name="csX18" fmla="*/ 128577 w 295887"/>
                  <a:gd name="csY18" fmla="*/ 12529 h 165664"/>
                  <a:gd name="csX19" fmla="*/ 19358 w 295887"/>
                  <a:gd name="csY19" fmla="*/ 78466 h 165664"/>
                  <a:gd name="csX20" fmla="*/ 72259 w 295887"/>
                  <a:gd name="csY20" fmla="*/ 59482 h 165664"/>
                  <a:gd name="csX21" fmla="*/ 275258 w 295887"/>
                  <a:gd name="csY21" fmla="*/ 165665 h 165664"/>
                  <a:gd name="csX22" fmla="*/ 162495 w 295887"/>
                  <a:gd name="csY22" fmla="*/ 165665 h 165664"/>
                  <a:gd name="csX23" fmla="*/ 154775 w 295887"/>
                  <a:gd name="csY23" fmla="*/ 163893 h 165664"/>
                  <a:gd name="csX24" fmla="*/ 148827 w 295887"/>
                  <a:gd name="csY24" fmla="*/ 158577 h 165664"/>
                  <a:gd name="csX25" fmla="*/ 149966 w 295887"/>
                  <a:gd name="csY25" fmla="*/ 136556 h 165664"/>
                  <a:gd name="csX26" fmla="*/ 171354 w 295887"/>
                  <a:gd name="csY26" fmla="*/ 112257 h 165664"/>
                  <a:gd name="csX27" fmla="*/ 72765 w 295887"/>
                  <a:gd name="csY27" fmla="*/ 70113 h 165664"/>
                  <a:gd name="csX28" fmla="*/ 15814 w 295887"/>
                  <a:gd name="csY28" fmla="*/ 100361 h 165664"/>
                  <a:gd name="csX29" fmla="*/ 7461 w 295887"/>
                  <a:gd name="csY29" fmla="*/ 105676 h 165664"/>
                  <a:gd name="csX30" fmla="*/ 1513 w 295887"/>
                  <a:gd name="csY30" fmla="*/ 102765 h 165664"/>
                  <a:gd name="csX31" fmla="*/ 880 w 295887"/>
                  <a:gd name="csY31" fmla="*/ 92641 h 165664"/>
                  <a:gd name="csX32" fmla="*/ 51883 w 295887"/>
                  <a:gd name="csY32" fmla="*/ 22527 h 165664"/>
                  <a:gd name="csX33" fmla="*/ 129084 w 295887"/>
                  <a:gd name="csY33" fmla="*/ 0 h 165664"/>
                  <a:gd name="csX34" fmla="*/ 243113 w 295887"/>
                  <a:gd name="csY34" fmla="*/ 41511 h 165664"/>
                  <a:gd name="csX35" fmla="*/ 268044 w 295887"/>
                  <a:gd name="csY35" fmla="*/ 18351 h 165664"/>
                  <a:gd name="csX36" fmla="*/ 279308 w 295887"/>
                  <a:gd name="csY36" fmla="*/ 13542 h 165664"/>
                  <a:gd name="csX37" fmla="*/ 289433 w 295887"/>
                  <a:gd name="csY37" fmla="*/ 17085 h 165664"/>
                  <a:gd name="csX38" fmla="*/ 295887 w 295887"/>
                  <a:gd name="csY38" fmla="*/ 30754 h 165664"/>
                  <a:gd name="csX39" fmla="*/ 295887 w 295887"/>
                  <a:gd name="csY39" fmla="*/ 143517 h 165664"/>
                  <a:gd name="csX40" fmla="*/ 294115 w 295887"/>
                  <a:gd name="csY40" fmla="*/ 151870 h 165664"/>
                  <a:gd name="csX41" fmla="*/ 289306 w 295887"/>
                  <a:gd name="csY41" fmla="*/ 158957 h 165664"/>
                  <a:gd name="csX42" fmla="*/ 275005 w 295887"/>
                  <a:gd name="csY42" fmla="*/ 165538 h 16566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</a:cxnLst>
                <a:rect l="l" t="t" r="r" b="b"/>
                <a:pathLst>
                  <a:path w="295887" h="165664">
                    <a:moveTo>
                      <a:pt x="72259" y="59356"/>
                    </a:moveTo>
                    <a:cubicBezTo>
                      <a:pt x="112631" y="59356"/>
                      <a:pt x="156041" y="84288"/>
                      <a:pt x="183251" y="108081"/>
                    </a:cubicBezTo>
                    <a:cubicBezTo>
                      <a:pt x="184390" y="109220"/>
                      <a:pt x="185022" y="110485"/>
                      <a:pt x="185022" y="112257"/>
                    </a:cubicBezTo>
                    <a:cubicBezTo>
                      <a:pt x="185022" y="114029"/>
                      <a:pt x="184390" y="115294"/>
                      <a:pt x="183251" y="116433"/>
                    </a:cubicBezTo>
                    <a:lnTo>
                      <a:pt x="157686" y="144909"/>
                    </a:lnTo>
                    <a:cubicBezTo>
                      <a:pt x="155914" y="146681"/>
                      <a:pt x="155914" y="149718"/>
                      <a:pt x="157053" y="151364"/>
                    </a:cubicBezTo>
                    <a:lnTo>
                      <a:pt x="158825" y="153135"/>
                    </a:lnTo>
                    <a:lnTo>
                      <a:pt x="161229" y="153768"/>
                    </a:lnTo>
                    <a:lnTo>
                      <a:pt x="273993" y="153768"/>
                    </a:lnTo>
                    <a:cubicBezTo>
                      <a:pt x="276397" y="153768"/>
                      <a:pt x="278802" y="152629"/>
                      <a:pt x="280574" y="150857"/>
                    </a:cubicBezTo>
                    <a:lnTo>
                      <a:pt x="282346" y="147820"/>
                    </a:lnTo>
                    <a:cubicBezTo>
                      <a:pt x="282978" y="146681"/>
                      <a:pt x="282978" y="145415"/>
                      <a:pt x="282978" y="144276"/>
                    </a:cubicBezTo>
                    <a:lnTo>
                      <a:pt x="282978" y="31513"/>
                    </a:lnTo>
                    <a:cubicBezTo>
                      <a:pt x="282978" y="29741"/>
                      <a:pt x="282346" y="28602"/>
                      <a:pt x="280574" y="27337"/>
                    </a:cubicBezTo>
                    <a:lnTo>
                      <a:pt x="277663" y="26198"/>
                    </a:lnTo>
                    <a:cubicBezTo>
                      <a:pt x="276524" y="26198"/>
                      <a:pt x="275258" y="26830"/>
                      <a:pt x="274119" y="27337"/>
                    </a:cubicBezTo>
                    <a:lnTo>
                      <a:pt x="246783" y="54040"/>
                    </a:lnTo>
                    <a:cubicBezTo>
                      <a:pt x="244378" y="55812"/>
                      <a:pt x="241467" y="56445"/>
                      <a:pt x="239063" y="54040"/>
                    </a:cubicBezTo>
                    <a:cubicBezTo>
                      <a:pt x="207043" y="27337"/>
                      <a:pt x="166671" y="12529"/>
                      <a:pt x="128577" y="12529"/>
                    </a:cubicBezTo>
                    <a:cubicBezTo>
                      <a:pt x="79853" y="12529"/>
                      <a:pt x="40746" y="36828"/>
                      <a:pt x="19358" y="78466"/>
                    </a:cubicBezTo>
                    <a:cubicBezTo>
                      <a:pt x="33659" y="65431"/>
                      <a:pt x="51377" y="59482"/>
                      <a:pt x="72259" y="59482"/>
                    </a:cubicBezTo>
                    <a:moveTo>
                      <a:pt x="275258" y="165665"/>
                    </a:moveTo>
                    <a:lnTo>
                      <a:pt x="162495" y="165665"/>
                    </a:lnTo>
                    <a:cubicBezTo>
                      <a:pt x="160090" y="165665"/>
                      <a:pt x="157180" y="165032"/>
                      <a:pt x="154775" y="163893"/>
                    </a:cubicBezTo>
                    <a:cubicBezTo>
                      <a:pt x="152370" y="162754"/>
                      <a:pt x="149966" y="160982"/>
                      <a:pt x="148827" y="158577"/>
                    </a:cubicBezTo>
                    <a:cubicBezTo>
                      <a:pt x="144017" y="151996"/>
                      <a:pt x="144017" y="143137"/>
                      <a:pt x="149966" y="136556"/>
                    </a:cubicBezTo>
                    <a:lnTo>
                      <a:pt x="171354" y="112257"/>
                    </a:lnTo>
                    <a:cubicBezTo>
                      <a:pt x="145283" y="91502"/>
                      <a:pt x="107189" y="70113"/>
                      <a:pt x="72765" y="70113"/>
                    </a:cubicBezTo>
                    <a:cubicBezTo>
                      <a:pt x="48466" y="70113"/>
                      <a:pt x="29482" y="80238"/>
                      <a:pt x="15814" y="100361"/>
                    </a:cubicBezTo>
                    <a:cubicBezTo>
                      <a:pt x="13410" y="103904"/>
                      <a:pt x="10499" y="105676"/>
                      <a:pt x="7461" y="105676"/>
                    </a:cubicBezTo>
                    <a:cubicBezTo>
                      <a:pt x="5057" y="105676"/>
                      <a:pt x="3285" y="104537"/>
                      <a:pt x="1513" y="102765"/>
                    </a:cubicBezTo>
                    <a:cubicBezTo>
                      <a:pt x="374" y="100993"/>
                      <a:pt x="-892" y="97956"/>
                      <a:pt x="880" y="92641"/>
                    </a:cubicBezTo>
                    <a:cubicBezTo>
                      <a:pt x="11005" y="62393"/>
                      <a:pt x="28217" y="38600"/>
                      <a:pt x="51883" y="22527"/>
                    </a:cubicBezTo>
                    <a:cubicBezTo>
                      <a:pt x="73778" y="7720"/>
                      <a:pt x="100608" y="0"/>
                      <a:pt x="129084" y="0"/>
                    </a:cubicBezTo>
                    <a:cubicBezTo>
                      <a:pt x="168823" y="0"/>
                      <a:pt x="209195" y="14807"/>
                      <a:pt x="243113" y="41511"/>
                    </a:cubicBezTo>
                    <a:lnTo>
                      <a:pt x="268044" y="18351"/>
                    </a:lnTo>
                    <a:cubicBezTo>
                      <a:pt x="271082" y="15314"/>
                      <a:pt x="275132" y="13542"/>
                      <a:pt x="279308" y="13542"/>
                    </a:cubicBezTo>
                    <a:cubicBezTo>
                      <a:pt x="282852" y="13542"/>
                      <a:pt x="286395" y="14681"/>
                      <a:pt x="289433" y="17085"/>
                    </a:cubicBezTo>
                    <a:cubicBezTo>
                      <a:pt x="293609" y="19996"/>
                      <a:pt x="295887" y="25438"/>
                      <a:pt x="295887" y="30754"/>
                    </a:cubicBezTo>
                    <a:lnTo>
                      <a:pt x="295887" y="143517"/>
                    </a:lnTo>
                    <a:cubicBezTo>
                      <a:pt x="295887" y="146428"/>
                      <a:pt x="295254" y="148832"/>
                      <a:pt x="294115" y="151870"/>
                    </a:cubicBezTo>
                    <a:cubicBezTo>
                      <a:pt x="292976" y="154274"/>
                      <a:pt x="291711" y="156679"/>
                      <a:pt x="289306" y="158957"/>
                    </a:cubicBezTo>
                    <a:cubicBezTo>
                      <a:pt x="285763" y="163133"/>
                      <a:pt x="280447" y="165538"/>
                      <a:pt x="275005" y="16553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47" name="Forma libre: forma 46">
                <a:extLst>
                  <a:ext uri="{FF2B5EF4-FFF2-40B4-BE49-F238E27FC236}">
                    <a16:creationId xmlns:a16="http://schemas.microsoft.com/office/drawing/2014/main" id="{1D943799-3AC3-4274-8287-63853F6E8D75}"/>
                  </a:ext>
                </a:extLst>
              </p:cNvPr>
              <p:cNvSpPr/>
              <p:nvPr/>
            </p:nvSpPr>
            <p:spPr>
              <a:xfrm>
                <a:off x="9410543" y="1282801"/>
                <a:ext cx="296773" cy="165158"/>
              </a:xfrm>
              <a:custGeom>
                <a:avLst/>
                <a:gdLst>
                  <a:gd name="csX0" fmla="*/ 53028 w 296773"/>
                  <a:gd name="csY0" fmla="*/ 109726 h 165158"/>
                  <a:gd name="csX1" fmla="*/ 56571 w 296773"/>
                  <a:gd name="csY1" fmla="*/ 110865 h 165158"/>
                  <a:gd name="csX2" fmla="*/ 166424 w 296773"/>
                  <a:gd name="csY2" fmla="*/ 153009 h 165158"/>
                  <a:gd name="csX3" fmla="*/ 275644 w 296773"/>
                  <a:gd name="csY3" fmla="*/ 87072 h 165158"/>
                  <a:gd name="csX4" fmla="*/ 222869 w 296773"/>
                  <a:gd name="csY4" fmla="*/ 106056 h 165158"/>
                  <a:gd name="csX5" fmla="*/ 111877 w 296773"/>
                  <a:gd name="csY5" fmla="*/ 57331 h 165158"/>
                  <a:gd name="csX6" fmla="*/ 110106 w 296773"/>
                  <a:gd name="csY6" fmla="*/ 53154 h 165158"/>
                  <a:gd name="csX7" fmla="*/ 111877 w 296773"/>
                  <a:gd name="csY7" fmla="*/ 48978 h 165158"/>
                  <a:gd name="csX8" fmla="*/ 137442 w 296773"/>
                  <a:gd name="csY8" fmla="*/ 20502 h 165158"/>
                  <a:gd name="csX9" fmla="*/ 138075 w 296773"/>
                  <a:gd name="csY9" fmla="*/ 13921 h 165158"/>
                  <a:gd name="csX10" fmla="*/ 136303 w 296773"/>
                  <a:gd name="csY10" fmla="*/ 12150 h 165158"/>
                  <a:gd name="csX11" fmla="*/ 133898 w 296773"/>
                  <a:gd name="csY11" fmla="*/ 11517 h 165158"/>
                  <a:gd name="csX12" fmla="*/ 21135 w 296773"/>
                  <a:gd name="csY12" fmla="*/ 11517 h 165158"/>
                  <a:gd name="csX13" fmla="*/ 14554 w 296773"/>
                  <a:gd name="csY13" fmla="*/ 14554 h 165158"/>
                  <a:gd name="csX14" fmla="*/ 12782 w 296773"/>
                  <a:gd name="csY14" fmla="*/ 17592 h 165158"/>
                  <a:gd name="csX15" fmla="*/ 12150 w 296773"/>
                  <a:gd name="csY15" fmla="*/ 21135 h 165158"/>
                  <a:gd name="csX16" fmla="*/ 12150 w 296773"/>
                  <a:gd name="csY16" fmla="*/ 133899 h 165158"/>
                  <a:gd name="csX17" fmla="*/ 14554 w 296773"/>
                  <a:gd name="csY17" fmla="*/ 138075 h 165158"/>
                  <a:gd name="csX18" fmla="*/ 17592 w 296773"/>
                  <a:gd name="csY18" fmla="*/ 139214 h 165158"/>
                  <a:gd name="csX19" fmla="*/ 21135 w 296773"/>
                  <a:gd name="csY19" fmla="*/ 138075 h 165158"/>
                  <a:gd name="csX20" fmla="*/ 50244 w 296773"/>
                  <a:gd name="csY20" fmla="*/ 112004 h 165158"/>
                  <a:gd name="csX21" fmla="*/ 53281 w 296773"/>
                  <a:gd name="csY21" fmla="*/ 109599 h 165158"/>
                  <a:gd name="csX22" fmla="*/ 166930 w 296773"/>
                  <a:gd name="csY22" fmla="*/ 164905 h 165158"/>
                  <a:gd name="csX23" fmla="*/ 52901 w 296773"/>
                  <a:gd name="csY23" fmla="*/ 123394 h 165158"/>
                  <a:gd name="csX24" fmla="*/ 27969 w 296773"/>
                  <a:gd name="csY24" fmla="*/ 146554 h 165158"/>
                  <a:gd name="csX25" fmla="*/ 16706 w 296773"/>
                  <a:gd name="csY25" fmla="*/ 151364 h 165158"/>
                  <a:gd name="csX26" fmla="*/ 6581 w 296773"/>
                  <a:gd name="csY26" fmla="*/ 147820 h 165158"/>
                  <a:gd name="csX27" fmla="*/ 0 w 296773"/>
                  <a:gd name="csY27" fmla="*/ 134152 h 165158"/>
                  <a:gd name="csX28" fmla="*/ 0 w 296773"/>
                  <a:gd name="csY28" fmla="*/ 21388 h 165158"/>
                  <a:gd name="csX29" fmla="*/ 1772 w 296773"/>
                  <a:gd name="csY29" fmla="*/ 13035 h 165158"/>
                  <a:gd name="csX30" fmla="*/ 6581 w 296773"/>
                  <a:gd name="csY30" fmla="*/ 5948 h 165158"/>
                  <a:gd name="csX31" fmla="*/ 21388 w 296773"/>
                  <a:gd name="csY31" fmla="*/ 0 h 165158"/>
                  <a:gd name="csX32" fmla="*/ 134278 w 296773"/>
                  <a:gd name="csY32" fmla="*/ 0 h 165158"/>
                  <a:gd name="csX33" fmla="*/ 141998 w 296773"/>
                  <a:gd name="csY33" fmla="*/ 1772 h 165158"/>
                  <a:gd name="csX34" fmla="*/ 147946 w 296773"/>
                  <a:gd name="csY34" fmla="*/ 7087 h 165158"/>
                  <a:gd name="csX35" fmla="*/ 146807 w 296773"/>
                  <a:gd name="csY35" fmla="*/ 29108 h 165158"/>
                  <a:gd name="csX36" fmla="*/ 125419 w 296773"/>
                  <a:gd name="csY36" fmla="*/ 53408 h 165158"/>
                  <a:gd name="csX37" fmla="*/ 224008 w 296773"/>
                  <a:gd name="csY37" fmla="*/ 95551 h 165158"/>
                  <a:gd name="csX38" fmla="*/ 280959 w 296773"/>
                  <a:gd name="csY38" fmla="*/ 65304 h 165158"/>
                  <a:gd name="csX39" fmla="*/ 289312 w 296773"/>
                  <a:gd name="csY39" fmla="*/ 59989 h 165158"/>
                  <a:gd name="csX40" fmla="*/ 295260 w 296773"/>
                  <a:gd name="csY40" fmla="*/ 62899 h 165158"/>
                  <a:gd name="csX41" fmla="*/ 295893 w 296773"/>
                  <a:gd name="csY41" fmla="*/ 73024 h 165158"/>
                  <a:gd name="csX42" fmla="*/ 244890 w 296773"/>
                  <a:gd name="csY42" fmla="*/ 143137 h 165158"/>
                  <a:gd name="csX43" fmla="*/ 167057 w 296773"/>
                  <a:gd name="csY43" fmla="*/ 165158 h 16515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</a:cxnLst>
                <a:rect l="l" t="t" r="r" b="b"/>
                <a:pathLst>
                  <a:path w="296773" h="165158">
                    <a:moveTo>
                      <a:pt x="53028" y="109726"/>
                    </a:moveTo>
                    <a:lnTo>
                      <a:pt x="56571" y="110865"/>
                    </a:lnTo>
                    <a:cubicBezTo>
                      <a:pt x="88591" y="137569"/>
                      <a:pt x="128457" y="153009"/>
                      <a:pt x="166424" y="153009"/>
                    </a:cubicBezTo>
                    <a:cubicBezTo>
                      <a:pt x="215149" y="153009"/>
                      <a:pt x="254255" y="128710"/>
                      <a:pt x="275644" y="87072"/>
                    </a:cubicBezTo>
                    <a:cubicBezTo>
                      <a:pt x="261469" y="99601"/>
                      <a:pt x="243624" y="106056"/>
                      <a:pt x="222869" y="106056"/>
                    </a:cubicBezTo>
                    <a:cubicBezTo>
                      <a:pt x="182497" y="106056"/>
                      <a:pt x="139214" y="81124"/>
                      <a:pt x="111877" y="57331"/>
                    </a:cubicBezTo>
                    <a:cubicBezTo>
                      <a:pt x="110738" y="56192"/>
                      <a:pt x="110106" y="54926"/>
                      <a:pt x="110106" y="53154"/>
                    </a:cubicBezTo>
                    <a:cubicBezTo>
                      <a:pt x="110106" y="51383"/>
                      <a:pt x="110738" y="50117"/>
                      <a:pt x="111877" y="48978"/>
                    </a:cubicBezTo>
                    <a:lnTo>
                      <a:pt x="137442" y="20502"/>
                    </a:lnTo>
                    <a:cubicBezTo>
                      <a:pt x="139214" y="18731"/>
                      <a:pt x="139214" y="15693"/>
                      <a:pt x="138075" y="13921"/>
                    </a:cubicBezTo>
                    <a:lnTo>
                      <a:pt x="136303" y="12150"/>
                    </a:lnTo>
                    <a:lnTo>
                      <a:pt x="133898" y="11517"/>
                    </a:lnTo>
                    <a:lnTo>
                      <a:pt x="21135" y="11517"/>
                    </a:lnTo>
                    <a:cubicBezTo>
                      <a:pt x="18731" y="11517"/>
                      <a:pt x="16326" y="12656"/>
                      <a:pt x="14554" y="14554"/>
                    </a:cubicBezTo>
                    <a:lnTo>
                      <a:pt x="12782" y="17592"/>
                    </a:lnTo>
                    <a:cubicBezTo>
                      <a:pt x="12150" y="18731"/>
                      <a:pt x="12150" y="19996"/>
                      <a:pt x="12150" y="21135"/>
                    </a:cubicBezTo>
                    <a:lnTo>
                      <a:pt x="12150" y="133899"/>
                    </a:lnTo>
                    <a:cubicBezTo>
                      <a:pt x="12150" y="135670"/>
                      <a:pt x="12782" y="136809"/>
                      <a:pt x="14554" y="138075"/>
                    </a:cubicBezTo>
                    <a:lnTo>
                      <a:pt x="17592" y="139214"/>
                    </a:lnTo>
                    <a:lnTo>
                      <a:pt x="21135" y="138075"/>
                    </a:lnTo>
                    <a:lnTo>
                      <a:pt x="50244" y="112004"/>
                    </a:lnTo>
                    <a:cubicBezTo>
                      <a:pt x="50244" y="110232"/>
                      <a:pt x="51383" y="109599"/>
                      <a:pt x="53281" y="109599"/>
                    </a:cubicBezTo>
                    <a:moveTo>
                      <a:pt x="166930" y="164905"/>
                    </a:moveTo>
                    <a:cubicBezTo>
                      <a:pt x="127191" y="164905"/>
                      <a:pt x="86819" y="150098"/>
                      <a:pt x="52901" y="123394"/>
                    </a:cubicBezTo>
                    <a:lnTo>
                      <a:pt x="27969" y="146554"/>
                    </a:lnTo>
                    <a:cubicBezTo>
                      <a:pt x="25059" y="149592"/>
                      <a:pt x="20882" y="151364"/>
                      <a:pt x="16706" y="151364"/>
                    </a:cubicBezTo>
                    <a:cubicBezTo>
                      <a:pt x="13162" y="151364"/>
                      <a:pt x="9618" y="150225"/>
                      <a:pt x="6581" y="147820"/>
                    </a:cubicBezTo>
                    <a:cubicBezTo>
                      <a:pt x="2405" y="144783"/>
                      <a:pt x="0" y="139467"/>
                      <a:pt x="0" y="134152"/>
                    </a:cubicBezTo>
                    <a:lnTo>
                      <a:pt x="0" y="21388"/>
                    </a:lnTo>
                    <a:cubicBezTo>
                      <a:pt x="0" y="18477"/>
                      <a:pt x="633" y="16073"/>
                      <a:pt x="1772" y="13035"/>
                    </a:cubicBezTo>
                    <a:cubicBezTo>
                      <a:pt x="2911" y="10631"/>
                      <a:pt x="4176" y="8226"/>
                      <a:pt x="6581" y="5948"/>
                    </a:cubicBezTo>
                    <a:cubicBezTo>
                      <a:pt x="10757" y="1772"/>
                      <a:pt x="16073" y="0"/>
                      <a:pt x="21388" y="0"/>
                    </a:cubicBezTo>
                    <a:lnTo>
                      <a:pt x="134278" y="0"/>
                    </a:lnTo>
                    <a:cubicBezTo>
                      <a:pt x="136683" y="0"/>
                      <a:pt x="139594" y="633"/>
                      <a:pt x="141998" y="1772"/>
                    </a:cubicBezTo>
                    <a:cubicBezTo>
                      <a:pt x="144403" y="2911"/>
                      <a:pt x="146807" y="4809"/>
                      <a:pt x="147946" y="7087"/>
                    </a:cubicBezTo>
                    <a:cubicBezTo>
                      <a:pt x="152756" y="13668"/>
                      <a:pt x="152756" y="22527"/>
                      <a:pt x="146807" y="29108"/>
                    </a:cubicBezTo>
                    <a:lnTo>
                      <a:pt x="125419" y="53408"/>
                    </a:lnTo>
                    <a:cubicBezTo>
                      <a:pt x="151490" y="74163"/>
                      <a:pt x="189584" y="95551"/>
                      <a:pt x="224008" y="95551"/>
                    </a:cubicBezTo>
                    <a:cubicBezTo>
                      <a:pt x="248307" y="95551"/>
                      <a:pt x="267291" y="85427"/>
                      <a:pt x="280959" y="65304"/>
                    </a:cubicBezTo>
                    <a:cubicBezTo>
                      <a:pt x="283364" y="61760"/>
                      <a:pt x="286274" y="59989"/>
                      <a:pt x="289312" y="59989"/>
                    </a:cubicBezTo>
                    <a:cubicBezTo>
                      <a:pt x="291716" y="59989"/>
                      <a:pt x="293488" y="61128"/>
                      <a:pt x="295260" y="62899"/>
                    </a:cubicBezTo>
                    <a:cubicBezTo>
                      <a:pt x="296399" y="64671"/>
                      <a:pt x="297665" y="67709"/>
                      <a:pt x="295893" y="73024"/>
                    </a:cubicBezTo>
                    <a:cubicBezTo>
                      <a:pt x="285768" y="103271"/>
                      <a:pt x="268556" y="127064"/>
                      <a:pt x="244890" y="143137"/>
                    </a:cubicBezTo>
                    <a:cubicBezTo>
                      <a:pt x="222363" y="157312"/>
                      <a:pt x="195532" y="165158"/>
                      <a:pt x="167057" y="165158"/>
                    </a:cubicBezTo>
                  </a:path>
                </a:pathLst>
              </a:custGeom>
              <a:solidFill>
                <a:srgbClr val="009242"/>
              </a:solidFill>
              <a:ln w="12502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19" name="object 16">
            <a:extLst>
              <a:ext uri="{FF2B5EF4-FFF2-40B4-BE49-F238E27FC236}">
                <a16:creationId xmlns:a16="http://schemas.microsoft.com/office/drawing/2014/main" id="{678A8293-12EC-9909-CA88-1E5E74B0643F}"/>
              </a:ext>
            </a:extLst>
          </p:cNvPr>
          <p:cNvSpPr txBox="1"/>
          <p:nvPr/>
        </p:nvSpPr>
        <p:spPr>
          <a:xfrm>
            <a:off x="8190006" y="1082874"/>
            <a:ext cx="8274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Alternative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Overview:</a:t>
            </a:r>
          </a:p>
          <a:p>
            <a:pPr marL="12700">
              <a:lnSpc>
                <a:spcPct val="100000"/>
              </a:lnSpc>
            </a:pPr>
            <a:r>
              <a:rPr dirty="0"/>
              <a:t>Core</a:t>
            </a:r>
            <a:r>
              <a:rPr spc="-55" dirty="0"/>
              <a:t> </a:t>
            </a:r>
            <a:r>
              <a:rPr dirty="0"/>
              <a:t>questions</a:t>
            </a:r>
            <a:r>
              <a:rPr spc="-55" dirty="0"/>
              <a:t> </a:t>
            </a:r>
            <a:r>
              <a:rPr dirty="0"/>
              <a:t>in</a:t>
            </a:r>
            <a:r>
              <a:rPr spc="-55" dirty="0"/>
              <a:t> </a:t>
            </a:r>
            <a:r>
              <a:rPr dirty="0"/>
              <a:t>a</a:t>
            </a:r>
            <a:r>
              <a:rPr spc="-55" dirty="0"/>
              <a:t> </a:t>
            </a:r>
            <a:r>
              <a:rPr dirty="0"/>
              <a:t>protection</a:t>
            </a:r>
            <a:r>
              <a:rPr spc="-55" dirty="0"/>
              <a:t> </a:t>
            </a:r>
            <a:r>
              <a:rPr dirty="0"/>
              <a:t>risk</a:t>
            </a:r>
            <a:r>
              <a:rPr spc="-5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77678" y="2295258"/>
            <a:ext cx="2844165" cy="635000"/>
          </a:xfrm>
          <a:prstGeom prst="rect">
            <a:avLst/>
          </a:prstGeom>
          <a:solidFill>
            <a:srgbClr val="009343"/>
          </a:solidFill>
        </p:spPr>
        <p:txBody>
          <a:bodyPr vert="horz" wrap="square" lIns="0" tIns="182880" rIns="0" bIns="0" rtlCol="0">
            <a:spAutoFit/>
          </a:bodyPr>
          <a:lstStyle/>
          <a:p>
            <a:pPr marL="208915">
              <a:lnSpc>
                <a:spcPct val="100000"/>
              </a:lnSpc>
              <a:spcBef>
                <a:spcPts val="1440"/>
              </a:spcBef>
            </a:pPr>
            <a:r>
              <a:rPr sz="1600" b="0" dirty="0">
                <a:solidFill>
                  <a:srgbClr val="FFFFFF"/>
                </a:solidFill>
                <a:latin typeface="Roboto Medium"/>
                <a:cs typeface="Roboto Medium"/>
              </a:rPr>
              <a:t>What</a:t>
            </a:r>
            <a:r>
              <a:rPr sz="1600" b="0" spc="-30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FFFFFF"/>
                </a:solidFill>
                <a:latin typeface="Roboto Medium"/>
                <a:cs typeface="Roboto Medium"/>
              </a:rPr>
              <a:t>is</a:t>
            </a:r>
            <a:r>
              <a:rPr sz="1600" b="0" spc="-25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dirty="0">
                <a:solidFill>
                  <a:srgbClr val="FFFFFF"/>
                </a:solidFill>
                <a:latin typeface="Roboto Medium"/>
                <a:cs typeface="Roboto Medium"/>
              </a:rPr>
              <a:t>the</a:t>
            </a:r>
            <a:r>
              <a:rPr sz="1600" b="0" spc="-25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FFFFFF"/>
                </a:solidFill>
                <a:latin typeface="Roboto Medium"/>
                <a:cs typeface="Roboto Medium"/>
              </a:rPr>
              <a:t>protection</a:t>
            </a:r>
            <a:r>
              <a:rPr sz="1600" b="0" spc="-25" dirty="0">
                <a:solidFill>
                  <a:srgbClr val="FFFFFF"/>
                </a:solidFill>
                <a:latin typeface="Roboto Medium"/>
                <a:cs typeface="Roboto Medium"/>
              </a:rPr>
              <a:t> </a:t>
            </a:r>
            <a:r>
              <a:rPr sz="1600" b="0" spc="-10" dirty="0">
                <a:solidFill>
                  <a:srgbClr val="FFFFFF"/>
                </a:solidFill>
                <a:latin typeface="Roboto Medium"/>
                <a:cs typeface="Roboto Medium"/>
              </a:rPr>
              <a:t>risk?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77678" y="2983661"/>
            <a:ext cx="2844165" cy="949960"/>
          </a:xfrm>
          <a:prstGeom prst="rect">
            <a:avLst/>
          </a:prstGeom>
          <a:solidFill>
            <a:srgbClr val="E6F2EA"/>
          </a:solidFill>
        </p:spPr>
        <p:txBody>
          <a:bodyPr vert="horz" wrap="square" lIns="0" tIns="165100" rIns="0" bIns="0" rtlCol="0">
            <a:spAutoFit/>
          </a:bodyPr>
          <a:lstStyle/>
          <a:p>
            <a:pPr marL="452120" marR="365760" indent="-42545">
              <a:lnSpc>
                <a:spcPct val="109300"/>
              </a:lnSpc>
              <a:spcBef>
                <a:spcPts val="1300"/>
              </a:spcBef>
            </a:pPr>
            <a:r>
              <a:rPr sz="1600" b="0" dirty="0">
                <a:latin typeface="Roboto Medium"/>
                <a:cs typeface="Roboto Medium"/>
              </a:rPr>
              <a:t>Violence,</a:t>
            </a:r>
            <a:r>
              <a:rPr sz="1600" b="0" spc="-80" dirty="0">
                <a:latin typeface="Roboto Medium"/>
                <a:cs typeface="Roboto Medium"/>
              </a:rPr>
              <a:t> </a:t>
            </a:r>
            <a:r>
              <a:rPr sz="1600" b="0" dirty="0">
                <a:latin typeface="Roboto Medium"/>
                <a:cs typeface="Roboto Medium"/>
              </a:rPr>
              <a:t>coercion</a:t>
            </a:r>
            <a:r>
              <a:rPr sz="1600" b="0" spc="-80" dirty="0">
                <a:latin typeface="Roboto Medium"/>
                <a:cs typeface="Roboto Medium"/>
              </a:rPr>
              <a:t> </a:t>
            </a:r>
            <a:r>
              <a:rPr sz="1600" b="0" spc="-25" dirty="0">
                <a:latin typeface="Roboto Medium"/>
                <a:cs typeface="Roboto Medium"/>
              </a:rPr>
              <a:t>and </a:t>
            </a:r>
            <a:r>
              <a:rPr sz="1600" b="0" dirty="0">
                <a:latin typeface="Roboto Medium"/>
                <a:cs typeface="Roboto Medium"/>
              </a:rPr>
              <a:t>deliberate</a:t>
            </a:r>
            <a:r>
              <a:rPr sz="1600" b="0" spc="-100" dirty="0">
                <a:latin typeface="Roboto Medium"/>
                <a:cs typeface="Roboto Medium"/>
              </a:rPr>
              <a:t> </a:t>
            </a:r>
            <a:r>
              <a:rPr sz="1600" b="0" spc="-10" dirty="0">
                <a:latin typeface="Roboto Medium"/>
                <a:cs typeface="Roboto Medium"/>
              </a:rPr>
              <a:t>deprivation</a:t>
            </a:r>
            <a:endParaRPr sz="1600">
              <a:latin typeface="Roboto Medium"/>
              <a:cs typeface="Roboto Medium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3681" y="2301608"/>
            <a:ext cx="2352040" cy="1094105"/>
          </a:xfrm>
          <a:prstGeom prst="rect">
            <a:avLst/>
          </a:prstGeom>
          <a:ln w="12700">
            <a:solidFill>
              <a:srgbClr val="009343"/>
            </a:solidFill>
          </a:ln>
        </p:spPr>
        <p:txBody>
          <a:bodyPr vert="horz" wrap="square" lIns="0" tIns="197485" rIns="0" bIns="0" rtlCol="0">
            <a:spAutoFit/>
          </a:bodyPr>
          <a:lstStyle/>
          <a:p>
            <a:pPr marL="319405" marR="334645" indent="-635" algn="ctr">
              <a:lnSpc>
                <a:spcPct val="100000"/>
              </a:lnSpc>
              <a:spcBef>
                <a:spcPts val="1555"/>
              </a:spcBef>
            </a:pPr>
            <a:r>
              <a:rPr sz="1500" b="0" dirty="0">
                <a:latin typeface="Roboto Light"/>
                <a:cs typeface="Roboto Light"/>
              </a:rPr>
              <a:t>What</a:t>
            </a:r>
            <a:r>
              <a:rPr sz="1500" b="0" spc="-7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helps</a:t>
            </a:r>
            <a:r>
              <a:rPr sz="1500" b="0" spc="-5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people </a:t>
            </a:r>
            <a:r>
              <a:rPr sz="1500" b="0" dirty="0">
                <a:latin typeface="Roboto Light"/>
                <a:cs typeface="Roboto Light"/>
              </a:rPr>
              <a:t>cope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with/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minimize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problem?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60031" y="4601197"/>
            <a:ext cx="2352040" cy="1094105"/>
          </a:xfrm>
          <a:prstGeom prst="rect">
            <a:avLst/>
          </a:prstGeom>
          <a:ln w="12700">
            <a:solidFill>
              <a:srgbClr val="009343"/>
            </a:solidFill>
          </a:ln>
        </p:spPr>
        <p:txBody>
          <a:bodyPr vert="horz" wrap="square" lIns="0" tIns="179705" rIns="0" bIns="0" rtlCol="0">
            <a:spAutoFit/>
          </a:bodyPr>
          <a:lstStyle/>
          <a:p>
            <a:pPr marL="491490" marR="544830" algn="ctr">
              <a:lnSpc>
                <a:spcPct val="100000"/>
              </a:lnSpc>
              <a:spcBef>
                <a:spcPts val="1415"/>
              </a:spcBef>
            </a:pPr>
            <a:r>
              <a:rPr sz="1500" b="0" dirty="0">
                <a:latin typeface="Roboto Light"/>
                <a:cs typeface="Roboto Light"/>
              </a:rPr>
              <a:t>What</a:t>
            </a:r>
            <a:r>
              <a:rPr sz="1500" b="0" spc="-5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strategies </a:t>
            </a:r>
            <a:r>
              <a:rPr sz="1500" b="0" dirty="0">
                <a:latin typeface="Roboto Light"/>
                <a:cs typeface="Roboto Light"/>
              </a:rPr>
              <a:t>can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help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solve </a:t>
            </a:r>
            <a:r>
              <a:rPr sz="1500" b="0" dirty="0">
                <a:latin typeface="Roboto Light"/>
                <a:cs typeface="Roboto Light"/>
              </a:rPr>
              <a:t>this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problem?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387678" y="2301608"/>
            <a:ext cx="2352040" cy="1094105"/>
          </a:xfrm>
          <a:prstGeom prst="rect">
            <a:avLst/>
          </a:prstGeom>
          <a:ln w="12700">
            <a:solidFill>
              <a:srgbClr val="009343"/>
            </a:solidFill>
          </a:ln>
        </p:spPr>
        <p:txBody>
          <a:bodyPr vert="horz" wrap="square" lIns="0" tIns="952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750"/>
              </a:spcBef>
            </a:pPr>
            <a:endParaRPr sz="1500">
              <a:latin typeface="Times New Roman"/>
              <a:cs typeface="Times New Roman"/>
            </a:endParaRPr>
          </a:p>
          <a:p>
            <a:pPr marL="831850" marR="468630" indent="-259079">
              <a:lnSpc>
                <a:spcPct val="100000"/>
              </a:lnSpc>
            </a:pPr>
            <a:r>
              <a:rPr sz="1500" b="0" dirty="0">
                <a:latin typeface="Roboto Light"/>
                <a:cs typeface="Roboto Light"/>
              </a:rPr>
              <a:t>Who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is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affected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20" dirty="0">
                <a:latin typeface="Roboto Light"/>
                <a:cs typeface="Roboto Light"/>
              </a:rPr>
              <a:t>why?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84028" y="4601197"/>
            <a:ext cx="2831465" cy="1094105"/>
          </a:xfrm>
          <a:prstGeom prst="rect">
            <a:avLst/>
          </a:prstGeom>
          <a:ln w="12700">
            <a:solidFill>
              <a:srgbClr val="009343"/>
            </a:solidFill>
          </a:ln>
        </p:spPr>
        <p:txBody>
          <a:bodyPr vert="horz" wrap="square" lIns="0" tIns="1809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425"/>
              </a:spcBef>
            </a:pPr>
            <a:endParaRPr sz="1500">
              <a:latin typeface="Times New Roman"/>
              <a:cs typeface="Times New Roman"/>
            </a:endParaRPr>
          </a:p>
          <a:p>
            <a:pPr marL="319405">
              <a:lnSpc>
                <a:spcPct val="100000"/>
              </a:lnSpc>
            </a:pPr>
            <a:r>
              <a:rPr sz="1500" b="0" dirty="0">
                <a:latin typeface="Roboto Light"/>
                <a:cs typeface="Roboto Light"/>
              </a:rPr>
              <a:t>Who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has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influence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over</a:t>
            </a:r>
            <a:r>
              <a:rPr sz="1500" b="0" spc="-50" dirty="0">
                <a:latin typeface="Roboto Light"/>
                <a:cs typeface="Roboto Light"/>
              </a:rPr>
              <a:t> </a:t>
            </a:r>
            <a:r>
              <a:rPr sz="1500" b="0" spc="-25" dirty="0">
                <a:latin typeface="Roboto Light"/>
                <a:cs typeface="Roboto Light"/>
              </a:rPr>
              <a:t>it?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387678" y="4601197"/>
            <a:ext cx="2352040" cy="1094105"/>
          </a:xfrm>
          <a:prstGeom prst="rect">
            <a:avLst/>
          </a:prstGeom>
          <a:ln w="12700">
            <a:solidFill>
              <a:srgbClr val="009343"/>
            </a:solidFill>
          </a:ln>
        </p:spPr>
        <p:txBody>
          <a:bodyPr vert="horz" wrap="square" lIns="0" tIns="1765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90"/>
              </a:spcBef>
            </a:pPr>
            <a:endParaRPr sz="1500">
              <a:latin typeface="Times New Roman"/>
              <a:cs typeface="Times New Roman"/>
            </a:endParaRPr>
          </a:p>
          <a:p>
            <a:pPr marL="398145">
              <a:lnSpc>
                <a:spcPct val="100000"/>
              </a:lnSpc>
            </a:pPr>
            <a:r>
              <a:rPr sz="1500" b="0" dirty="0">
                <a:latin typeface="Roboto Light"/>
                <a:cs typeface="Roboto Light"/>
              </a:rPr>
              <a:t>What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is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causing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25" dirty="0">
                <a:latin typeface="Roboto Light"/>
                <a:cs typeface="Roboto Light"/>
              </a:rPr>
              <a:t>it?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793676" y="2708977"/>
            <a:ext cx="588010" cy="0"/>
          </a:xfrm>
          <a:custGeom>
            <a:avLst/>
            <a:gdLst/>
            <a:ahLst/>
            <a:cxnLst/>
            <a:rect l="l" t="t" r="r" b="b"/>
            <a:pathLst>
              <a:path w="588009">
                <a:moveTo>
                  <a:pt x="0" y="0"/>
                </a:moveTo>
                <a:lnTo>
                  <a:pt x="587654" y="0"/>
                </a:lnTo>
              </a:path>
            </a:pathLst>
          </a:custGeom>
          <a:ln w="9525">
            <a:solidFill>
              <a:srgbClr val="009343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211675" y="2706075"/>
            <a:ext cx="666115" cy="0"/>
          </a:xfrm>
          <a:custGeom>
            <a:avLst/>
            <a:gdLst/>
            <a:ahLst/>
            <a:cxnLst/>
            <a:rect l="l" t="t" r="r" b="b"/>
            <a:pathLst>
              <a:path w="666114">
                <a:moveTo>
                  <a:pt x="0" y="0"/>
                </a:moveTo>
                <a:lnTo>
                  <a:pt x="666000" y="0"/>
                </a:lnTo>
              </a:path>
            </a:pathLst>
          </a:custGeom>
          <a:ln w="9525">
            <a:solidFill>
              <a:srgbClr val="009343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725046" y="3936611"/>
            <a:ext cx="651510" cy="651510"/>
          </a:xfrm>
          <a:custGeom>
            <a:avLst/>
            <a:gdLst/>
            <a:ahLst/>
            <a:cxnLst/>
            <a:rect l="l" t="t" r="r" b="b"/>
            <a:pathLst>
              <a:path w="651509" h="651510">
                <a:moveTo>
                  <a:pt x="0" y="0"/>
                </a:moveTo>
                <a:lnTo>
                  <a:pt x="651446" y="651446"/>
                </a:lnTo>
              </a:path>
            </a:pathLst>
          </a:custGeom>
          <a:ln w="9525">
            <a:solidFill>
              <a:srgbClr val="009343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294932" y="3978257"/>
            <a:ext cx="0" cy="612140"/>
          </a:xfrm>
          <a:custGeom>
            <a:avLst/>
            <a:gdLst/>
            <a:ahLst/>
            <a:cxnLst/>
            <a:rect l="l" t="t" r="r" b="b"/>
            <a:pathLst>
              <a:path h="612139">
                <a:moveTo>
                  <a:pt x="0" y="0"/>
                </a:moveTo>
                <a:lnTo>
                  <a:pt x="0" y="612000"/>
                </a:lnTo>
              </a:path>
            </a:pathLst>
          </a:custGeom>
          <a:ln w="9525">
            <a:solidFill>
              <a:srgbClr val="009343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222872" y="3944424"/>
            <a:ext cx="651510" cy="651510"/>
          </a:xfrm>
          <a:custGeom>
            <a:avLst/>
            <a:gdLst/>
            <a:ahLst/>
            <a:cxnLst/>
            <a:rect l="l" t="t" r="r" b="b"/>
            <a:pathLst>
              <a:path w="651510" h="651510">
                <a:moveTo>
                  <a:pt x="651446" y="0"/>
                </a:moveTo>
                <a:lnTo>
                  <a:pt x="0" y="651446"/>
                </a:lnTo>
              </a:path>
            </a:pathLst>
          </a:custGeom>
          <a:ln w="9525">
            <a:solidFill>
              <a:srgbClr val="009343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720001" y="6066015"/>
            <a:ext cx="9252585" cy="420244"/>
          </a:xfrm>
          <a:prstGeom prst="rect">
            <a:avLst/>
          </a:prstGeom>
          <a:solidFill>
            <a:srgbClr val="D5EADB"/>
          </a:solidFill>
        </p:spPr>
        <p:txBody>
          <a:bodyPr vert="horz" wrap="square" lIns="0" tIns="93980" rIns="0" bIns="93600" rtlCol="0">
            <a:spAutoFit/>
          </a:bodyPr>
          <a:lstStyle/>
          <a:p>
            <a:pPr marR="90805" algn="ctr">
              <a:lnSpc>
                <a:spcPct val="100000"/>
              </a:lnSpc>
              <a:spcBef>
                <a:spcPts val="740"/>
              </a:spcBef>
            </a:pPr>
            <a:r>
              <a:rPr sz="1500" b="1" spc="6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Did</a:t>
            </a:r>
            <a:r>
              <a:rPr sz="1500" b="1" spc="7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5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we</a:t>
            </a:r>
            <a:r>
              <a:rPr sz="1500" b="1" spc="7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5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answer</a:t>
            </a:r>
            <a:r>
              <a:rPr sz="1500" b="1" spc="7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500" b="1" spc="8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all</a:t>
            </a:r>
            <a:r>
              <a:rPr sz="1500" b="1" spc="7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5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these</a:t>
            </a:r>
            <a:r>
              <a:rPr sz="1500" b="1" spc="7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500" b="1" spc="-1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questions?</a:t>
            </a:r>
            <a:endParaRPr sz="15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57</a:t>
            </a:fld>
            <a:endParaRPr spc="-25"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0001" y="792010"/>
            <a:ext cx="9252585" cy="5688330"/>
          </a:xfrm>
          <a:custGeom>
            <a:avLst/>
            <a:gdLst/>
            <a:ahLst/>
            <a:cxnLst/>
            <a:rect l="l" t="t" r="r" b="b"/>
            <a:pathLst>
              <a:path w="9252585" h="5688330">
                <a:moveTo>
                  <a:pt x="9252000" y="0"/>
                </a:moveTo>
                <a:lnTo>
                  <a:pt x="0" y="0"/>
                </a:lnTo>
                <a:lnTo>
                  <a:pt x="0" y="5687999"/>
                </a:lnTo>
                <a:lnTo>
                  <a:pt x="9252000" y="5687999"/>
                </a:lnTo>
                <a:lnTo>
                  <a:pt x="9252000" y="0"/>
                </a:lnTo>
                <a:close/>
              </a:path>
            </a:pathLst>
          </a:custGeom>
          <a:gradFill flip="none" rotWithShape="1">
            <a:gsLst>
              <a:gs pos="90000">
                <a:srgbClr val="ECF6EE"/>
              </a:gs>
              <a:gs pos="0">
                <a:schemeClr val="bg1"/>
              </a:gs>
            </a:gsLst>
            <a:lin ang="16200000" scaled="1"/>
            <a:tileRect/>
          </a:gra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2966299" y="2855172"/>
            <a:ext cx="4537075" cy="1193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9845">
              <a:lnSpc>
                <a:spcPct val="119800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Now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have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conducted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analysis,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your </a:t>
            </a:r>
            <a:r>
              <a:rPr sz="1600" b="0" dirty="0">
                <a:latin typeface="Roboto Light"/>
                <a:cs typeface="Roboto Light"/>
              </a:rPr>
              <a:t>groups,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think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of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2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actions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intend</a:t>
            </a:r>
            <a:r>
              <a:rPr sz="1600" b="0" spc="-2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take</a:t>
            </a:r>
            <a:r>
              <a:rPr sz="1600" b="0" spc="50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to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use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that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analysis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in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existing</a:t>
            </a:r>
            <a:r>
              <a:rPr sz="1600" b="0" spc="-10" dirty="0">
                <a:latin typeface="Roboto Light"/>
                <a:cs typeface="Roboto Light"/>
              </a:rPr>
              <a:t> programming/using</a:t>
            </a:r>
            <a:endParaRPr sz="16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375"/>
              </a:spcBef>
            </a:pPr>
            <a:r>
              <a:rPr sz="1600" b="0" dirty="0">
                <a:latin typeface="Roboto Light"/>
                <a:cs typeface="Roboto Light"/>
              </a:rPr>
              <a:t>existing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resources.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Actions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aimed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at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risk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reduction.</a:t>
            </a:r>
            <a:endParaRPr sz="1600">
              <a:latin typeface="Roboto Light"/>
              <a:cs typeface="Roboto Ligh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974237" y="2593591"/>
            <a:ext cx="4744085" cy="2741295"/>
            <a:chOff x="2974237" y="2593591"/>
            <a:chExt cx="4744085" cy="2741295"/>
          </a:xfrm>
        </p:grpSpPr>
        <p:sp>
          <p:nvSpPr>
            <p:cNvPr id="5" name="object 5"/>
            <p:cNvSpPr/>
            <p:nvPr/>
          </p:nvSpPr>
          <p:spPr>
            <a:xfrm>
              <a:off x="2978999" y="2598353"/>
              <a:ext cx="4734560" cy="0"/>
            </a:xfrm>
            <a:custGeom>
              <a:avLst/>
              <a:gdLst/>
              <a:ahLst/>
              <a:cxnLst/>
              <a:rect l="l" t="t" r="r" b="b"/>
              <a:pathLst>
                <a:path w="4734559">
                  <a:moveTo>
                    <a:pt x="4734001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38283" y="4582121"/>
              <a:ext cx="3938904" cy="753110"/>
            </a:xfrm>
            <a:custGeom>
              <a:avLst/>
              <a:gdLst/>
              <a:ahLst/>
              <a:cxnLst/>
              <a:rect l="l" t="t" r="r" b="b"/>
              <a:pathLst>
                <a:path w="3938904" h="753110">
                  <a:moveTo>
                    <a:pt x="3938778" y="0"/>
                  </a:moveTo>
                  <a:lnTo>
                    <a:pt x="0" y="0"/>
                  </a:lnTo>
                  <a:lnTo>
                    <a:pt x="0" y="752767"/>
                  </a:lnTo>
                  <a:lnTo>
                    <a:pt x="3938778" y="752767"/>
                  </a:lnTo>
                  <a:lnTo>
                    <a:pt x="3938778" y="0"/>
                  </a:lnTo>
                  <a:close/>
                </a:path>
              </a:pathLst>
            </a:custGeom>
            <a:solidFill>
              <a:srgbClr val="009343">
                <a:alpha val="7998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7" name="object 7" descr="$PPTXTitle"/>
          <p:cNvSpPr txBox="1">
            <a:spLocks noGrp="1"/>
          </p:cNvSpPr>
          <p:nvPr>
            <p:ph type="title"/>
          </p:nvPr>
        </p:nvSpPr>
        <p:spPr>
          <a:xfrm>
            <a:off x="3625218" y="1868880"/>
            <a:ext cx="344233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Analysis</a:t>
            </a:r>
            <a:r>
              <a:rPr spc="-105" dirty="0"/>
              <a:t> </a:t>
            </a:r>
            <a:r>
              <a:rPr dirty="0"/>
              <a:t>*USE*</a:t>
            </a:r>
            <a:r>
              <a:rPr spc="-100" dirty="0"/>
              <a:t> </a:t>
            </a:r>
            <a:r>
              <a:rPr spc="-20" dirty="0"/>
              <a:t>note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976718" y="4753199"/>
            <a:ext cx="2970182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Module</a:t>
            </a:r>
            <a:r>
              <a:rPr sz="1300" b="1" spc="5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3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5</a:t>
            </a:r>
            <a:r>
              <a:rPr sz="1300" b="1" spc="5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3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–</a:t>
            </a:r>
            <a:r>
              <a:rPr sz="1300" b="1" spc="5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3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we</a:t>
            </a:r>
            <a:r>
              <a:rPr sz="1300" b="1" spc="5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300" b="1" spc="9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will</a:t>
            </a:r>
            <a:r>
              <a:rPr sz="1300" b="1" spc="6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3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go</a:t>
            </a:r>
            <a:r>
              <a:rPr sz="1300" b="1" spc="5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3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more</a:t>
            </a:r>
            <a:r>
              <a:rPr sz="1300" b="1" spc="5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300" b="1" spc="-2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into </a:t>
            </a:r>
            <a:r>
              <a:rPr sz="13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response</a:t>
            </a:r>
            <a:r>
              <a:rPr sz="1300" b="1" spc="11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3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and</a:t>
            </a:r>
            <a:r>
              <a:rPr sz="1300" b="1" spc="11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3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use</a:t>
            </a:r>
            <a:r>
              <a:rPr sz="1300" b="1" spc="11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3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of</a:t>
            </a:r>
            <a:r>
              <a:rPr sz="1300" b="1" spc="11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300" b="1" spc="-1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analysis</a:t>
            </a:r>
            <a:endParaRPr sz="13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58</a:t>
            </a:fld>
            <a:endParaRPr spc="-25" dirty="0"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grpSp>
        <p:nvGrpSpPr>
          <p:cNvPr id="19" name="Grupo 18">
            <a:extLst>
              <a:ext uri="{FF2B5EF4-FFF2-40B4-BE49-F238E27FC236}">
                <a16:creationId xmlns:a16="http://schemas.microsoft.com/office/drawing/2014/main" id="{FF3A8817-47B9-665C-8AA7-D14F0A367003}"/>
              </a:ext>
            </a:extLst>
          </p:cNvPr>
          <p:cNvGrpSpPr/>
          <p:nvPr/>
        </p:nvGrpSpPr>
        <p:grpSpPr>
          <a:xfrm>
            <a:off x="2992535" y="4550474"/>
            <a:ext cx="816610" cy="816610"/>
            <a:chOff x="2992535" y="4550474"/>
            <a:chExt cx="816610" cy="816610"/>
          </a:xfrm>
        </p:grpSpPr>
        <p:grpSp>
          <p:nvGrpSpPr>
            <p:cNvPr id="9" name="object 9"/>
            <p:cNvGrpSpPr/>
            <p:nvPr/>
          </p:nvGrpSpPr>
          <p:grpSpPr>
            <a:xfrm>
              <a:off x="2992535" y="4550474"/>
              <a:ext cx="816610" cy="816610"/>
              <a:chOff x="2992535" y="4550474"/>
              <a:chExt cx="816610" cy="816610"/>
            </a:xfrm>
          </p:grpSpPr>
          <p:sp>
            <p:nvSpPr>
              <p:cNvPr id="10" name="object 10"/>
              <p:cNvSpPr/>
              <p:nvPr/>
            </p:nvSpPr>
            <p:spPr>
              <a:xfrm>
                <a:off x="2992535" y="4550474"/>
                <a:ext cx="816610" cy="816610"/>
              </a:xfrm>
              <a:custGeom>
                <a:avLst/>
                <a:gdLst/>
                <a:ahLst/>
                <a:cxnLst/>
                <a:rect l="l" t="t" r="r" b="b"/>
                <a:pathLst>
                  <a:path w="816610" h="816610">
                    <a:moveTo>
                      <a:pt x="408025" y="0"/>
                    </a:moveTo>
                    <a:lnTo>
                      <a:pt x="360440" y="2745"/>
                    </a:lnTo>
                    <a:lnTo>
                      <a:pt x="314468" y="10776"/>
                    </a:lnTo>
                    <a:lnTo>
                      <a:pt x="270414" y="23787"/>
                    </a:lnTo>
                    <a:lnTo>
                      <a:pt x="228585" y="41472"/>
                    </a:lnTo>
                    <a:lnTo>
                      <a:pt x="189286" y="63524"/>
                    </a:lnTo>
                    <a:lnTo>
                      <a:pt x="152825" y="89638"/>
                    </a:lnTo>
                    <a:lnTo>
                      <a:pt x="119506" y="119508"/>
                    </a:lnTo>
                    <a:lnTo>
                      <a:pt x="89637" y="152827"/>
                    </a:lnTo>
                    <a:lnTo>
                      <a:pt x="63524" y="189290"/>
                    </a:lnTo>
                    <a:lnTo>
                      <a:pt x="41471" y="228589"/>
                    </a:lnTo>
                    <a:lnTo>
                      <a:pt x="23787" y="270420"/>
                    </a:lnTo>
                    <a:lnTo>
                      <a:pt x="10776" y="314476"/>
                    </a:lnTo>
                    <a:lnTo>
                      <a:pt x="2745" y="360450"/>
                    </a:lnTo>
                    <a:lnTo>
                      <a:pt x="0" y="408038"/>
                    </a:lnTo>
                    <a:lnTo>
                      <a:pt x="2745" y="455620"/>
                    </a:lnTo>
                    <a:lnTo>
                      <a:pt x="10776" y="501591"/>
                    </a:lnTo>
                    <a:lnTo>
                      <a:pt x="23787" y="545644"/>
                    </a:lnTo>
                    <a:lnTo>
                      <a:pt x="41471" y="587473"/>
                    </a:lnTo>
                    <a:lnTo>
                      <a:pt x="63524" y="626771"/>
                    </a:lnTo>
                    <a:lnTo>
                      <a:pt x="89637" y="663233"/>
                    </a:lnTo>
                    <a:lnTo>
                      <a:pt x="119506" y="696552"/>
                    </a:lnTo>
                    <a:lnTo>
                      <a:pt x="152825" y="726422"/>
                    </a:lnTo>
                    <a:lnTo>
                      <a:pt x="189286" y="752536"/>
                    </a:lnTo>
                    <a:lnTo>
                      <a:pt x="228585" y="774589"/>
                    </a:lnTo>
                    <a:lnTo>
                      <a:pt x="270414" y="792275"/>
                    </a:lnTo>
                    <a:lnTo>
                      <a:pt x="314468" y="805287"/>
                    </a:lnTo>
                    <a:lnTo>
                      <a:pt x="360440" y="813318"/>
                    </a:lnTo>
                    <a:lnTo>
                      <a:pt x="408025" y="816063"/>
                    </a:lnTo>
                    <a:lnTo>
                      <a:pt x="455610" y="813318"/>
                    </a:lnTo>
                    <a:lnTo>
                      <a:pt x="501582" y="805287"/>
                    </a:lnTo>
                    <a:lnTo>
                      <a:pt x="545636" y="792275"/>
                    </a:lnTo>
                    <a:lnTo>
                      <a:pt x="587466" y="774589"/>
                    </a:lnTo>
                    <a:lnTo>
                      <a:pt x="626764" y="752536"/>
                    </a:lnTo>
                    <a:lnTo>
                      <a:pt x="663225" y="726422"/>
                    </a:lnTo>
                    <a:lnTo>
                      <a:pt x="696544" y="696552"/>
                    </a:lnTo>
                    <a:lnTo>
                      <a:pt x="726413" y="663233"/>
                    </a:lnTo>
                    <a:lnTo>
                      <a:pt x="752527" y="626771"/>
                    </a:lnTo>
                    <a:lnTo>
                      <a:pt x="774579" y="587473"/>
                    </a:lnTo>
                    <a:lnTo>
                      <a:pt x="792264" y="545644"/>
                    </a:lnTo>
                    <a:lnTo>
                      <a:pt x="805275" y="501591"/>
                    </a:lnTo>
                    <a:lnTo>
                      <a:pt x="813306" y="455620"/>
                    </a:lnTo>
                    <a:lnTo>
                      <a:pt x="816051" y="408038"/>
                    </a:lnTo>
                    <a:lnTo>
                      <a:pt x="813306" y="360450"/>
                    </a:lnTo>
                    <a:lnTo>
                      <a:pt x="805275" y="314476"/>
                    </a:lnTo>
                    <a:lnTo>
                      <a:pt x="792264" y="270420"/>
                    </a:lnTo>
                    <a:lnTo>
                      <a:pt x="774579" y="228589"/>
                    </a:lnTo>
                    <a:lnTo>
                      <a:pt x="752527" y="189290"/>
                    </a:lnTo>
                    <a:lnTo>
                      <a:pt x="726413" y="152827"/>
                    </a:lnTo>
                    <a:lnTo>
                      <a:pt x="696544" y="119508"/>
                    </a:lnTo>
                    <a:lnTo>
                      <a:pt x="663225" y="89638"/>
                    </a:lnTo>
                    <a:lnTo>
                      <a:pt x="626764" y="63524"/>
                    </a:lnTo>
                    <a:lnTo>
                      <a:pt x="587466" y="41472"/>
                    </a:lnTo>
                    <a:lnTo>
                      <a:pt x="545636" y="23787"/>
                    </a:lnTo>
                    <a:lnTo>
                      <a:pt x="501582" y="10776"/>
                    </a:lnTo>
                    <a:lnTo>
                      <a:pt x="455610" y="2745"/>
                    </a:lnTo>
                    <a:lnTo>
                      <a:pt x="408025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1"/>
              <p:cNvSpPr/>
              <p:nvPr/>
            </p:nvSpPr>
            <p:spPr>
              <a:xfrm>
                <a:off x="2992535" y="4550474"/>
                <a:ext cx="816610" cy="816610"/>
              </a:xfrm>
              <a:custGeom>
                <a:avLst/>
                <a:gdLst/>
                <a:ahLst/>
                <a:cxnLst/>
                <a:rect l="l" t="t" r="r" b="b"/>
                <a:pathLst>
                  <a:path w="816610" h="816610">
                    <a:moveTo>
                      <a:pt x="408025" y="816063"/>
                    </a:moveTo>
                    <a:lnTo>
                      <a:pt x="455610" y="813318"/>
                    </a:lnTo>
                    <a:lnTo>
                      <a:pt x="501582" y="805287"/>
                    </a:lnTo>
                    <a:lnTo>
                      <a:pt x="545636" y="792275"/>
                    </a:lnTo>
                    <a:lnTo>
                      <a:pt x="587466" y="774589"/>
                    </a:lnTo>
                    <a:lnTo>
                      <a:pt x="626764" y="752536"/>
                    </a:lnTo>
                    <a:lnTo>
                      <a:pt x="663225" y="726422"/>
                    </a:lnTo>
                    <a:lnTo>
                      <a:pt x="696544" y="696552"/>
                    </a:lnTo>
                    <a:lnTo>
                      <a:pt x="726413" y="663233"/>
                    </a:lnTo>
                    <a:lnTo>
                      <a:pt x="752527" y="626771"/>
                    </a:lnTo>
                    <a:lnTo>
                      <a:pt x="774579" y="587473"/>
                    </a:lnTo>
                    <a:lnTo>
                      <a:pt x="792264" y="545644"/>
                    </a:lnTo>
                    <a:lnTo>
                      <a:pt x="805275" y="501591"/>
                    </a:lnTo>
                    <a:lnTo>
                      <a:pt x="813306" y="455620"/>
                    </a:lnTo>
                    <a:lnTo>
                      <a:pt x="816051" y="408038"/>
                    </a:lnTo>
                    <a:lnTo>
                      <a:pt x="813306" y="360450"/>
                    </a:lnTo>
                    <a:lnTo>
                      <a:pt x="805275" y="314476"/>
                    </a:lnTo>
                    <a:lnTo>
                      <a:pt x="792264" y="270420"/>
                    </a:lnTo>
                    <a:lnTo>
                      <a:pt x="774579" y="228589"/>
                    </a:lnTo>
                    <a:lnTo>
                      <a:pt x="752527" y="189290"/>
                    </a:lnTo>
                    <a:lnTo>
                      <a:pt x="726413" y="152827"/>
                    </a:lnTo>
                    <a:lnTo>
                      <a:pt x="696544" y="119508"/>
                    </a:lnTo>
                    <a:lnTo>
                      <a:pt x="663225" y="89638"/>
                    </a:lnTo>
                    <a:lnTo>
                      <a:pt x="626764" y="63524"/>
                    </a:lnTo>
                    <a:lnTo>
                      <a:pt x="587466" y="41472"/>
                    </a:lnTo>
                    <a:lnTo>
                      <a:pt x="545636" y="23787"/>
                    </a:lnTo>
                    <a:lnTo>
                      <a:pt x="501582" y="10776"/>
                    </a:lnTo>
                    <a:lnTo>
                      <a:pt x="455610" y="2745"/>
                    </a:lnTo>
                    <a:lnTo>
                      <a:pt x="408025" y="0"/>
                    </a:lnTo>
                    <a:lnTo>
                      <a:pt x="360440" y="2745"/>
                    </a:lnTo>
                    <a:lnTo>
                      <a:pt x="314468" y="10776"/>
                    </a:lnTo>
                    <a:lnTo>
                      <a:pt x="270414" y="23787"/>
                    </a:lnTo>
                    <a:lnTo>
                      <a:pt x="228585" y="41472"/>
                    </a:lnTo>
                    <a:lnTo>
                      <a:pt x="189286" y="63524"/>
                    </a:lnTo>
                    <a:lnTo>
                      <a:pt x="152825" y="89638"/>
                    </a:lnTo>
                    <a:lnTo>
                      <a:pt x="119506" y="119508"/>
                    </a:lnTo>
                    <a:lnTo>
                      <a:pt x="89637" y="152827"/>
                    </a:lnTo>
                    <a:lnTo>
                      <a:pt x="63524" y="189290"/>
                    </a:lnTo>
                    <a:lnTo>
                      <a:pt x="41471" y="228589"/>
                    </a:lnTo>
                    <a:lnTo>
                      <a:pt x="23787" y="270420"/>
                    </a:lnTo>
                    <a:lnTo>
                      <a:pt x="10776" y="314476"/>
                    </a:lnTo>
                    <a:lnTo>
                      <a:pt x="2745" y="360450"/>
                    </a:lnTo>
                    <a:lnTo>
                      <a:pt x="0" y="408038"/>
                    </a:lnTo>
                    <a:lnTo>
                      <a:pt x="2745" y="455620"/>
                    </a:lnTo>
                    <a:lnTo>
                      <a:pt x="10776" y="501591"/>
                    </a:lnTo>
                    <a:lnTo>
                      <a:pt x="23787" y="545644"/>
                    </a:lnTo>
                    <a:lnTo>
                      <a:pt x="41471" y="587473"/>
                    </a:lnTo>
                    <a:lnTo>
                      <a:pt x="63524" y="626771"/>
                    </a:lnTo>
                    <a:lnTo>
                      <a:pt x="89637" y="663233"/>
                    </a:lnTo>
                    <a:lnTo>
                      <a:pt x="119506" y="696552"/>
                    </a:lnTo>
                    <a:lnTo>
                      <a:pt x="152825" y="726422"/>
                    </a:lnTo>
                    <a:lnTo>
                      <a:pt x="189286" y="752536"/>
                    </a:lnTo>
                    <a:lnTo>
                      <a:pt x="228585" y="774589"/>
                    </a:lnTo>
                    <a:lnTo>
                      <a:pt x="270414" y="792275"/>
                    </a:lnTo>
                    <a:lnTo>
                      <a:pt x="314468" y="805287"/>
                    </a:lnTo>
                    <a:lnTo>
                      <a:pt x="360440" y="813318"/>
                    </a:lnTo>
                    <a:lnTo>
                      <a:pt x="408025" y="816063"/>
                    </a:lnTo>
                    <a:close/>
                  </a:path>
                </a:pathLst>
              </a:custGeom>
              <a:ln w="24104">
                <a:solidFill>
                  <a:srgbClr val="009343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" name="object 12"/>
              <p:cNvSpPr/>
              <p:nvPr/>
            </p:nvSpPr>
            <p:spPr>
              <a:xfrm>
                <a:off x="3029187" y="4587137"/>
                <a:ext cx="742950" cy="742950"/>
              </a:xfrm>
              <a:custGeom>
                <a:avLst/>
                <a:gdLst/>
                <a:ahLst/>
                <a:cxnLst/>
                <a:rect l="l" t="t" r="r" b="b"/>
                <a:pathLst>
                  <a:path w="742950" h="742950">
                    <a:moveTo>
                      <a:pt x="371373" y="0"/>
                    </a:moveTo>
                    <a:lnTo>
                      <a:pt x="324788" y="2893"/>
                    </a:lnTo>
                    <a:lnTo>
                      <a:pt x="279931" y="11342"/>
                    </a:lnTo>
                    <a:lnTo>
                      <a:pt x="237148" y="24997"/>
                    </a:lnTo>
                    <a:lnTo>
                      <a:pt x="196788" y="43511"/>
                    </a:lnTo>
                    <a:lnTo>
                      <a:pt x="159199" y="66537"/>
                    </a:lnTo>
                    <a:lnTo>
                      <a:pt x="124729" y="93725"/>
                    </a:lnTo>
                    <a:lnTo>
                      <a:pt x="93725" y="124729"/>
                    </a:lnTo>
                    <a:lnTo>
                      <a:pt x="66537" y="159199"/>
                    </a:lnTo>
                    <a:lnTo>
                      <a:pt x="43511" y="196788"/>
                    </a:lnTo>
                    <a:lnTo>
                      <a:pt x="24997" y="237148"/>
                    </a:lnTo>
                    <a:lnTo>
                      <a:pt x="11342" y="279931"/>
                    </a:lnTo>
                    <a:lnTo>
                      <a:pt x="2893" y="324788"/>
                    </a:lnTo>
                    <a:lnTo>
                      <a:pt x="0" y="371373"/>
                    </a:lnTo>
                    <a:lnTo>
                      <a:pt x="2893" y="417957"/>
                    </a:lnTo>
                    <a:lnTo>
                      <a:pt x="11342" y="462815"/>
                    </a:lnTo>
                    <a:lnTo>
                      <a:pt x="24997" y="505598"/>
                    </a:lnTo>
                    <a:lnTo>
                      <a:pt x="43511" y="545958"/>
                    </a:lnTo>
                    <a:lnTo>
                      <a:pt x="66537" y="583547"/>
                    </a:lnTo>
                    <a:lnTo>
                      <a:pt x="93725" y="618017"/>
                    </a:lnTo>
                    <a:lnTo>
                      <a:pt x="124729" y="649021"/>
                    </a:lnTo>
                    <a:lnTo>
                      <a:pt x="159199" y="676209"/>
                    </a:lnTo>
                    <a:lnTo>
                      <a:pt x="196788" y="699234"/>
                    </a:lnTo>
                    <a:lnTo>
                      <a:pt x="237148" y="717749"/>
                    </a:lnTo>
                    <a:lnTo>
                      <a:pt x="279931" y="731404"/>
                    </a:lnTo>
                    <a:lnTo>
                      <a:pt x="324788" y="739853"/>
                    </a:lnTo>
                    <a:lnTo>
                      <a:pt x="371373" y="742746"/>
                    </a:lnTo>
                    <a:lnTo>
                      <a:pt x="417957" y="739853"/>
                    </a:lnTo>
                    <a:lnTo>
                      <a:pt x="462815" y="731404"/>
                    </a:lnTo>
                    <a:lnTo>
                      <a:pt x="505598" y="717749"/>
                    </a:lnTo>
                    <a:lnTo>
                      <a:pt x="545958" y="699234"/>
                    </a:lnTo>
                    <a:lnTo>
                      <a:pt x="583547" y="676209"/>
                    </a:lnTo>
                    <a:lnTo>
                      <a:pt x="618017" y="649021"/>
                    </a:lnTo>
                    <a:lnTo>
                      <a:pt x="649021" y="618017"/>
                    </a:lnTo>
                    <a:lnTo>
                      <a:pt x="676209" y="583547"/>
                    </a:lnTo>
                    <a:lnTo>
                      <a:pt x="699234" y="545958"/>
                    </a:lnTo>
                    <a:lnTo>
                      <a:pt x="717749" y="505598"/>
                    </a:lnTo>
                    <a:lnTo>
                      <a:pt x="731404" y="462815"/>
                    </a:lnTo>
                    <a:lnTo>
                      <a:pt x="739853" y="417957"/>
                    </a:lnTo>
                    <a:lnTo>
                      <a:pt x="742746" y="371373"/>
                    </a:lnTo>
                    <a:lnTo>
                      <a:pt x="739853" y="324788"/>
                    </a:lnTo>
                    <a:lnTo>
                      <a:pt x="731404" y="279931"/>
                    </a:lnTo>
                    <a:lnTo>
                      <a:pt x="717749" y="237148"/>
                    </a:lnTo>
                    <a:lnTo>
                      <a:pt x="699234" y="196788"/>
                    </a:lnTo>
                    <a:lnTo>
                      <a:pt x="676209" y="159199"/>
                    </a:lnTo>
                    <a:lnTo>
                      <a:pt x="649021" y="124729"/>
                    </a:lnTo>
                    <a:lnTo>
                      <a:pt x="618017" y="93725"/>
                    </a:lnTo>
                    <a:lnTo>
                      <a:pt x="583547" y="66537"/>
                    </a:lnTo>
                    <a:lnTo>
                      <a:pt x="545958" y="43511"/>
                    </a:lnTo>
                    <a:lnTo>
                      <a:pt x="505598" y="24997"/>
                    </a:lnTo>
                    <a:lnTo>
                      <a:pt x="462815" y="11342"/>
                    </a:lnTo>
                    <a:lnTo>
                      <a:pt x="417957" y="2893"/>
                    </a:lnTo>
                    <a:lnTo>
                      <a:pt x="371373" y="0"/>
                    </a:lnTo>
                    <a:close/>
                  </a:path>
                </a:pathLst>
              </a:custGeom>
              <a:solidFill>
                <a:srgbClr val="EEF7F1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18" name="Gráfico 17">
              <a:extLst>
                <a:ext uri="{FF2B5EF4-FFF2-40B4-BE49-F238E27FC236}">
                  <a16:creationId xmlns:a16="http://schemas.microsoft.com/office/drawing/2014/main" id="{0C6C2D3F-688D-A084-8395-B18F831F0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3354323" y="4773733"/>
              <a:ext cx="93036" cy="37214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20001" y="792010"/>
            <a:ext cx="9252585" cy="5688330"/>
            <a:chOff x="720001" y="792010"/>
            <a:chExt cx="9252585" cy="5688330"/>
          </a:xfrm>
        </p:grpSpPr>
        <p:sp>
          <p:nvSpPr>
            <p:cNvPr id="3" name="object 3"/>
            <p:cNvSpPr/>
            <p:nvPr/>
          </p:nvSpPr>
          <p:spPr>
            <a:xfrm>
              <a:off x="720001" y="792010"/>
              <a:ext cx="9252585" cy="5688330"/>
            </a:xfrm>
            <a:custGeom>
              <a:avLst/>
              <a:gdLst/>
              <a:ahLst/>
              <a:cxnLst/>
              <a:rect l="l" t="t" r="r" b="b"/>
              <a:pathLst>
                <a:path w="9252585" h="5688330">
                  <a:moveTo>
                    <a:pt x="9252000" y="0"/>
                  </a:moveTo>
                  <a:lnTo>
                    <a:pt x="0" y="0"/>
                  </a:lnTo>
                  <a:lnTo>
                    <a:pt x="0" y="5687999"/>
                  </a:lnTo>
                  <a:lnTo>
                    <a:pt x="9252000" y="5687999"/>
                  </a:lnTo>
                  <a:lnTo>
                    <a:pt x="9252000" y="0"/>
                  </a:lnTo>
                  <a:close/>
                </a:path>
              </a:pathLst>
            </a:custGeom>
            <a:gradFill>
              <a:gsLst>
                <a:gs pos="90000">
                  <a:srgbClr val="ECF6EE"/>
                </a:gs>
                <a:gs pos="0">
                  <a:schemeClr val="bg1"/>
                </a:gs>
              </a:gsLst>
              <a:lin ang="16200000" scaled="1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" name="object 4"/>
            <p:cNvSpPr/>
            <p:nvPr/>
          </p:nvSpPr>
          <p:spPr>
            <a:xfrm>
              <a:off x="3158997" y="3240011"/>
              <a:ext cx="4077335" cy="2682240"/>
            </a:xfrm>
            <a:custGeom>
              <a:avLst/>
              <a:gdLst/>
              <a:ahLst/>
              <a:cxnLst/>
              <a:rect l="l" t="t" r="r" b="b"/>
              <a:pathLst>
                <a:path w="4077334" h="2682240">
                  <a:moveTo>
                    <a:pt x="4077004" y="0"/>
                  </a:moveTo>
                  <a:lnTo>
                    <a:pt x="0" y="0"/>
                  </a:lnTo>
                  <a:lnTo>
                    <a:pt x="0" y="2681998"/>
                  </a:lnTo>
                  <a:lnTo>
                    <a:pt x="4077004" y="2681998"/>
                  </a:lnTo>
                  <a:lnTo>
                    <a:pt x="4077004" y="0"/>
                  </a:lnTo>
                  <a:close/>
                </a:path>
              </a:pathLst>
            </a:custGeom>
            <a:solidFill>
              <a:srgbClr val="009242">
                <a:alpha val="8000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3515300" y="3455504"/>
            <a:ext cx="3348990" cy="2219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b="0" dirty="0">
                <a:latin typeface="Roboto Light"/>
                <a:cs typeface="Roboto Light"/>
              </a:rPr>
              <a:t>Write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out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analysis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your</a:t>
            </a:r>
            <a:r>
              <a:rPr sz="1600" b="0" spc="-2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group </a:t>
            </a:r>
            <a:r>
              <a:rPr sz="1600" b="0" dirty="0">
                <a:latin typeface="Roboto Light"/>
                <a:cs typeface="Roboto Light"/>
              </a:rPr>
              <a:t>conducted</a:t>
            </a:r>
            <a:r>
              <a:rPr sz="1600" b="0" spc="-1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for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one of</a:t>
            </a:r>
            <a:r>
              <a:rPr sz="1600" b="0" spc="-1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the </a:t>
            </a:r>
            <a:r>
              <a:rPr sz="1600" b="0" spc="-10" dirty="0">
                <a:latin typeface="Roboto Light"/>
                <a:cs typeface="Roboto Light"/>
              </a:rPr>
              <a:t>protection </a:t>
            </a:r>
            <a:r>
              <a:rPr sz="1600" b="0" dirty="0">
                <a:latin typeface="Roboto Light"/>
                <a:cs typeface="Roboto Light"/>
              </a:rPr>
              <a:t>risks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analysed.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Aim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for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about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20" dirty="0">
                <a:latin typeface="Roboto Light"/>
                <a:cs typeface="Roboto Light"/>
              </a:rPr>
              <a:t>half </a:t>
            </a:r>
            <a:r>
              <a:rPr sz="1600" b="0" dirty="0">
                <a:latin typeface="Roboto Light"/>
                <a:cs typeface="Roboto Light"/>
              </a:rPr>
              <a:t>page</a:t>
            </a:r>
            <a:r>
              <a:rPr sz="1600" b="0" spc="-3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for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this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task.</a:t>
            </a:r>
            <a:endParaRPr sz="1600" dirty="0">
              <a:latin typeface="Roboto Light"/>
              <a:cs typeface="Roboto Light"/>
            </a:endParaRPr>
          </a:p>
          <a:p>
            <a:pPr marL="12700" marR="485775">
              <a:lnSpc>
                <a:spcPct val="100000"/>
              </a:lnSpc>
              <a:spcBef>
                <a:spcPts val="1920"/>
              </a:spcBef>
            </a:pPr>
            <a:r>
              <a:rPr sz="1600" b="0" dirty="0">
                <a:latin typeface="Roboto Light"/>
                <a:cs typeface="Roboto Light"/>
              </a:rPr>
              <a:t>Swap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with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your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neighbour</a:t>
            </a:r>
            <a:r>
              <a:rPr sz="1600" b="0" spc="-45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for </a:t>
            </a:r>
            <a:r>
              <a:rPr sz="1600" b="0" dirty="0">
                <a:latin typeface="Roboto Light"/>
                <a:cs typeface="Roboto Light"/>
              </a:rPr>
              <a:t>constructive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feedback</a:t>
            </a:r>
            <a:r>
              <a:rPr sz="1600" b="0" spc="-5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–</a:t>
            </a:r>
            <a:r>
              <a:rPr sz="1600" b="0" spc="-60" dirty="0">
                <a:latin typeface="Roboto Light"/>
                <a:cs typeface="Roboto Light"/>
              </a:rPr>
              <a:t> </a:t>
            </a:r>
            <a:r>
              <a:rPr sz="1600" b="0" spc="-10" dirty="0">
                <a:latin typeface="Roboto Light"/>
                <a:cs typeface="Roboto Light"/>
              </a:rPr>
              <a:t>provide </a:t>
            </a:r>
            <a:r>
              <a:rPr sz="1600" b="0" dirty="0">
                <a:latin typeface="Roboto Light"/>
                <a:cs typeface="Roboto Light"/>
              </a:rPr>
              <a:t>2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positive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points,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and</a:t>
            </a:r>
            <a:r>
              <a:rPr sz="1600" b="0" spc="-35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1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dirty="0">
                <a:latin typeface="Roboto Light"/>
                <a:cs typeface="Roboto Light"/>
              </a:rPr>
              <a:t>point</a:t>
            </a:r>
            <a:r>
              <a:rPr sz="1600" b="0" spc="-40" dirty="0">
                <a:latin typeface="Roboto Light"/>
                <a:cs typeface="Roboto Light"/>
              </a:rPr>
              <a:t> </a:t>
            </a:r>
            <a:r>
              <a:rPr sz="1600" b="0" spc="-25" dirty="0">
                <a:latin typeface="Roboto Light"/>
                <a:cs typeface="Roboto Light"/>
              </a:rPr>
              <a:t>for </a:t>
            </a:r>
            <a:r>
              <a:rPr sz="1600" b="0" spc="-10" dirty="0">
                <a:latin typeface="Roboto Light"/>
                <a:cs typeface="Roboto Light"/>
              </a:rPr>
              <a:t>improvement</a:t>
            </a:r>
            <a:endParaRPr sz="1600" dirty="0">
              <a:latin typeface="Roboto Light"/>
              <a:cs typeface="Roboto Ligh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58995" y="2241533"/>
            <a:ext cx="4077335" cy="0"/>
          </a:xfrm>
          <a:custGeom>
            <a:avLst/>
            <a:gdLst/>
            <a:ahLst/>
            <a:cxnLst/>
            <a:rect l="l" t="t" r="r" b="b"/>
            <a:pathLst>
              <a:path w="4077334">
                <a:moveTo>
                  <a:pt x="4077004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97500" y="2236762"/>
            <a:ext cx="0" cy="697865"/>
          </a:xfrm>
          <a:custGeom>
            <a:avLst/>
            <a:gdLst/>
            <a:ahLst/>
            <a:cxnLst/>
            <a:rect l="l" t="t" r="r" b="b"/>
            <a:pathLst>
              <a:path h="697864">
                <a:moveTo>
                  <a:pt x="0" y="697242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3983300" y="2496205"/>
            <a:ext cx="6921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Roboto"/>
                <a:cs typeface="Roboto"/>
              </a:rPr>
              <a:t>Individual</a:t>
            </a:r>
            <a:endParaRPr sz="120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</a:pPr>
            <a:r>
              <a:rPr sz="1200" b="1" spc="-20" dirty="0">
                <a:latin typeface="Roboto"/>
                <a:cs typeface="Roboto"/>
              </a:rPr>
              <a:t>task</a:t>
            </a:r>
            <a:endParaRPr sz="1200">
              <a:latin typeface="Roboto"/>
              <a:cs typeface="Roboto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59</a:t>
            </a:fld>
            <a:endParaRPr spc="-25" dirty="0"/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9" name="object 1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134299" y="2541205"/>
            <a:ext cx="7937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Roboto"/>
                <a:cs typeface="Roboto"/>
              </a:rPr>
              <a:t>15 </a:t>
            </a:r>
            <a:r>
              <a:rPr sz="1200" b="1" spc="-10" dirty="0">
                <a:latin typeface="Roboto"/>
                <a:cs typeface="Roboto"/>
              </a:rPr>
              <a:t>minutes</a:t>
            </a:r>
            <a:endParaRPr sz="1200">
              <a:latin typeface="Roboto"/>
              <a:cs typeface="Roboto"/>
            </a:endParaRPr>
          </a:p>
        </p:txBody>
      </p:sp>
      <p:sp>
        <p:nvSpPr>
          <p:cNvPr id="16" name="object 16" descr="$PPTXTitle"/>
          <p:cNvSpPr txBox="1">
            <a:spLocks noGrp="1"/>
          </p:cNvSpPr>
          <p:nvPr>
            <p:ph type="title"/>
          </p:nvPr>
        </p:nvSpPr>
        <p:spPr>
          <a:xfrm>
            <a:off x="3977617" y="1512055"/>
            <a:ext cx="244157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Narrative</a:t>
            </a:r>
            <a:r>
              <a:rPr spc="-145" dirty="0"/>
              <a:t> </a:t>
            </a:r>
            <a:r>
              <a:rPr spc="-20" dirty="0"/>
              <a:t>note</a:t>
            </a:r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559CA658-212D-EB67-677F-C7992F274529}"/>
              </a:ext>
            </a:extLst>
          </p:cNvPr>
          <p:cNvGrpSpPr/>
          <p:nvPr/>
        </p:nvGrpSpPr>
        <p:grpSpPr>
          <a:xfrm>
            <a:off x="5480997" y="2406708"/>
            <a:ext cx="497205" cy="497205"/>
            <a:chOff x="5426299" y="4290687"/>
            <a:chExt cx="372427" cy="372427"/>
          </a:xfrm>
        </p:grpSpPr>
        <p:sp>
          <p:nvSpPr>
            <p:cNvPr id="21" name="Elipse 20">
              <a:extLst>
                <a:ext uri="{FF2B5EF4-FFF2-40B4-BE49-F238E27FC236}">
                  <a16:creationId xmlns:a16="http://schemas.microsoft.com/office/drawing/2014/main" id="{E9EC9D6D-03CD-F0D1-84B2-75B2FA01D2CA}"/>
                </a:ext>
              </a:extLst>
            </p:cNvPr>
            <p:cNvSpPr/>
            <p:nvPr/>
          </p:nvSpPr>
          <p:spPr>
            <a:xfrm>
              <a:off x="5426299" y="4290687"/>
              <a:ext cx="372427" cy="372427"/>
            </a:xfrm>
            <a:prstGeom prst="ellipse">
              <a:avLst/>
            </a:prstGeom>
            <a:solidFill>
              <a:srgbClr val="009242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  <p:grpSp>
          <p:nvGrpSpPr>
            <p:cNvPr id="22" name="Gráfico 19">
              <a:extLst>
                <a:ext uri="{FF2B5EF4-FFF2-40B4-BE49-F238E27FC236}">
                  <a16:creationId xmlns:a16="http://schemas.microsoft.com/office/drawing/2014/main" id="{58AA00C5-1F4B-4B00-3D9F-E456EB1366B6}"/>
                </a:ext>
              </a:extLst>
            </p:cNvPr>
            <p:cNvGrpSpPr/>
            <p:nvPr/>
          </p:nvGrpSpPr>
          <p:grpSpPr>
            <a:xfrm>
              <a:off x="5513883" y="4373704"/>
              <a:ext cx="205707" cy="206373"/>
              <a:chOff x="5433288" y="4079065"/>
              <a:chExt cx="205707" cy="206373"/>
            </a:xfrm>
            <a:solidFill>
              <a:srgbClr val="FBFCFE"/>
            </a:solidFill>
          </p:grpSpPr>
          <p:sp>
            <p:nvSpPr>
              <p:cNvPr id="23" name="Forma libre: forma 22">
                <a:extLst>
                  <a:ext uri="{FF2B5EF4-FFF2-40B4-BE49-F238E27FC236}">
                    <a16:creationId xmlns:a16="http://schemas.microsoft.com/office/drawing/2014/main" id="{D2063D18-C627-9E3E-4D29-4F16A947BA8B}"/>
                  </a:ext>
                </a:extLst>
              </p:cNvPr>
              <p:cNvSpPr/>
              <p:nvPr/>
            </p:nvSpPr>
            <p:spPr>
              <a:xfrm>
                <a:off x="5433288" y="4079065"/>
                <a:ext cx="205707" cy="206373"/>
              </a:xfrm>
              <a:custGeom>
                <a:avLst/>
                <a:gdLst>
                  <a:gd name="csX0" fmla="*/ 33573 w 205707"/>
                  <a:gd name="csY0" fmla="*/ 50809 h 206373"/>
                  <a:gd name="csX1" fmla="*/ 43860 w 205707"/>
                  <a:gd name="csY1" fmla="*/ 58905 h 206373"/>
                  <a:gd name="csX2" fmla="*/ 44813 w 205707"/>
                  <a:gd name="csY2" fmla="*/ 55572 h 206373"/>
                  <a:gd name="csX3" fmla="*/ 44527 w 205707"/>
                  <a:gd name="csY3" fmla="*/ 28806 h 206373"/>
                  <a:gd name="csX4" fmla="*/ 43479 w 205707"/>
                  <a:gd name="csY4" fmla="*/ 24234 h 206373"/>
                  <a:gd name="csX5" fmla="*/ 13476 w 205707"/>
                  <a:gd name="csY5" fmla="*/ 31283 h 206373"/>
                  <a:gd name="csX6" fmla="*/ 11094 w 205707"/>
                  <a:gd name="csY6" fmla="*/ 33093 h 206373"/>
                  <a:gd name="csX7" fmla="*/ 21381 w 205707"/>
                  <a:gd name="csY7" fmla="*/ 41189 h 206373"/>
                  <a:gd name="csX8" fmla="*/ 121584 w 205707"/>
                  <a:gd name="csY8" fmla="*/ 204543 h 206373"/>
                  <a:gd name="csX9" fmla="*/ 154541 w 205707"/>
                  <a:gd name="csY9" fmla="*/ 13947 h 206373"/>
                  <a:gd name="csX10" fmla="*/ 86151 w 205707"/>
                  <a:gd name="csY10" fmla="*/ 1660 h 206373"/>
                  <a:gd name="csX11" fmla="*/ 83961 w 205707"/>
                  <a:gd name="csY11" fmla="*/ 17376 h 206373"/>
                  <a:gd name="csX12" fmla="*/ 147492 w 205707"/>
                  <a:gd name="csY12" fmla="*/ 28140 h 206373"/>
                  <a:gd name="csX13" fmla="*/ 104154 w 205707"/>
                  <a:gd name="csY13" fmla="*/ 190350 h 206373"/>
                  <a:gd name="csX14" fmla="*/ 33573 w 205707"/>
                  <a:gd name="csY14" fmla="*/ 50809 h 20637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205707" h="206373">
                    <a:moveTo>
                      <a:pt x="33573" y="50809"/>
                    </a:moveTo>
                    <a:lnTo>
                      <a:pt x="43860" y="58905"/>
                    </a:lnTo>
                    <a:cubicBezTo>
                      <a:pt x="44908" y="57953"/>
                      <a:pt x="44718" y="56810"/>
                      <a:pt x="44813" y="55572"/>
                    </a:cubicBezTo>
                    <a:cubicBezTo>
                      <a:pt x="45384" y="49285"/>
                      <a:pt x="45194" y="35188"/>
                      <a:pt x="44527" y="28806"/>
                    </a:cubicBezTo>
                    <a:cubicBezTo>
                      <a:pt x="44432" y="27473"/>
                      <a:pt x="44527" y="25187"/>
                      <a:pt x="43479" y="24234"/>
                    </a:cubicBezTo>
                    <a:lnTo>
                      <a:pt x="13476" y="31283"/>
                    </a:lnTo>
                    <a:lnTo>
                      <a:pt x="11094" y="33093"/>
                    </a:lnTo>
                    <a:lnTo>
                      <a:pt x="21381" y="41189"/>
                    </a:lnTo>
                    <a:cubicBezTo>
                      <a:pt x="-35578" y="114627"/>
                      <a:pt x="29287" y="221688"/>
                      <a:pt x="121584" y="204543"/>
                    </a:cubicBezTo>
                    <a:cubicBezTo>
                      <a:pt x="215406" y="187112"/>
                      <a:pt x="236932" y="62239"/>
                      <a:pt x="154541" y="13947"/>
                    </a:cubicBezTo>
                    <a:cubicBezTo>
                      <a:pt x="137110" y="3756"/>
                      <a:pt x="106059" y="-3388"/>
                      <a:pt x="86151" y="1660"/>
                    </a:cubicBezTo>
                    <a:cubicBezTo>
                      <a:pt x="76436" y="4137"/>
                      <a:pt x="75483" y="12614"/>
                      <a:pt x="83961" y="17376"/>
                    </a:cubicBezTo>
                    <a:cubicBezTo>
                      <a:pt x="105773" y="14424"/>
                      <a:pt x="128347" y="16424"/>
                      <a:pt x="147492" y="28140"/>
                    </a:cubicBezTo>
                    <a:cubicBezTo>
                      <a:pt x="222930" y="74241"/>
                      <a:pt x="190926" y="189969"/>
                      <a:pt x="104154" y="190350"/>
                    </a:cubicBezTo>
                    <a:cubicBezTo>
                      <a:pt x="31192" y="190636"/>
                      <a:pt x="-9765" y="108531"/>
                      <a:pt x="33573" y="50809"/>
                    </a:cubicBezTo>
                    <a:close/>
                  </a:path>
                </a:pathLst>
              </a:custGeom>
              <a:solidFill>
                <a:srgbClr val="FBFCFE"/>
              </a:solidFill>
              <a:ln w="952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4" name="Forma libre: forma 23">
                <a:extLst>
                  <a:ext uri="{FF2B5EF4-FFF2-40B4-BE49-F238E27FC236}">
                    <a16:creationId xmlns:a16="http://schemas.microsoft.com/office/drawing/2014/main" id="{38E460E6-5826-7003-6702-6A56662BA44C}"/>
                  </a:ext>
                </a:extLst>
              </p:cNvPr>
              <p:cNvSpPr/>
              <p:nvPr/>
            </p:nvSpPr>
            <p:spPr>
              <a:xfrm>
                <a:off x="5516008" y="4130684"/>
                <a:ext cx="66172" cy="74195"/>
              </a:xfrm>
              <a:custGeom>
                <a:avLst/>
                <a:gdLst>
                  <a:gd name="csX0" fmla="*/ 16957 w 66172"/>
                  <a:gd name="csY0" fmla="*/ 58055 h 74195"/>
                  <a:gd name="csX1" fmla="*/ 60676 w 66172"/>
                  <a:gd name="csY1" fmla="*/ 58055 h 74195"/>
                  <a:gd name="csX2" fmla="*/ 64391 w 66172"/>
                  <a:gd name="csY2" fmla="*/ 60245 h 74195"/>
                  <a:gd name="csX3" fmla="*/ 60486 w 66172"/>
                  <a:gd name="csY3" fmla="*/ 73390 h 74195"/>
                  <a:gd name="csX4" fmla="*/ 8384 w 66172"/>
                  <a:gd name="csY4" fmla="*/ 73580 h 74195"/>
                  <a:gd name="csX5" fmla="*/ 669 w 66172"/>
                  <a:gd name="csY5" fmla="*/ 65865 h 74195"/>
                  <a:gd name="csX6" fmla="*/ 859 w 66172"/>
                  <a:gd name="csY6" fmla="*/ 7191 h 74195"/>
                  <a:gd name="csX7" fmla="*/ 14480 w 66172"/>
                  <a:gd name="csY7" fmla="*/ 2143 h 74195"/>
                  <a:gd name="csX8" fmla="*/ 16957 w 66172"/>
                  <a:gd name="csY8" fmla="*/ 6143 h 74195"/>
                  <a:gd name="csX9" fmla="*/ 16957 w 66172"/>
                  <a:gd name="csY9" fmla="*/ 58055 h 7419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66172" h="74195">
                    <a:moveTo>
                      <a:pt x="16957" y="58055"/>
                    </a:moveTo>
                    <a:lnTo>
                      <a:pt x="60676" y="58055"/>
                    </a:lnTo>
                    <a:cubicBezTo>
                      <a:pt x="60676" y="58055"/>
                      <a:pt x="63915" y="59769"/>
                      <a:pt x="64391" y="60245"/>
                    </a:cubicBezTo>
                    <a:cubicBezTo>
                      <a:pt x="68011" y="64341"/>
                      <a:pt x="65820" y="71866"/>
                      <a:pt x="60486" y="73390"/>
                    </a:cubicBezTo>
                    <a:cubicBezTo>
                      <a:pt x="44103" y="72247"/>
                      <a:pt x="24291" y="75485"/>
                      <a:pt x="8384" y="73580"/>
                    </a:cubicBezTo>
                    <a:cubicBezTo>
                      <a:pt x="3812" y="73009"/>
                      <a:pt x="1145" y="70342"/>
                      <a:pt x="669" y="65865"/>
                    </a:cubicBezTo>
                    <a:cubicBezTo>
                      <a:pt x="-1427" y="47958"/>
                      <a:pt x="2193" y="25574"/>
                      <a:pt x="859" y="7191"/>
                    </a:cubicBezTo>
                    <a:cubicBezTo>
                      <a:pt x="2002" y="809"/>
                      <a:pt x="9622" y="-2429"/>
                      <a:pt x="14480" y="2143"/>
                    </a:cubicBezTo>
                    <a:cubicBezTo>
                      <a:pt x="14956" y="2619"/>
                      <a:pt x="16957" y="5953"/>
                      <a:pt x="16957" y="6143"/>
                    </a:cubicBezTo>
                    <a:lnTo>
                      <a:pt x="16957" y="58055"/>
                    </a:lnTo>
                    <a:close/>
                  </a:path>
                </a:pathLst>
              </a:custGeom>
              <a:solidFill>
                <a:srgbClr val="FBFCFE"/>
              </a:solidFill>
              <a:ln w="952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D3C3B794-E402-F335-BE23-D351850B5F28}"/>
              </a:ext>
            </a:extLst>
          </p:cNvPr>
          <p:cNvGrpSpPr/>
          <p:nvPr/>
        </p:nvGrpSpPr>
        <p:grpSpPr>
          <a:xfrm>
            <a:off x="3279705" y="2406706"/>
            <a:ext cx="497205" cy="497205"/>
            <a:chOff x="3279705" y="2982708"/>
            <a:chExt cx="497205" cy="497205"/>
          </a:xfrm>
        </p:grpSpPr>
        <p:sp>
          <p:nvSpPr>
            <p:cNvPr id="26" name="Elipse 25">
              <a:extLst>
                <a:ext uri="{FF2B5EF4-FFF2-40B4-BE49-F238E27FC236}">
                  <a16:creationId xmlns:a16="http://schemas.microsoft.com/office/drawing/2014/main" id="{24860B18-5A6C-7A9E-0ADB-158EBB47C5AA}"/>
                </a:ext>
              </a:extLst>
            </p:cNvPr>
            <p:cNvSpPr/>
            <p:nvPr/>
          </p:nvSpPr>
          <p:spPr>
            <a:xfrm>
              <a:off x="3279705" y="2982708"/>
              <a:ext cx="497205" cy="497205"/>
            </a:xfrm>
            <a:prstGeom prst="ellipse">
              <a:avLst/>
            </a:prstGeom>
            <a:solidFill>
              <a:srgbClr val="009242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  <p:pic>
          <p:nvPicPr>
            <p:cNvPr id="27" name="Gráfico 26">
              <a:extLst>
                <a:ext uri="{FF2B5EF4-FFF2-40B4-BE49-F238E27FC236}">
                  <a16:creationId xmlns:a16="http://schemas.microsoft.com/office/drawing/2014/main" id="{8C462266-D979-CE01-F5D0-79843444B0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404393" y="3075956"/>
              <a:ext cx="247828" cy="27391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Protection</a:t>
            </a:r>
            <a:r>
              <a:rPr spc="-120" dirty="0"/>
              <a:t> </a:t>
            </a:r>
            <a:r>
              <a:rPr spc="-20" dirty="0"/>
              <a:t>risk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15237" y="2808008"/>
            <a:ext cx="2853690" cy="895350"/>
            <a:chOff x="715237" y="2808008"/>
            <a:chExt cx="2853690" cy="895350"/>
          </a:xfrm>
        </p:grpSpPr>
        <p:sp>
          <p:nvSpPr>
            <p:cNvPr id="4" name="object 4"/>
            <p:cNvSpPr/>
            <p:nvPr/>
          </p:nvSpPr>
          <p:spPr>
            <a:xfrm>
              <a:off x="720001" y="2808008"/>
              <a:ext cx="2844165" cy="895350"/>
            </a:xfrm>
            <a:custGeom>
              <a:avLst/>
              <a:gdLst/>
              <a:ahLst/>
              <a:cxnLst/>
              <a:rect l="l" t="t" r="r" b="b"/>
              <a:pathLst>
                <a:path w="2844165" h="895350">
                  <a:moveTo>
                    <a:pt x="2843999" y="0"/>
                  </a:moveTo>
                  <a:lnTo>
                    <a:pt x="0" y="0"/>
                  </a:lnTo>
                  <a:lnTo>
                    <a:pt x="0" y="895235"/>
                  </a:lnTo>
                  <a:lnTo>
                    <a:pt x="2843999" y="895235"/>
                  </a:lnTo>
                  <a:lnTo>
                    <a:pt x="2843999" y="0"/>
                  </a:lnTo>
                  <a:close/>
                </a:path>
              </a:pathLst>
            </a:custGeom>
            <a:gradFill flip="none" rotWithShape="1">
              <a:gsLst>
                <a:gs pos="13000">
                  <a:srgbClr val="ECF6EE"/>
                </a:gs>
                <a:gs pos="100000">
                  <a:schemeClr val="bg1"/>
                </a:gs>
              </a:gsLst>
              <a:lin ang="16200000" scaled="1"/>
              <a:tileRect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/>
            <p:cNvSpPr/>
            <p:nvPr/>
          </p:nvSpPr>
          <p:spPr>
            <a:xfrm>
              <a:off x="719999" y="3698479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3919237" y="2808008"/>
            <a:ext cx="2853690" cy="895350"/>
            <a:chOff x="3919237" y="2808008"/>
            <a:chExt cx="2853690" cy="895350"/>
          </a:xfrm>
        </p:grpSpPr>
        <p:sp>
          <p:nvSpPr>
            <p:cNvPr id="7" name="object 7"/>
            <p:cNvSpPr/>
            <p:nvPr/>
          </p:nvSpPr>
          <p:spPr>
            <a:xfrm>
              <a:off x="3923995" y="2808008"/>
              <a:ext cx="2844165" cy="895350"/>
            </a:xfrm>
            <a:custGeom>
              <a:avLst/>
              <a:gdLst/>
              <a:ahLst/>
              <a:cxnLst/>
              <a:rect l="l" t="t" r="r" b="b"/>
              <a:pathLst>
                <a:path w="2844165" h="895350">
                  <a:moveTo>
                    <a:pt x="2843999" y="0"/>
                  </a:moveTo>
                  <a:lnTo>
                    <a:pt x="0" y="0"/>
                  </a:lnTo>
                  <a:lnTo>
                    <a:pt x="0" y="895235"/>
                  </a:lnTo>
                  <a:lnTo>
                    <a:pt x="2843999" y="895235"/>
                  </a:lnTo>
                  <a:lnTo>
                    <a:pt x="2843999" y="0"/>
                  </a:lnTo>
                  <a:close/>
                </a:path>
              </a:pathLst>
            </a:custGeom>
            <a:gradFill>
              <a:gsLst>
                <a:gs pos="13000">
                  <a:srgbClr val="ECF6EE"/>
                </a:gs>
                <a:gs pos="100000">
                  <a:schemeClr val="bg1"/>
                </a:gs>
              </a:gsLst>
              <a:lin ang="16200000" scaled="1"/>
            </a:gra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924000" y="3698479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7123238" y="2808008"/>
            <a:ext cx="2853690" cy="895350"/>
            <a:chOff x="7123238" y="2808008"/>
            <a:chExt cx="2853690" cy="895350"/>
          </a:xfrm>
        </p:grpSpPr>
        <p:sp>
          <p:nvSpPr>
            <p:cNvPr id="10" name="object 10"/>
            <p:cNvSpPr/>
            <p:nvPr/>
          </p:nvSpPr>
          <p:spPr>
            <a:xfrm>
              <a:off x="7128001" y="2808008"/>
              <a:ext cx="2844165" cy="895350"/>
            </a:xfrm>
            <a:custGeom>
              <a:avLst/>
              <a:gdLst/>
              <a:ahLst/>
              <a:cxnLst/>
              <a:rect l="l" t="t" r="r" b="b"/>
              <a:pathLst>
                <a:path w="2844165" h="895350">
                  <a:moveTo>
                    <a:pt x="2843999" y="0"/>
                  </a:moveTo>
                  <a:lnTo>
                    <a:pt x="0" y="0"/>
                  </a:lnTo>
                  <a:lnTo>
                    <a:pt x="0" y="895235"/>
                  </a:lnTo>
                  <a:lnTo>
                    <a:pt x="2843999" y="895235"/>
                  </a:lnTo>
                  <a:lnTo>
                    <a:pt x="2843999" y="0"/>
                  </a:lnTo>
                  <a:close/>
                </a:path>
              </a:pathLst>
            </a:custGeom>
            <a:gradFill>
              <a:gsLst>
                <a:gs pos="13000">
                  <a:srgbClr val="ECF6EE"/>
                </a:gs>
                <a:gs pos="100000">
                  <a:schemeClr val="bg1"/>
                </a:gs>
              </a:gsLst>
              <a:lin ang="16200000" scaled="1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" name="object 11"/>
            <p:cNvSpPr/>
            <p:nvPr/>
          </p:nvSpPr>
          <p:spPr>
            <a:xfrm>
              <a:off x="7128000" y="3698479"/>
              <a:ext cx="2844165" cy="0"/>
            </a:xfrm>
            <a:custGeom>
              <a:avLst/>
              <a:gdLst/>
              <a:ahLst/>
              <a:cxnLst/>
              <a:rect l="l" t="t" r="r" b="b"/>
              <a:pathLst>
                <a:path w="2844165">
                  <a:moveTo>
                    <a:pt x="0" y="0"/>
                  </a:moveTo>
                  <a:lnTo>
                    <a:pt x="2843999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707299" y="3892940"/>
            <a:ext cx="2584450" cy="1473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1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intentional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use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of/or</a:t>
            </a:r>
            <a:r>
              <a:rPr sz="1400" b="0" spc="-25" dirty="0">
                <a:latin typeface="Roboto Light"/>
                <a:cs typeface="Roboto Light"/>
              </a:rPr>
              <a:t> the </a:t>
            </a:r>
            <a:r>
              <a:rPr sz="1400" b="0" dirty="0">
                <a:latin typeface="Roboto Light"/>
                <a:cs typeface="Roboto Light"/>
              </a:rPr>
              <a:t>threat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physical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force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against </a:t>
            </a:r>
            <a:r>
              <a:rPr sz="1400" b="0" dirty="0">
                <a:latin typeface="Roboto Light"/>
                <a:cs typeface="Roboto Light"/>
              </a:rPr>
              <a:t>people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or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oneself,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that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has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50" dirty="0">
                <a:latin typeface="Roboto Light"/>
                <a:cs typeface="Roboto Light"/>
              </a:rPr>
              <a:t>a</a:t>
            </a:r>
            <a:r>
              <a:rPr sz="1400" b="0" spc="50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high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likelihood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resulting</a:t>
            </a:r>
            <a:r>
              <a:rPr sz="1400" b="0" spc="-25" dirty="0">
                <a:latin typeface="Roboto Light"/>
                <a:cs typeface="Roboto Light"/>
              </a:rPr>
              <a:t> in </a:t>
            </a:r>
            <a:r>
              <a:rPr sz="1400" b="0" spc="-10" dirty="0">
                <a:latin typeface="Roboto Light"/>
                <a:cs typeface="Roboto Light"/>
              </a:rPr>
              <a:t>injury,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death,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psychological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harm, maldevelopment,</a:t>
            </a:r>
            <a:r>
              <a:rPr sz="1400" b="0" spc="-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or </a:t>
            </a:r>
            <a:r>
              <a:rPr sz="1400" b="0" spc="-10" dirty="0">
                <a:latin typeface="Roboto Light"/>
                <a:cs typeface="Roboto Light"/>
              </a:rPr>
              <a:t>deprivation.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11255" y="3892763"/>
            <a:ext cx="2694940" cy="508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1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Forcing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someone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do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something </a:t>
            </a:r>
            <a:r>
              <a:rPr sz="1400" b="0" dirty="0">
                <a:latin typeface="Roboto Light"/>
                <a:cs typeface="Roboto Light"/>
              </a:rPr>
              <a:t>against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their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will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115212" y="3892763"/>
            <a:ext cx="2753995" cy="990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100"/>
              </a:lnSpc>
              <a:spcBef>
                <a:spcPts val="100"/>
              </a:spcBef>
            </a:pPr>
            <a:r>
              <a:rPr sz="1400" b="0" spc="-10" dirty="0">
                <a:latin typeface="Roboto Light"/>
                <a:cs typeface="Roboto Light"/>
              </a:rPr>
              <a:t>Intentional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action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prevent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people </a:t>
            </a:r>
            <a:r>
              <a:rPr sz="1400" b="0" dirty="0">
                <a:latin typeface="Roboto Light"/>
                <a:cs typeface="Roboto Light"/>
              </a:rPr>
              <a:t>from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accessing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resources, </a:t>
            </a:r>
            <a:r>
              <a:rPr sz="1400" b="0" dirty="0">
                <a:latin typeface="Roboto Light"/>
                <a:cs typeface="Roboto Light"/>
              </a:rPr>
              <a:t>goods,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or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services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they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need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and </a:t>
            </a:r>
            <a:r>
              <a:rPr sz="1400" b="0" dirty="0">
                <a:latin typeface="Roboto Light"/>
                <a:cs typeface="Roboto Light"/>
              </a:rPr>
              <a:t>have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right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access.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20001" y="3235154"/>
            <a:ext cx="28441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4234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Violence: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23995" y="3235154"/>
            <a:ext cx="28441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9005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Coercion:</a:t>
            </a:r>
            <a:endParaRPr sz="1800" dirty="0">
              <a:latin typeface="Roboto"/>
              <a:cs typeface="Roboto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128002" y="3235154"/>
            <a:ext cx="28441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8445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Deliberate</a:t>
            </a:r>
            <a:r>
              <a:rPr sz="1800" b="1" spc="-15" dirty="0">
                <a:solidFill>
                  <a:srgbClr val="009343"/>
                </a:solidFill>
                <a:latin typeface="Roboto"/>
                <a:cs typeface="Roboto"/>
              </a:rPr>
              <a:t> </a:t>
            </a:r>
            <a:r>
              <a:rPr sz="1800" b="1" spc="-10" dirty="0">
                <a:solidFill>
                  <a:srgbClr val="009343"/>
                </a:solidFill>
                <a:latin typeface="Roboto"/>
                <a:cs typeface="Roboto"/>
              </a:rPr>
              <a:t>deprivation:</a:t>
            </a:r>
            <a:endParaRPr sz="1800">
              <a:latin typeface="Roboto"/>
              <a:cs typeface="Roboto"/>
            </a:endParaRPr>
          </a:p>
        </p:txBody>
      </p:sp>
      <p:pic>
        <p:nvPicPr>
          <p:cNvPr id="18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27002" y="1728009"/>
            <a:ext cx="1045997" cy="1045997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23001" y="1728009"/>
            <a:ext cx="1045997" cy="1045997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19001" y="1728009"/>
            <a:ext cx="1045997" cy="1045997"/>
          </a:xfrm>
          <a:prstGeom prst="rect">
            <a:avLst/>
          </a:prstGeom>
        </p:spPr>
      </p:pic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6</a:t>
            </a:fld>
            <a:endParaRPr spc="-25" dirty="0"/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23" name="object 2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n 18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C3B5DC29-D608-3D90-7080-16194A039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89"/>
          <a:stretch>
            <a:fillRect/>
          </a:stretch>
        </p:blipFill>
        <p:spPr>
          <a:xfrm>
            <a:off x="414" y="854"/>
            <a:ext cx="10692572" cy="6828572"/>
          </a:xfrm>
          <a:prstGeom prst="rect">
            <a:avLst/>
          </a:prstGeom>
        </p:spPr>
      </p:pic>
      <p:grpSp>
        <p:nvGrpSpPr>
          <p:cNvPr id="2" name="object 2"/>
          <p:cNvGrpSpPr/>
          <p:nvPr/>
        </p:nvGrpSpPr>
        <p:grpSpPr>
          <a:xfrm>
            <a:off x="0" y="6948004"/>
            <a:ext cx="10692130" cy="612140"/>
            <a:chOff x="0" y="6948004"/>
            <a:chExt cx="10692130" cy="612140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72119" y="7065428"/>
              <a:ext cx="1179955" cy="29885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9863999" y="7092004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 descr="$PPTXTitle"/>
          <p:cNvSpPr txBox="1">
            <a:spLocks noGrp="1"/>
          </p:cNvSpPr>
          <p:nvPr>
            <p:ph type="title"/>
          </p:nvPr>
        </p:nvSpPr>
        <p:spPr>
          <a:xfrm>
            <a:off x="707299" y="2662467"/>
            <a:ext cx="252603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9343"/>
                </a:solidFill>
              </a:rPr>
              <a:t>Any</a:t>
            </a:r>
            <a:r>
              <a:rPr spc="-110" dirty="0">
                <a:solidFill>
                  <a:srgbClr val="009343"/>
                </a:solidFill>
              </a:rPr>
              <a:t> </a:t>
            </a:r>
            <a:r>
              <a:rPr spc="-10" dirty="0">
                <a:solidFill>
                  <a:srgbClr val="009343"/>
                </a:solidFill>
              </a:rPr>
              <a:t>questions, comments?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60</a:t>
            </a:fld>
            <a:endParaRPr spc="-25" dirty="0"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0001" y="792010"/>
            <a:ext cx="9252585" cy="5688330"/>
          </a:xfrm>
          <a:custGeom>
            <a:avLst/>
            <a:gdLst/>
            <a:ahLst/>
            <a:cxnLst/>
            <a:rect l="l" t="t" r="r" b="b"/>
            <a:pathLst>
              <a:path w="9252585" h="5688330">
                <a:moveTo>
                  <a:pt x="9252000" y="0"/>
                </a:moveTo>
                <a:lnTo>
                  <a:pt x="0" y="0"/>
                </a:lnTo>
                <a:lnTo>
                  <a:pt x="0" y="5687999"/>
                </a:lnTo>
                <a:lnTo>
                  <a:pt x="9252000" y="5687999"/>
                </a:lnTo>
                <a:lnTo>
                  <a:pt x="9252000" y="0"/>
                </a:lnTo>
                <a:close/>
              </a:path>
            </a:pathLst>
          </a:custGeom>
          <a:gradFill>
            <a:gsLst>
              <a:gs pos="90000">
                <a:srgbClr val="ECF6EE"/>
              </a:gs>
              <a:gs pos="0">
                <a:schemeClr val="bg1"/>
              </a:gs>
            </a:gsLst>
            <a:lin ang="16200000" scaled="1"/>
          </a:gra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2525299" y="2868405"/>
            <a:ext cx="5579745" cy="251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700"/>
              </a:lnSpc>
              <a:spcBef>
                <a:spcPts val="100"/>
              </a:spcBef>
            </a:pPr>
            <a:r>
              <a:rPr sz="1500" b="0" dirty="0">
                <a:latin typeface="Roboto Light"/>
                <a:cs typeface="Roboto Light"/>
              </a:rPr>
              <a:t>We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reviewed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what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9343"/>
                </a:solidFill>
                <a:latin typeface="Roboto Medium"/>
                <a:cs typeface="Roboto Medium"/>
              </a:rPr>
              <a:t>protection</a:t>
            </a:r>
            <a:r>
              <a:rPr sz="15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500" b="0" dirty="0">
                <a:solidFill>
                  <a:srgbClr val="009343"/>
                </a:solidFill>
                <a:latin typeface="Roboto Medium"/>
                <a:cs typeface="Roboto Medium"/>
              </a:rPr>
              <a:t>risks</a:t>
            </a:r>
            <a:r>
              <a:rPr sz="1500" b="0" spc="-5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are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how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9343"/>
                </a:solidFill>
                <a:latin typeface="Roboto Medium"/>
                <a:cs typeface="Roboto Medium"/>
              </a:rPr>
              <a:t>protection</a:t>
            </a:r>
            <a:r>
              <a:rPr sz="1500" b="0" spc="-4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500" b="0" spc="-20" dirty="0">
                <a:solidFill>
                  <a:srgbClr val="009343"/>
                </a:solidFill>
                <a:latin typeface="Roboto Medium"/>
                <a:cs typeface="Roboto Medium"/>
              </a:rPr>
              <a:t>risk </a:t>
            </a:r>
            <a:r>
              <a:rPr sz="1500" b="0" spc="-10" dirty="0">
                <a:solidFill>
                  <a:srgbClr val="009343"/>
                </a:solidFill>
                <a:latin typeface="Roboto Medium"/>
                <a:cs typeface="Roboto Medium"/>
              </a:rPr>
              <a:t>equation</a:t>
            </a:r>
            <a:r>
              <a:rPr sz="1500" b="0" spc="-3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can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help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us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distinguish</a:t>
            </a:r>
            <a:r>
              <a:rPr sz="1500" b="0" spc="-2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different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components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of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20" dirty="0">
                <a:latin typeface="Roboto Light"/>
                <a:cs typeface="Roboto Light"/>
              </a:rPr>
              <a:t>risk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reduce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risk.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We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also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used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solidFill>
                  <a:srgbClr val="009343"/>
                </a:solidFill>
                <a:latin typeface="Roboto Medium"/>
                <a:cs typeface="Roboto Medium"/>
              </a:rPr>
              <a:t>form</a:t>
            </a:r>
            <a:r>
              <a:rPr sz="1500" b="0" spc="-25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500" b="0" dirty="0">
                <a:solidFill>
                  <a:srgbClr val="009343"/>
                </a:solidFill>
                <a:latin typeface="Roboto Medium"/>
                <a:cs typeface="Roboto Medium"/>
              </a:rPr>
              <a:t>(5Ws</a:t>
            </a:r>
            <a:r>
              <a:rPr sz="1500" b="0" spc="-3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500" b="0" dirty="0">
                <a:solidFill>
                  <a:srgbClr val="009343"/>
                </a:solidFill>
                <a:latin typeface="Roboto Medium"/>
                <a:cs typeface="Roboto Medium"/>
              </a:rPr>
              <a:t>and</a:t>
            </a:r>
            <a:r>
              <a:rPr sz="1500" b="0" spc="-3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500" b="0" dirty="0">
                <a:solidFill>
                  <a:srgbClr val="009343"/>
                </a:solidFill>
                <a:latin typeface="Roboto Medium"/>
                <a:cs typeface="Roboto Medium"/>
              </a:rPr>
              <a:t>H)</a:t>
            </a:r>
            <a:r>
              <a:rPr sz="1500" b="0" spc="-40" dirty="0">
                <a:solidFill>
                  <a:srgbClr val="009343"/>
                </a:solidFill>
                <a:latin typeface="Roboto Medium"/>
                <a:cs typeface="Roboto Medium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to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help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25" dirty="0">
                <a:latin typeface="Roboto Light"/>
                <a:cs typeface="Roboto Light"/>
              </a:rPr>
              <a:t>us </a:t>
            </a:r>
            <a:r>
              <a:rPr sz="1500" b="0" dirty="0">
                <a:latin typeface="Roboto Light"/>
                <a:cs typeface="Roboto Light"/>
              </a:rPr>
              <a:t>detail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factors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that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make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up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risk.</a:t>
            </a:r>
            <a:endParaRPr sz="15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1714"/>
              </a:spcBef>
            </a:pPr>
            <a:r>
              <a:rPr sz="1500" b="0" dirty="0">
                <a:latin typeface="Roboto Light"/>
                <a:cs typeface="Roboto Light"/>
              </a:rPr>
              <a:t>We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discussed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how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Medium"/>
                <a:cs typeface="Roboto Medium"/>
              </a:rPr>
              <a:t>risk</a:t>
            </a:r>
            <a:r>
              <a:rPr sz="1500" b="0" spc="-25" dirty="0">
                <a:latin typeface="Roboto Medium"/>
                <a:cs typeface="Roboto Medium"/>
              </a:rPr>
              <a:t> </a:t>
            </a:r>
            <a:r>
              <a:rPr sz="1500" b="0" spc="-10" dirty="0">
                <a:latin typeface="Roboto Medium"/>
                <a:cs typeface="Roboto Medium"/>
              </a:rPr>
              <a:t>prioritisation</a:t>
            </a:r>
            <a:r>
              <a:rPr sz="1500" b="0" spc="-30" dirty="0">
                <a:latin typeface="Roboto Medium"/>
                <a:cs typeface="Roboto Medium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can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be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done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prioritised</a:t>
            </a:r>
            <a:endParaRPr sz="15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1500" b="0" dirty="0">
                <a:latin typeface="Roboto Light"/>
                <a:cs typeface="Roboto Light"/>
              </a:rPr>
              <a:t>the</a:t>
            </a:r>
            <a:r>
              <a:rPr sz="1500" b="0" spc="-2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risks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in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our</a:t>
            </a:r>
            <a:r>
              <a:rPr sz="1500" b="0" spc="-3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context.</a:t>
            </a:r>
            <a:endParaRPr sz="15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1720"/>
              </a:spcBef>
            </a:pPr>
            <a:r>
              <a:rPr sz="1500" b="0" dirty="0">
                <a:latin typeface="Roboto Light"/>
                <a:cs typeface="Roboto Light"/>
              </a:rPr>
              <a:t>We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then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applied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this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learning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to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conduct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protection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risk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analysis</a:t>
            </a:r>
            <a:endParaRPr sz="15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1500" b="0" dirty="0">
                <a:latin typeface="Roboto Light"/>
                <a:cs typeface="Roboto Light"/>
              </a:rPr>
              <a:t>of</a:t>
            </a:r>
            <a:r>
              <a:rPr sz="1500" b="0" spc="-4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our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contexts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and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developed</a:t>
            </a:r>
            <a:r>
              <a:rPr sz="1500" b="0" spc="-35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2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action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points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dirty="0">
                <a:latin typeface="Roboto Light"/>
                <a:cs typeface="Roboto Light"/>
              </a:rPr>
              <a:t>to</a:t>
            </a:r>
            <a:r>
              <a:rPr sz="1500" b="0" spc="-40" dirty="0">
                <a:latin typeface="Roboto Light"/>
                <a:cs typeface="Roboto Light"/>
              </a:rPr>
              <a:t> </a:t>
            </a:r>
            <a:r>
              <a:rPr sz="1500" b="0" spc="-10" dirty="0">
                <a:latin typeface="Roboto Light"/>
                <a:cs typeface="Roboto Light"/>
              </a:rPr>
              <a:t>implement.</a:t>
            </a:r>
            <a:endParaRPr sz="1500">
              <a:latin typeface="Roboto Light"/>
              <a:cs typeface="Roboto Ligh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37995" y="2598353"/>
            <a:ext cx="5616575" cy="0"/>
          </a:xfrm>
          <a:custGeom>
            <a:avLst/>
            <a:gdLst/>
            <a:ahLst/>
            <a:cxnLst/>
            <a:rect l="l" t="t" r="r" b="b"/>
            <a:pathLst>
              <a:path w="5616575">
                <a:moveTo>
                  <a:pt x="5616003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4443958" y="1868880"/>
            <a:ext cx="180467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" dirty="0"/>
              <a:t>Take</a:t>
            </a:r>
            <a:r>
              <a:rPr spc="-114" dirty="0"/>
              <a:t> </a:t>
            </a:r>
            <a:r>
              <a:rPr spc="-20" dirty="0"/>
              <a:t>away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61</a:t>
            </a:fld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agen 36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1771D649-BC95-17FF-44EC-B7B3C6737C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" y="693"/>
            <a:ext cx="10691500" cy="7561463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719810" y="660615"/>
            <a:ext cx="4626610" cy="278923"/>
          </a:xfrm>
          <a:prstGeom prst="rect">
            <a:avLst/>
          </a:prstGeom>
          <a:noFill/>
        </p:spPr>
        <p:txBody>
          <a:bodyPr vert="horz" wrap="square" lIns="0" tIns="93345" rIns="0" bIns="0" rtlCol="0">
            <a:spAutoFit/>
          </a:bodyPr>
          <a:lstStyle/>
          <a:p>
            <a:pPr marL="125730">
              <a:lnSpc>
                <a:spcPct val="100000"/>
              </a:lnSpc>
              <a:spcBef>
                <a:spcPts val="735"/>
              </a:spcBef>
            </a:pPr>
            <a:r>
              <a:rPr sz="1200" dirty="0">
                <a:latin typeface="Roboto"/>
                <a:cs typeface="Roboto"/>
              </a:rPr>
              <a:t>NRC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lang="es-AR" sz="1200" dirty="0">
                <a:latin typeface="Roboto"/>
                <a:cs typeface="Roboto"/>
              </a:rPr>
              <a:t>p</a:t>
            </a:r>
            <a:r>
              <a:rPr sz="1200" dirty="0" err="1">
                <a:latin typeface="Roboto"/>
                <a:cs typeface="Roboto"/>
              </a:rPr>
              <a:t>rotection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risk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analysis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skills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training</a:t>
            </a:r>
            <a:r>
              <a:rPr sz="1200" spc="-10" dirty="0">
                <a:latin typeface="Roboto"/>
                <a:cs typeface="Roboto"/>
              </a:rPr>
              <a:t> package</a:t>
            </a:r>
            <a:endParaRPr sz="1200" dirty="0">
              <a:latin typeface="Roboto"/>
              <a:cs typeface="Roboto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22325" y="6699148"/>
            <a:ext cx="525780" cy="525780"/>
            <a:chOff x="722325" y="6699148"/>
            <a:chExt cx="525780" cy="525780"/>
          </a:xfrm>
        </p:grpSpPr>
        <p:sp>
          <p:nvSpPr>
            <p:cNvPr id="5" name="object 5"/>
            <p:cNvSpPr/>
            <p:nvPr/>
          </p:nvSpPr>
          <p:spPr>
            <a:xfrm>
              <a:off x="722325" y="6699148"/>
              <a:ext cx="525780" cy="525780"/>
            </a:xfrm>
            <a:custGeom>
              <a:avLst/>
              <a:gdLst/>
              <a:ahLst/>
              <a:cxnLst/>
              <a:rect l="l" t="t" r="r" b="b"/>
              <a:pathLst>
                <a:path w="525780" h="525779">
                  <a:moveTo>
                    <a:pt x="525538" y="0"/>
                  </a:moveTo>
                  <a:lnTo>
                    <a:pt x="0" y="0"/>
                  </a:lnTo>
                  <a:lnTo>
                    <a:pt x="0" y="525538"/>
                  </a:lnTo>
                  <a:lnTo>
                    <a:pt x="525538" y="525538"/>
                  </a:lnTo>
                  <a:lnTo>
                    <a:pt x="525538" y="0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9418" y="6925466"/>
              <a:ext cx="135102" cy="18268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44" y="6921757"/>
              <a:ext cx="256047" cy="189649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1354641" y="6923384"/>
            <a:ext cx="940435" cy="109855"/>
            <a:chOff x="1354641" y="6923384"/>
            <a:chExt cx="940435" cy="109855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61455" y="6923384"/>
              <a:ext cx="104646" cy="10956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54641" y="6926400"/>
              <a:ext cx="81470" cy="10398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91637" y="6926395"/>
              <a:ext cx="239783" cy="1040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851620" y="6923614"/>
              <a:ext cx="189410" cy="109334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069122" y="6926401"/>
              <a:ext cx="124460" cy="104139"/>
            </a:xfrm>
            <a:custGeom>
              <a:avLst/>
              <a:gdLst/>
              <a:ahLst/>
              <a:cxnLst/>
              <a:rect l="l" t="t" r="r" b="b"/>
              <a:pathLst>
                <a:path w="124460" h="104140">
                  <a:moveTo>
                    <a:pt x="13931" y="0"/>
                  </a:moveTo>
                  <a:lnTo>
                    <a:pt x="0" y="0"/>
                  </a:lnTo>
                  <a:lnTo>
                    <a:pt x="0" y="103987"/>
                  </a:lnTo>
                  <a:lnTo>
                    <a:pt x="13931" y="103987"/>
                  </a:lnTo>
                  <a:lnTo>
                    <a:pt x="13931" y="0"/>
                  </a:lnTo>
                  <a:close/>
                </a:path>
                <a:path w="124460" h="104140">
                  <a:moveTo>
                    <a:pt x="124180" y="104000"/>
                  </a:moveTo>
                  <a:lnTo>
                    <a:pt x="112610" y="72199"/>
                  </a:lnTo>
                  <a:lnTo>
                    <a:pt x="108394" y="60591"/>
                  </a:lnTo>
                  <a:lnTo>
                    <a:pt x="94462" y="22313"/>
                  </a:lnTo>
                  <a:lnTo>
                    <a:pt x="94462" y="60591"/>
                  </a:lnTo>
                  <a:lnTo>
                    <a:pt x="63360" y="60591"/>
                  </a:lnTo>
                  <a:lnTo>
                    <a:pt x="79375" y="17183"/>
                  </a:lnTo>
                  <a:lnTo>
                    <a:pt x="94462" y="60591"/>
                  </a:lnTo>
                  <a:lnTo>
                    <a:pt x="94462" y="22313"/>
                  </a:lnTo>
                  <a:lnTo>
                    <a:pt x="92595" y="17183"/>
                  </a:lnTo>
                  <a:lnTo>
                    <a:pt x="86347" y="12"/>
                  </a:lnTo>
                  <a:lnTo>
                    <a:pt x="71945" y="12"/>
                  </a:lnTo>
                  <a:lnTo>
                    <a:pt x="32258" y="104000"/>
                  </a:lnTo>
                  <a:lnTo>
                    <a:pt x="47117" y="104000"/>
                  </a:lnTo>
                  <a:lnTo>
                    <a:pt x="58724" y="72199"/>
                  </a:lnTo>
                  <a:lnTo>
                    <a:pt x="98412" y="72199"/>
                  </a:lnTo>
                  <a:lnTo>
                    <a:pt x="109550" y="104000"/>
                  </a:lnTo>
                  <a:lnTo>
                    <a:pt x="124180" y="1040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213046" y="6926400"/>
              <a:ext cx="81470" cy="103987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1354869" y="7093531"/>
            <a:ext cx="688340" cy="109855"/>
            <a:chOff x="1354869" y="7093531"/>
            <a:chExt cx="688340" cy="109855"/>
          </a:xfrm>
        </p:grpSpPr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54869" y="7096312"/>
              <a:ext cx="85191" cy="10400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60253" y="7096313"/>
              <a:ext cx="73583" cy="10400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554492" y="7096086"/>
              <a:ext cx="66852" cy="10422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40611" y="7095856"/>
              <a:ext cx="79159" cy="10676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744371" y="7093531"/>
              <a:ext cx="101904" cy="10933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74832" y="7096313"/>
              <a:ext cx="73583" cy="10400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69309" y="7096313"/>
              <a:ext cx="73583" cy="104000"/>
            </a:xfrm>
            <a:prstGeom prst="rect">
              <a:avLst/>
            </a:prstGeom>
          </p:spPr>
        </p:pic>
      </p:grpSp>
      <p:grpSp>
        <p:nvGrpSpPr>
          <p:cNvPr id="23" name="object 23"/>
          <p:cNvGrpSpPr/>
          <p:nvPr/>
        </p:nvGrpSpPr>
        <p:grpSpPr>
          <a:xfrm>
            <a:off x="2105799" y="7093300"/>
            <a:ext cx="691515" cy="109855"/>
            <a:chOff x="2105799" y="7093300"/>
            <a:chExt cx="691515" cy="109855"/>
          </a:xfrm>
        </p:grpSpPr>
        <p:pic>
          <p:nvPicPr>
            <p:cNvPr id="24" name="object 2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105799" y="7093300"/>
              <a:ext cx="223767" cy="10979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353937" y="7095856"/>
              <a:ext cx="79159" cy="10676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462812" y="7096317"/>
              <a:ext cx="81241" cy="10398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569124" y="7093528"/>
              <a:ext cx="102133" cy="109562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2690977" y="7096328"/>
              <a:ext cx="106680" cy="104775"/>
            </a:xfrm>
            <a:custGeom>
              <a:avLst/>
              <a:gdLst/>
              <a:ahLst/>
              <a:cxnLst/>
              <a:rect l="l" t="t" r="r" b="b"/>
              <a:pathLst>
                <a:path w="106680" h="104775">
                  <a:moveTo>
                    <a:pt x="13944" y="0"/>
                  </a:moveTo>
                  <a:lnTo>
                    <a:pt x="0" y="0"/>
                  </a:lnTo>
                  <a:lnTo>
                    <a:pt x="0" y="103987"/>
                  </a:lnTo>
                  <a:lnTo>
                    <a:pt x="13944" y="103987"/>
                  </a:lnTo>
                  <a:lnTo>
                    <a:pt x="13944" y="0"/>
                  </a:lnTo>
                  <a:close/>
                </a:path>
                <a:path w="106680" h="104775">
                  <a:moveTo>
                    <a:pt x="106311" y="91681"/>
                  </a:moveTo>
                  <a:lnTo>
                    <a:pt x="55943" y="91681"/>
                  </a:lnTo>
                  <a:lnTo>
                    <a:pt x="55943" y="241"/>
                  </a:lnTo>
                  <a:lnTo>
                    <a:pt x="42011" y="241"/>
                  </a:lnTo>
                  <a:lnTo>
                    <a:pt x="42011" y="91681"/>
                  </a:lnTo>
                  <a:lnTo>
                    <a:pt x="42011" y="104381"/>
                  </a:lnTo>
                  <a:lnTo>
                    <a:pt x="106311" y="104381"/>
                  </a:lnTo>
                  <a:lnTo>
                    <a:pt x="106311" y="9168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9" name="object 29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462995" y="6718823"/>
            <a:ext cx="1102484" cy="322033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4464607" y="7170854"/>
            <a:ext cx="1268605" cy="64471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201624" y="6705834"/>
            <a:ext cx="187318" cy="206032"/>
          </a:xfrm>
          <a:prstGeom prst="rect">
            <a:avLst/>
          </a:prstGeom>
        </p:spPr>
      </p:pic>
      <p:sp>
        <p:nvSpPr>
          <p:cNvPr id="32" name="object 32"/>
          <p:cNvSpPr txBox="1"/>
          <p:nvPr/>
        </p:nvSpPr>
        <p:spPr>
          <a:xfrm>
            <a:off x="707299" y="4262182"/>
            <a:ext cx="2298065" cy="788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100"/>
              </a:lnSpc>
              <a:spcBef>
                <a:spcPts val="100"/>
              </a:spcBef>
            </a:pPr>
            <a:r>
              <a:rPr sz="1100" b="0" dirty="0">
                <a:latin typeface="Roboto Medium"/>
                <a:cs typeface="Roboto Medium"/>
              </a:rPr>
              <a:t>For</a:t>
            </a:r>
            <a:r>
              <a:rPr sz="1100" b="0" spc="-5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more</a:t>
            </a:r>
            <a:r>
              <a:rPr sz="1100" b="0" spc="-5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information</a:t>
            </a:r>
            <a:r>
              <a:rPr sz="1100" b="0" spc="-5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on</a:t>
            </a:r>
            <a:r>
              <a:rPr sz="1100" b="0" spc="-10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the </a:t>
            </a:r>
            <a:r>
              <a:rPr sz="1100" b="0" spc="-10" dirty="0">
                <a:latin typeface="Roboto Medium"/>
                <a:cs typeface="Roboto Medium"/>
              </a:rPr>
              <a:t>content </a:t>
            </a:r>
            <a:r>
              <a:rPr sz="1100" b="0" dirty="0">
                <a:latin typeface="Roboto Medium"/>
                <a:cs typeface="Roboto Medium"/>
              </a:rPr>
              <a:t>of</a:t>
            </a:r>
            <a:r>
              <a:rPr sz="1100" b="0" spc="-10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this</a:t>
            </a:r>
            <a:r>
              <a:rPr sz="1100" b="0" spc="-10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module,</a:t>
            </a:r>
            <a:r>
              <a:rPr sz="1100" b="0" spc="-5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please</a:t>
            </a:r>
            <a:r>
              <a:rPr sz="1100" b="0" spc="-5" dirty="0">
                <a:latin typeface="Roboto Medium"/>
                <a:cs typeface="Roboto Medium"/>
              </a:rPr>
              <a:t> </a:t>
            </a:r>
            <a:r>
              <a:rPr sz="1100" b="0" spc="-10" dirty="0">
                <a:latin typeface="Roboto Medium"/>
                <a:cs typeface="Roboto Medium"/>
              </a:rPr>
              <a:t>contact:</a:t>
            </a:r>
            <a:endParaRPr sz="1100">
              <a:latin typeface="Roboto Medium"/>
              <a:cs typeface="Roboto Medium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1100" b="0" dirty="0">
                <a:latin typeface="Roboto Light"/>
                <a:cs typeface="Roboto Light"/>
              </a:rPr>
              <a:t>Nicolas </a:t>
            </a:r>
            <a:r>
              <a:rPr sz="1100" b="0" spc="-10" dirty="0">
                <a:latin typeface="Roboto Light"/>
                <a:cs typeface="Roboto Light"/>
              </a:rPr>
              <a:t>Alvarez</a:t>
            </a:r>
            <a:endParaRPr sz="1100">
              <a:latin typeface="Roboto Light"/>
              <a:cs typeface="Roboto Light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b="0" spc="-10" dirty="0">
                <a:latin typeface="Roboto Light"/>
                <a:cs typeface="Roboto Light"/>
                <a:hlinkClick r:id="rId21"/>
              </a:rPr>
              <a:t>nicolas.alvarez@nrc.no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719801" y="3943592"/>
            <a:ext cx="2313305" cy="0"/>
          </a:xfrm>
          <a:custGeom>
            <a:avLst/>
            <a:gdLst/>
            <a:ahLst/>
            <a:cxnLst/>
            <a:rect l="l" t="t" r="r" b="b"/>
            <a:pathLst>
              <a:path w="2313305">
                <a:moveTo>
                  <a:pt x="23131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707108" y="1273375"/>
            <a:ext cx="3697604" cy="2179955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80"/>
              </a:spcBef>
            </a:pPr>
            <a:r>
              <a:rPr sz="1450" b="1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Module</a:t>
            </a:r>
            <a:r>
              <a:rPr sz="1450" b="1" spc="204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450" b="1" spc="-50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1</a:t>
            </a:r>
            <a:endParaRPr sz="145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  <a:p>
            <a:pPr marL="12700" marR="5080">
              <a:lnSpc>
                <a:spcPct val="100000"/>
              </a:lnSpc>
              <a:spcBef>
                <a:spcPts val="810"/>
              </a:spcBef>
            </a:pPr>
            <a:r>
              <a:rPr sz="1700" b="0" dirty="0">
                <a:latin typeface="Roboto Medium"/>
                <a:cs typeface="Roboto Medium"/>
              </a:rPr>
              <a:t>The</a:t>
            </a:r>
            <a:r>
              <a:rPr sz="1700" b="0" spc="-50" dirty="0">
                <a:latin typeface="Roboto Medium"/>
                <a:cs typeface="Roboto Medium"/>
              </a:rPr>
              <a:t> </a:t>
            </a:r>
            <a:r>
              <a:rPr sz="1700" b="0" dirty="0">
                <a:latin typeface="Roboto Medium"/>
                <a:cs typeface="Roboto Medium"/>
              </a:rPr>
              <a:t>Protection</a:t>
            </a:r>
            <a:r>
              <a:rPr sz="1700" b="0" spc="-50" dirty="0">
                <a:latin typeface="Roboto Medium"/>
                <a:cs typeface="Roboto Medium"/>
              </a:rPr>
              <a:t> </a:t>
            </a:r>
            <a:r>
              <a:rPr sz="1700" b="0" dirty="0">
                <a:latin typeface="Roboto Medium"/>
                <a:cs typeface="Roboto Medium"/>
              </a:rPr>
              <a:t>Risk</a:t>
            </a:r>
            <a:r>
              <a:rPr sz="1700" b="0" spc="-50" dirty="0">
                <a:latin typeface="Roboto Medium"/>
                <a:cs typeface="Roboto Medium"/>
              </a:rPr>
              <a:t> </a:t>
            </a:r>
            <a:r>
              <a:rPr sz="1700" b="0" dirty="0">
                <a:latin typeface="Roboto Medium"/>
                <a:cs typeface="Roboto Medium"/>
              </a:rPr>
              <a:t>Equation</a:t>
            </a:r>
            <a:r>
              <a:rPr sz="1700" b="0" spc="-50" dirty="0">
                <a:latin typeface="Roboto Medium"/>
                <a:cs typeface="Roboto Medium"/>
              </a:rPr>
              <a:t> </a:t>
            </a:r>
            <a:r>
              <a:rPr sz="1700" b="0" spc="-25" dirty="0">
                <a:latin typeface="Roboto Medium"/>
                <a:cs typeface="Roboto Medium"/>
              </a:rPr>
              <a:t>and </a:t>
            </a:r>
            <a:r>
              <a:rPr sz="1700" b="0" dirty="0">
                <a:latin typeface="Roboto Medium"/>
                <a:cs typeface="Roboto Medium"/>
              </a:rPr>
              <a:t>Conducting</a:t>
            </a:r>
            <a:r>
              <a:rPr sz="1700" b="0" spc="-55" dirty="0">
                <a:latin typeface="Roboto Medium"/>
                <a:cs typeface="Roboto Medium"/>
              </a:rPr>
              <a:t> </a:t>
            </a:r>
            <a:r>
              <a:rPr sz="1700" b="0" dirty="0">
                <a:latin typeface="Roboto Medium"/>
                <a:cs typeface="Roboto Medium"/>
              </a:rPr>
              <a:t>a</a:t>
            </a:r>
            <a:r>
              <a:rPr sz="1700" b="0" spc="-50" dirty="0">
                <a:latin typeface="Roboto Medium"/>
                <a:cs typeface="Roboto Medium"/>
              </a:rPr>
              <a:t> </a:t>
            </a:r>
            <a:r>
              <a:rPr sz="1700" b="0" dirty="0">
                <a:latin typeface="Roboto Medium"/>
                <a:cs typeface="Roboto Medium"/>
              </a:rPr>
              <a:t>Protection</a:t>
            </a:r>
            <a:r>
              <a:rPr sz="1700" b="0" spc="-50" dirty="0">
                <a:latin typeface="Roboto Medium"/>
                <a:cs typeface="Roboto Medium"/>
              </a:rPr>
              <a:t> </a:t>
            </a:r>
            <a:r>
              <a:rPr sz="1700" b="0" dirty="0">
                <a:latin typeface="Roboto Medium"/>
                <a:cs typeface="Roboto Medium"/>
              </a:rPr>
              <a:t>Risk</a:t>
            </a:r>
            <a:r>
              <a:rPr sz="1700" b="0" spc="-50" dirty="0">
                <a:latin typeface="Roboto Medium"/>
                <a:cs typeface="Roboto Medium"/>
              </a:rPr>
              <a:t> </a:t>
            </a:r>
            <a:r>
              <a:rPr sz="1700" b="0" spc="-10" dirty="0">
                <a:latin typeface="Roboto Medium"/>
                <a:cs typeface="Roboto Medium"/>
              </a:rPr>
              <a:t>Analysis</a:t>
            </a:r>
            <a:endParaRPr sz="1700" dirty="0">
              <a:latin typeface="Roboto Medium"/>
              <a:cs typeface="Roboto Medium"/>
            </a:endParaRPr>
          </a:p>
          <a:p>
            <a:pPr>
              <a:lnSpc>
                <a:spcPct val="100000"/>
              </a:lnSpc>
              <a:spcBef>
                <a:spcPts val="409"/>
              </a:spcBef>
            </a:pPr>
            <a:endParaRPr sz="1700" dirty="0">
              <a:latin typeface="Roboto Medium"/>
              <a:cs typeface="Roboto Medium"/>
            </a:endParaRPr>
          </a:p>
          <a:p>
            <a:pPr marL="12700" marR="107950">
              <a:lnSpc>
                <a:spcPct val="125000"/>
              </a:lnSpc>
              <a:spcBef>
                <a:spcPts val="5"/>
              </a:spcBef>
            </a:pPr>
            <a:r>
              <a:rPr sz="1200" b="0" dirty="0">
                <a:latin typeface="Roboto Light"/>
                <a:cs typeface="Roboto Light"/>
              </a:rPr>
              <a:t>This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module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was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designed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to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enhance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understanding </a:t>
            </a:r>
            <a:r>
              <a:rPr sz="1200" b="0" dirty="0">
                <a:latin typeface="Roboto Light"/>
                <a:cs typeface="Roboto Light"/>
              </a:rPr>
              <a:t>of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components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of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protection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risk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equation, </a:t>
            </a:r>
            <a:r>
              <a:rPr sz="1200" b="0" dirty="0">
                <a:latin typeface="Roboto Light"/>
                <a:cs typeface="Roboto Light"/>
              </a:rPr>
              <a:t>familiarity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with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prioritization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and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usage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of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tools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spc="-20" dirty="0">
                <a:latin typeface="Roboto Light"/>
                <a:cs typeface="Roboto Light"/>
              </a:rPr>
              <a:t>like </a:t>
            </a:r>
            <a:r>
              <a:rPr sz="1200" b="0" dirty="0">
                <a:latin typeface="Roboto Light"/>
                <a:cs typeface="Roboto Light"/>
              </a:rPr>
              <a:t>5W+H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to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describe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protection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risks.</a:t>
            </a:r>
            <a:endParaRPr sz="1200" dirty="0">
              <a:latin typeface="Roboto Light"/>
              <a:cs typeface="Roboto Ligh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056302" y="6638907"/>
            <a:ext cx="1938020" cy="559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42595" algn="r">
              <a:lnSpc>
                <a:spcPct val="122800"/>
              </a:lnSpc>
              <a:spcBef>
                <a:spcPts val="100"/>
              </a:spcBef>
            </a:pPr>
            <a:r>
              <a:rPr sz="950" b="0" dirty="0">
                <a:latin typeface="Roboto Light"/>
                <a:cs typeface="Roboto Light"/>
              </a:rPr>
              <a:t>Norwegian</a:t>
            </a:r>
            <a:r>
              <a:rPr sz="950" b="0" spc="-10" dirty="0">
                <a:latin typeface="Roboto Light"/>
                <a:cs typeface="Roboto Light"/>
              </a:rPr>
              <a:t> </a:t>
            </a:r>
            <a:r>
              <a:rPr sz="950" b="0" dirty="0">
                <a:latin typeface="Roboto Light"/>
                <a:cs typeface="Roboto Light"/>
              </a:rPr>
              <a:t>Refugee</a:t>
            </a:r>
            <a:r>
              <a:rPr sz="950" b="0" spc="-5" dirty="0">
                <a:latin typeface="Roboto Light"/>
                <a:cs typeface="Roboto Light"/>
              </a:rPr>
              <a:t> </a:t>
            </a:r>
            <a:r>
              <a:rPr sz="950" b="0" spc="-10" dirty="0">
                <a:latin typeface="Roboto Light"/>
                <a:cs typeface="Roboto Light"/>
              </a:rPr>
              <a:t>Council </a:t>
            </a:r>
            <a:r>
              <a:rPr sz="950" b="0" dirty="0">
                <a:latin typeface="Roboto Light"/>
                <a:cs typeface="Roboto Light"/>
              </a:rPr>
              <a:t>Prinsens gate 2</a:t>
            </a:r>
            <a:r>
              <a:rPr sz="950" b="0" spc="229" dirty="0">
                <a:latin typeface="Roboto Light"/>
                <a:cs typeface="Roboto Light"/>
              </a:rPr>
              <a:t> </a:t>
            </a:r>
            <a:r>
              <a:rPr sz="950" b="0" dirty="0">
                <a:latin typeface="Roboto Light"/>
                <a:cs typeface="Roboto Light"/>
              </a:rPr>
              <a:t>-0152 Oslo, </a:t>
            </a:r>
            <a:r>
              <a:rPr sz="950" b="0" spc="-10" dirty="0">
                <a:latin typeface="Roboto Light"/>
                <a:cs typeface="Roboto Light"/>
              </a:rPr>
              <a:t>Norway </a:t>
            </a:r>
            <a:r>
              <a:rPr sz="950" b="0" dirty="0">
                <a:latin typeface="Roboto Medium"/>
                <a:cs typeface="Roboto Medium"/>
              </a:rPr>
              <a:t>Website:</a:t>
            </a:r>
            <a:r>
              <a:rPr sz="950" b="0" spc="-30" dirty="0">
                <a:latin typeface="Roboto Medium"/>
                <a:cs typeface="Roboto Medium"/>
              </a:rPr>
              <a:t> </a:t>
            </a:r>
            <a:r>
              <a:rPr sz="950" b="0" spc="-10" dirty="0">
                <a:latin typeface="Roboto Light"/>
                <a:cs typeface="Roboto Light"/>
                <a:hlinkClick r:id="rId22"/>
              </a:rPr>
              <a:t>https://www.nrc.no/</a:t>
            </a:r>
            <a:endParaRPr sz="95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07299" y="684055"/>
            <a:ext cx="555625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15</a:t>
            </a:r>
            <a:r>
              <a:rPr spc="-45" dirty="0"/>
              <a:t> </a:t>
            </a:r>
            <a:r>
              <a:rPr dirty="0"/>
              <a:t>categories</a:t>
            </a:r>
            <a:r>
              <a:rPr spc="-40" dirty="0"/>
              <a:t> </a:t>
            </a:r>
            <a:r>
              <a:rPr dirty="0"/>
              <a:t>of</a:t>
            </a:r>
            <a:r>
              <a:rPr spc="-50" dirty="0"/>
              <a:t> </a:t>
            </a:r>
            <a:r>
              <a:rPr dirty="0"/>
              <a:t>protection</a:t>
            </a:r>
            <a:r>
              <a:rPr spc="-40" dirty="0"/>
              <a:t> </a:t>
            </a:r>
            <a:r>
              <a:rPr spc="-10" dirty="0"/>
              <a:t>risks </a:t>
            </a:r>
            <a:r>
              <a:rPr dirty="0"/>
              <a:t>Global</a:t>
            </a:r>
            <a:r>
              <a:rPr spc="-70" dirty="0"/>
              <a:t> </a:t>
            </a:r>
            <a:r>
              <a:rPr dirty="0"/>
              <a:t>Protection</a:t>
            </a:r>
            <a:r>
              <a:rPr spc="-70" dirty="0"/>
              <a:t> </a:t>
            </a:r>
            <a:r>
              <a:rPr spc="-10" dirty="0"/>
              <a:t>Cluster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720001" y="2070006"/>
          <a:ext cx="6360795" cy="43910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185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27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1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67310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r>
                        <a:rPr sz="1000" b="0" dirty="0">
                          <a:latin typeface="Roboto Light"/>
                          <a:cs typeface="Roboto Light"/>
                        </a:rPr>
                        <a:t>Abduction,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kidnapping,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enforced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disappearance,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arbitrary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unlawful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arrest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and/or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detention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67310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2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Attacks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on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civilians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other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unlawful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killings,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attacks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on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civilian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objects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3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0" dirty="0">
                          <a:latin typeface="Roboto Light"/>
                          <a:cs typeface="Roboto Light"/>
                        </a:rPr>
                        <a:t>Child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forced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family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separation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4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0" dirty="0">
                          <a:latin typeface="Roboto Light"/>
                          <a:cs typeface="Roboto Light"/>
                        </a:rPr>
                        <a:t>Child,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early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forced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marriage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5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Discrimination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stigmatization,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denial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resources,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opportunities,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services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and/or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humanitarian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access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6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Disinformation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denial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access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information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7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0" dirty="0">
                          <a:latin typeface="Roboto Light"/>
                          <a:cs typeface="Roboto Light"/>
                        </a:rPr>
                        <a:t>Forced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recruitment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association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children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in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armed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forces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groups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8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0" dirty="0">
                          <a:latin typeface="Roboto Light"/>
                          <a:cs typeface="Roboto Light"/>
                        </a:rPr>
                        <a:t>Gender-based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violence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50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9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0" dirty="0">
                          <a:latin typeface="Roboto Light"/>
                          <a:cs typeface="Roboto Light"/>
                        </a:rPr>
                        <a:t>Impediments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and/or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restrictions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access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legal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identity,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remedies</a:t>
                      </a:r>
                      <a:r>
                        <a:rPr sz="10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justice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25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10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0" dirty="0">
                          <a:latin typeface="Roboto Light"/>
                          <a:cs typeface="Roboto Light"/>
                        </a:rPr>
                        <a:t>Presence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Mine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other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explosive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ordnance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25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11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Psychological/emotional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abuse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inflicted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distress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25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12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0" dirty="0">
                          <a:latin typeface="Roboto Light"/>
                          <a:cs typeface="Roboto Light"/>
                        </a:rPr>
                        <a:t>Theft,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extortion,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forced</a:t>
                      </a:r>
                      <a:r>
                        <a:rPr sz="10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eviction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destruction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personal property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25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13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Torture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cruel,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inhuman,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degrading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treatment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punishment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25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14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Trafficking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in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presons,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forced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labour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slavery-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like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practices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25" dirty="0">
                          <a:solidFill>
                            <a:srgbClr val="009343"/>
                          </a:solidFill>
                          <a:latin typeface="Roboto"/>
                          <a:cs typeface="Roboto"/>
                        </a:rPr>
                        <a:t>15</a:t>
                      </a:r>
                      <a:endParaRPr sz="1000">
                        <a:latin typeface="Roboto"/>
                        <a:cs typeface="Roboto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  <a:solidFill>
                      <a:srgbClr val="E0EFE4"/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Unlawful</a:t>
                      </a:r>
                      <a:r>
                        <a:rPr sz="10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impediments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restriction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freedom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0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movement,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siege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000" b="0" dirty="0">
                          <a:latin typeface="Roboto Light"/>
                          <a:cs typeface="Roboto Light"/>
                        </a:rPr>
                        <a:t>forced</a:t>
                      </a:r>
                      <a:r>
                        <a:rPr sz="1000" b="0" spc="-10" dirty="0">
                          <a:latin typeface="Roboto Light"/>
                          <a:cs typeface="Roboto Light"/>
                        </a:rPr>
                        <a:t> displacement</a:t>
                      </a:r>
                      <a:endParaRPr sz="1000">
                        <a:latin typeface="Roboto Light"/>
                        <a:cs typeface="Roboto Light"/>
                      </a:endParaRPr>
                    </a:p>
                  </a:txBody>
                  <a:tcPr marL="0" marR="0" marT="66675" marB="0">
                    <a:lnT w="3175">
                      <a:solidFill>
                        <a:srgbClr val="009343"/>
                      </a:solidFill>
                      <a:prstDash val="solid"/>
                    </a:lnT>
                    <a:lnB w="3175">
                      <a:solidFill>
                        <a:srgbClr val="00934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7475300" y="2321505"/>
            <a:ext cx="1581150" cy="1539240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349250">
              <a:lnSpc>
                <a:spcPct val="104200"/>
              </a:lnSpc>
              <a:spcBef>
                <a:spcPts val="20"/>
              </a:spcBef>
            </a:pP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The</a:t>
            </a:r>
            <a:r>
              <a:rPr sz="1600" spc="-2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list</a:t>
            </a:r>
            <a:r>
              <a:rPr sz="1600" spc="-1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is</a:t>
            </a:r>
            <a:r>
              <a:rPr sz="1600" spc="-1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not 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exhaustive</a:t>
            </a:r>
            <a:endParaRPr sz="160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sz="1600">
              <a:latin typeface="Roboto"/>
              <a:cs typeface="Roboto"/>
            </a:endParaRPr>
          </a:p>
          <a:p>
            <a:pPr marL="12700" marR="5080">
              <a:lnSpc>
                <a:spcPct val="104200"/>
              </a:lnSpc>
            </a:pP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And</a:t>
            </a:r>
            <a:r>
              <a:rPr sz="1600" spc="-3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needs</a:t>
            </a:r>
            <a:r>
              <a:rPr sz="1600" spc="-3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to</a:t>
            </a:r>
            <a:r>
              <a:rPr sz="1600" spc="-3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25" dirty="0">
                <a:solidFill>
                  <a:srgbClr val="007535"/>
                </a:solidFill>
                <a:latin typeface="Roboto"/>
                <a:cs typeface="Roboto"/>
              </a:rPr>
              <a:t>be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broken</a:t>
            </a:r>
            <a:r>
              <a:rPr sz="1600" spc="-4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down</a:t>
            </a:r>
            <a:r>
              <a:rPr sz="1600" spc="-40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20" dirty="0">
                <a:solidFill>
                  <a:srgbClr val="007535"/>
                </a:solidFill>
                <a:latin typeface="Roboto"/>
                <a:cs typeface="Roboto"/>
              </a:rPr>
              <a:t>into </a:t>
            </a:r>
            <a:r>
              <a:rPr sz="1600" dirty="0">
                <a:solidFill>
                  <a:srgbClr val="007535"/>
                </a:solidFill>
                <a:latin typeface="Roboto"/>
                <a:cs typeface="Roboto"/>
              </a:rPr>
              <a:t>specific</a:t>
            </a:r>
            <a:r>
              <a:rPr sz="1600" spc="-95" dirty="0">
                <a:solidFill>
                  <a:srgbClr val="007535"/>
                </a:solidFill>
                <a:latin typeface="Roboto"/>
                <a:cs typeface="Roboto"/>
              </a:rPr>
              <a:t> </a:t>
            </a:r>
            <a:r>
              <a:rPr sz="1600" spc="-10" dirty="0">
                <a:solidFill>
                  <a:srgbClr val="007535"/>
                </a:solidFill>
                <a:latin typeface="Roboto"/>
                <a:cs typeface="Roboto"/>
              </a:rPr>
              <a:t>risks</a:t>
            </a:r>
            <a:endParaRPr sz="1600">
              <a:latin typeface="Roboto"/>
              <a:cs typeface="Roboto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488000" y="1812709"/>
            <a:ext cx="2426335" cy="497205"/>
            <a:chOff x="7488000" y="1812709"/>
            <a:chExt cx="2426335" cy="497205"/>
          </a:xfrm>
        </p:grpSpPr>
        <p:sp>
          <p:nvSpPr>
            <p:cNvPr id="6" name="object 6"/>
            <p:cNvSpPr/>
            <p:nvPr/>
          </p:nvSpPr>
          <p:spPr>
            <a:xfrm>
              <a:off x="7488000" y="2065768"/>
              <a:ext cx="2210435" cy="0"/>
            </a:xfrm>
            <a:custGeom>
              <a:avLst/>
              <a:gdLst/>
              <a:ahLst/>
              <a:cxnLst/>
              <a:rect l="l" t="t" r="r" b="b"/>
              <a:pathLst>
                <a:path w="2210434">
                  <a:moveTo>
                    <a:pt x="0" y="0"/>
                  </a:moveTo>
                  <a:lnTo>
                    <a:pt x="2210396" y="0"/>
                  </a:lnTo>
                </a:path>
              </a:pathLst>
            </a:custGeom>
            <a:ln w="9525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9417701" y="1812709"/>
              <a:ext cx="497205" cy="497205"/>
            </a:xfrm>
            <a:custGeom>
              <a:avLst/>
              <a:gdLst/>
              <a:ahLst/>
              <a:cxnLst/>
              <a:rect l="l" t="t" r="r" b="b"/>
              <a:pathLst>
                <a:path w="497204" h="497205">
                  <a:moveTo>
                    <a:pt x="248297" y="0"/>
                  </a:moveTo>
                  <a:lnTo>
                    <a:pt x="198256" y="5044"/>
                  </a:lnTo>
                  <a:lnTo>
                    <a:pt x="151647" y="19511"/>
                  </a:lnTo>
                  <a:lnTo>
                    <a:pt x="109470" y="42404"/>
                  </a:lnTo>
                  <a:lnTo>
                    <a:pt x="72723" y="72723"/>
                  </a:lnTo>
                  <a:lnTo>
                    <a:pt x="42404" y="109470"/>
                  </a:lnTo>
                  <a:lnTo>
                    <a:pt x="19511" y="151647"/>
                  </a:lnTo>
                  <a:lnTo>
                    <a:pt x="5044" y="198256"/>
                  </a:lnTo>
                  <a:lnTo>
                    <a:pt x="0" y="248297"/>
                  </a:lnTo>
                  <a:lnTo>
                    <a:pt x="5044" y="298339"/>
                  </a:lnTo>
                  <a:lnTo>
                    <a:pt x="19511" y="344947"/>
                  </a:lnTo>
                  <a:lnTo>
                    <a:pt x="42404" y="387124"/>
                  </a:lnTo>
                  <a:lnTo>
                    <a:pt x="72723" y="423872"/>
                  </a:lnTo>
                  <a:lnTo>
                    <a:pt x="109470" y="454190"/>
                  </a:lnTo>
                  <a:lnTo>
                    <a:pt x="151647" y="477083"/>
                  </a:lnTo>
                  <a:lnTo>
                    <a:pt x="198256" y="491551"/>
                  </a:lnTo>
                  <a:lnTo>
                    <a:pt x="248297" y="496595"/>
                  </a:lnTo>
                  <a:lnTo>
                    <a:pt x="298339" y="491551"/>
                  </a:lnTo>
                  <a:lnTo>
                    <a:pt x="344947" y="477083"/>
                  </a:lnTo>
                  <a:lnTo>
                    <a:pt x="387124" y="454190"/>
                  </a:lnTo>
                  <a:lnTo>
                    <a:pt x="423872" y="423872"/>
                  </a:lnTo>
                  <a:lnTo>
                    <a:pt x="454190" y="387124"/>
                  </a:lnTo>
                  <a:lnTo>
                    <a:pt x="477083" y="344947"/>
                  </a:lnTo>
                  <a:lnTo>
                    <a:pt x="491551" y="298339"/>
                  </a:lnTo>
                  <a:lnTo>
                    <a:pt x="496595" y="248297"/>
                  </a:lnTo>
                  <a:lnTo>
                    <a:pt x="491551" y="198256"/>
                  </a:lnTo>
                  <a:lnTo>
                    <a:pt x="477083" y="151647"/>
                  </a:lnTo>
                  <a:lnTo>
                    <a:pt x="454190" y="109470"/>
                  </a:lnTo>
                  <a:lnTo>
                    <a:pt x="423872" y="72723"/>
                  </a:lnTo>
                  <a:lnTo>
                    <a:pt x="387124" y="42404"/>
                  </a:lnTo>
                  <a:lnTo>
                    <a:pt x="344947" y="19511"/>
                  </a:lnTo>
                  <a:lnTo>
                    <a:pt x="298339" y="5044"/>
                  </a:lnTo>
                  <a:lnTo>
                    <a:pt x="248297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56145" y="1951146"/>
              <a:ext cx="219710" cy="219722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7</a:t>
            </a:fld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40835" y="836689"/>
            <a:ext cx="9252585" cy="5688330"/>
            <a:chOff x="720001" y="792010"/>
            <a:chExt cx="9252585" cy="5688330"/>
          </a:xfrm>
        </p:grpSpPr>
        <p:sp>
          <p:nvSpPr>
            <p:cNvPr id="3" name="object 3"/>
            <p:cNvSpPr/>
            <p:nvPr/>
          </p:nvSpPr>
          <p:spPr>
            <a:xfrm>
              <a:off x="720001" y="792010"/>
              <a:ext cx="9252585" cy="5688330"/>
            </a:xfrm>
            <a:custGeom>
              <a:avLst/>
              <a:gdLst/>
              <a:ahLst/>
              <a:cxnLst/>
              <a:rect l="l" t="t" r="r" b="b"/>
              <a:pathLst>
                <a:path w="9252585" h="5688330">
                  <a:moveTo>
                    <a:pt x="9252000" y="0"/>
                  </a:moveTo>
                  <a:lnTo>
                    <a:pt x="0" y="0"/>
                  </a:lnTo>
                  <a:lnTo>
                    <a:pt x="0" y="5687999"/>
                  </a:lnTo>
                  <a:lnTo>
                    <a:pt x="9252000" y="5687999"/>
                  </a:lnTo>
                  <a:lnTo>
                    <a:pt x="9252000" y="0"/>
                  </a:lnTo>
                  <a:close/>
                </a:path>
              </a:pathLst>
            </a:custGeom>
            <a:gradFill>
              <a:gsLst>
                <a:gs pos="13000">
                  <a:srgbClr val="ECF6EE"/>
                </a:gs>
                <a:gs pos="100000">
                  <a:schemeClr val="bg1"/>
                </a:gs>
              </a:gsLst>
              <a:lin ang="5400000" scaled="0"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" name="object 4"/>
            <p:cNvSpPr/>
            <p:nvPr/>
          </p:nvSpPr>
          <p:spPr>
            <a:xfrm>
              <a:off x="3158997" y="4680000"/>
              <a:ext cx="4077335" cy="459105"/>
            </a:xfrm>
            <a:custGeom>
              <a:avLst/>
              <a:gdLst/>
              <a:ahLst/>
              <a:cxnLst/>
              <a:rect l="l" t="t" r="r" b="b"/>
              <a:pathLst>
                <a:path w="4077334" h="459104">
                  <a:moveTo>
                    <a:pt x="4077004" y="0"/>
                  </a:moveTo>
                  <a:lnTo>
                    <a:pt x="0" y="0"/>
                  </a:lnTo>
                  <a:lnTo>
                    <a:pt x="0" y="459003"/>
                  </a:lnTo>
                  <a:lnTo>
                    <a:pt x="4077004" y="459003"/>
                  </a:lnTo>
                  <a:lnTo>
                    <a:pt x="4077004" y="0"/>
                  </a:lnTo>
                  <a:close/>
                </a:path>
              </a:pathLst>
            </a:custGeom>
            <a:solidFill>
              <a:srgbClr val="EEF7F1">
                <a:alpha val="7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Grupo 25">
            <a:extLst>
              <a:ext uri="{FF2B5EF4-FFF2-40B4-BE49-F238E27FC236}">
                <a16:creationId xmlns:a16="http://schemas.microsoft.com/office/drawing/2014/main" id="{D0E039AD-76D3-871D-65B3-353DBAD9ED52}"/>
              </a:ext>
            </a:extLst>
          </p:cNvPr>
          <p:cNvGrpSpPr/>
          <p:nvPr/>
        </p:nvGrpSpPr>
        <p:grpSpPr>
          <a:xfrm>
            <a:off x="5480997" y="3594102"/>
            <a:ext cx="497205" cy="497205"/>
            <a:chOff x="5426299" y="4290687"/>
            <a:chExt cx="372427" cy="372427"/>
          </a:xfrm>
        </p:grpSpPr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EAC034FD-D3FD-0E60-1715-1DA32E92B534}"/>
                </a:ext>
              </a:extLst>
            </p:cNvPr>
            <p:cNvSpPr/>
            <p:nvPr/>
          </p:nvSpPr>
          <p:spPr>
            <a:xfrm>
              <a:off x="5426299" y="4290687"/>
              <a:ext cx="372427" cy="372427"/>
            </a:xfrm>
            <a:prstGeom prst="ellipse">
              <a:avLst/>
            </a:prstGeom>
            <a:solidFill>
              <a:srgbClr val="009242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es-AR"/>
            </a:p>
          </p:txBody>
        </p:sp>
        <p:grpSp>
          <p:nvGrpSpPr>
            <p:cNvPr id="23" name="Gráfico 19">
              <a:extLst>
                <a:ext uri="{FF2B5EF4-FFF2-40B4-BE49-F238E27FC236}">
                  <a16:creationId xmlns:a16="http://schemas.microsoft.com/office/drawing/2014/main" id="{1EA473F6-5E54-0AB4-BE2E-617BF3828476}"/>
                </a:ext>
              </a:extLst>
            </p:cNvPr>
            <p:cNvGrpSpPr/>
            <p:nvPr/>
          </p:nvGrpSpPr>
          <p:grpSpPr>
            <a:xfrm>
              <a:off x="5513883" y="4373704"/>
              <a:ext cx="205707" cy="206373"/>
              <a:chOff x="5433288" y="4079065"/>
              <a:chExt cx="205707" cy="206373"/>
            </a:xfrm>
            <a:solidFill>
              <a:srgbClr val="FBFCFE"/>
            </a:solidFill>
          </p:grpSpPr>
          <p:sp>
            <p:nvSpPr>
              <p:cNvPr id="24" name="Forma libre: forma 23">
                <a:extLst>
                  <a:ext uri="{FF2B5EF4-FFF2-40B4-BE49-F238E27FC236}">
                    <a16:creationId xmlns:a16="http://schemas.microsoft.com/office/drawing/2014/main" id="{E9AC5B1C-6EA7-7E81-9BEB-30A3E64EEA06}"/>
                  </a:ext>
                </a:extLst>
              </p:cNvPr>
              <p:cNvSpPr/>
              <p:nvPr/>
            </p:nvSpPr>
            <p:spPr>
              <a:xfrm>
                <a:off x="5433288" y="4079065"/>
                <a:ext cx="205707" cy="206373"/>
              </a:xfrm>
              <a:custGeom>
                <a:avLst/>
                <a:gdLst>
                  <a:gd name="csX0" fmla="*/ 33573 w 205707"/>
                  <a:gd name="csY0" fmla="*/ 50809 h 206373"/>
                  <a:gd name="csX1" fmla="*/ 43860 w 205707"/>
                  <a:gd name="csY1" fmla="*/ 58905 h 206373"/>
                  <a:gd name="csX2" fmla="*/ 44813 w 205707"/>
                  <a:gd name="csY2" fmla="*/ 55572 h 206373"/>
                  <a:gd name="csX3" fmla="*/ 44527 w 205707"/>
                  <a:gd name="csY3" fmla="*/ 28806 h 206373"/>
                  <a:gd name="csX4" fmla="*/ 43479 w 205707"/>
                  <a:gd name="csY4" fmla="*/ 24234 h 206373"/>
                  <a:gd name="csX5" fmla="*/ 13476 w 205707"/>
                  <a:gd name="csY5" fmla="*/ 31283 h 206373"/>
                  <a:gd name="csX6" fmla="*/ 11094 w 205707"/>
                  <a:gd name="csY6" fmla="*/ 33093 h 206373"/>
                  <a:gd name="csX7" fmla="*/ 21381 w 205707"/>
                  <a:gd name="csY7" fmla="*/ 41189 h 206373"/>
                  <a:gd name="csX8" fmla="*/ 121584 w 205707"/>
                  <a:gd name="csY8" fmla="*/ 204543 h 206373"/>
                  <a:gd name="csX9" fmla="*/ 154541 w 205707"/>
                  <a:gd name="csY9" fmla="*/ 13947 h 206373"/>
                  <a:gd name="csX10" fmla="*/ 86151 w 205707"/>
                  <a:gd name="csY10" fmla="*/ 1660 h 206373"/>
                  <a:gd name="csX11" fmla="*/ 83961 w 205707"/>
                  <a:gd name="csY11" fmla="*/ 17376 h 206373"/>
                  <a:gd name="csX12" fmla="*/ 147492 w 205707"/>
                  <a:gd name="csY12" fmla="*/ 28140 h 206373"/>
                  <a:gd name="csX13" fmla="*/ 104154 w 205707"/>
                  <a:gd name="csY13" fmla="*/ 190350 h 206373"/>
                  <a:gd name="csX14" fmla="*/ 33573 w 205707"/>
                  <a:gd name="csY14" fmla="*/ 50809 h 20637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205707" h="206373">
                    <a:moveTo>
                      <a:pt x="33573" y="50809"/>
                    </a:moveTo>
                    <a:lnTo>
                      <a:pt x="43860" y="58905"/>
                    </a:lnTo>
                    <a:cubicBezTo>
                      <a:pt x="44908" y="57953"/>
                      <a:pt x="44718" y="56810"/>
                      <a:pt x="44813" y="55572"/>
                    </a:cubicBezTo>
                    <a:cubicBezTo>
                      <a:pt x="45384" y="49285"/>
                      <a:pt x="45194" y="35188"/>
                      <a:pt x="44527" y="28806"/>
                    </a:cubicBezTo>
                    <a:cubicBezTo>
                      <a:pt x="44432" y="27473"/>
                      <a:pt x="44527" y="25187"/>
                      <a:pt x="43479" y="24234"/>
                    </a:cubicBezTo>
                    <a:lnTo>
                      <a:pt x="13476" y="31283"/>
                    </a:lnTo>
                    <a:lnTo>
                      <a:pt x="11094" y="33093"/>
                    </a:lnTo>
                    <a:lnTo>
                      <a:pt x="21381" y="41189"/>
                    </a:lnTo>
                    <a:cubicBezTo>
                      <a:pt x="-35578" y="114627"/>
                      <a:pt x="29287" y="221688"/>
                      <a:pt x="121584" y="204543"/>
                    </a:cubicBezTo>
                    <a:cubicBezTo>
                      <a:pt x="215406" y="187112"/>
                      <a:pt x="236932" y="62239"/>
                      <a:pt x="154541" y="13947"/>
                    </a:cubicBezTo>
                    <a:cubicBezTo>
                      <a:pt x="137110" y="3756"/>
                      <a:pt x="106059" y="-3388"/>
                      <a:pt x="86151" y="1660"/>
                    </a:cubicBezTo>
                    <a:cubicBezTo>
                      <a:pt x="76436" y="4137"/>
                      <a:pt x="75483" y="12614"/>
                      <a:pt x="83961" y="17376"/>
                    </a:cubicBezTo>
                    <a:cubicBezTo>
                      <a:pt x="105773" y="14424"/>
                      <a:pt x="128347" y="16424"/>
                      <a:pt x="147492" y="28140"/>
                    </a:cubicBezTo>
                    <a:cubicBezTo>
                      <a:pt x="222930" y="74241"/>
                      <a:pt x="190926" y="189969"/>
                      <a:pt x="104154" y="190350"/>
                    </a:cubicBezTo>
                    <a:cubicBezTo>
                      <a:pt x="31192" y="190636"/>
                      <a:pt x="-9765" y="108531"/>
                      <a:pt x="33573" y="50809"/>
                    </a:cubicBezTo>
                    <a:close/>
                  </a:path>
                </a:pathLst>
              </a:custGeom>
              <a:solidFill>
                <a:srgbClr val="FBFCFE"/>
              </a:solidFill>
              <a:ln w="952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  <p:sp>
            <p:nvSpPr>
              <p:cNvPr id="25" name="Forma libre: forma 24">
                <a:extLst>
                  <a:ext uri="{FF2B5EF4-FFF2-40B4-BE49-F238E27FC236}">
                    <a16:creationId xmlns:a16="http://schemas.microsoft.com/office/drawing/2014/main" id="{2A5B41CA-C277-DF89-CD65-4E02333F3827}"/>
                  </a:ext>
                </a:extLst>
              </p:cNvPr>
              <p:cNvSpPr/>
              <p:nvPr/>
            </p:nvSpPr>
            <p:spPr>
              <a:xfrm>
                <a:off x="5516008" y="4130684"/>
                <a:ext cx="66172" cy="74195"/>
              </a:xfrm>
              <a:custGeom>
                <a:avLst/>
                <a:gdLst>
                  <a:gd name="csX0" fmla="*/ 16957 w 66172"/>
                  <a:gd name="csY0" fmla="*/ 58055 h 74195"/>
                  <a:gd name="csX1" fmla="*/ 60676 w 66172"/>
                  <a:gd name="csY1" fmla="*/ 58055 h 74195"/>
                  <a:gd name="csX2" fmla="*/ 64391 w 66172"/>
                  <a:gd name="csY2" fmla="*/ 60245 h 74195"/>
                  <a:gd name="csX3" fmla="*/ 60486 w 66172"/>
                  <a:gd name="csY3" fmla="*/ 73390 h 74195"/>
                  <a:gd name="csX4" fmla="*/ 8384 w 66172"/>
                  <a:gd name="csY4" fmla="*/ 73580 h 74195"/>
                  <a:gd name="csX5" fmla="*/ 669 w 66172"/>
                  <a:gd name="csY5" fmla="*/ 65865 h 74195"/>
                  <a:gd name="csX6" fmla="*/ 859 w 66172"/>
                  <a:gd name="csY6" fmla="*/ 7191 h 74195"/>
                  <a:gd name="csX7" fmla="*/ 14480 w 66172"/>
                  <a:gd name="csY7" fmla="*/ 2143 h 74195"/>
                  <a:gd name="csX8" fmla="*/ 16957 w 66172"/>
                  <a:gd name="csY8" fmla="*/ 6143 h 74195"/>
                  <a:gd name="csX9" fmla="*/ 16957 w 66172"/>
                  <a:gd name="csY9" fmla="*/ 58055 h 7419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66172" h="74195">
                    <a:moveTo>
                      <a:pt x="16957" y="58055"/>
                    </a:moveTo>
                    <a:lnTo>
                      <a:pt x="60676" y="58055"/>
                    </a:lnTo>
                    <a:cubicBezTo>
                      <a:pt x="60676" y="58055"/>
                      <a:pt x="63915" y="59769"/>
                      <a:pt x="64391" y="60245"/>
                    </a:cubicBezTo>
                    <a:cubicBezTo>
                      <a:pt x="68011" y="64341"/>
                      <a:pt x="65820" y="71866"/>
                      <a:pt x="60486" y="73390"/>
                    </a:cubicBezTo>
                    <a:cubicBezTo>
                      <a:pt x="44103" y="72247"/>
                      <a:pt x="24291" y="75485"/>
                      <a:pt x="8384" y="73580"/>
                    </a:cubicBezTo>
                    <a:cubicBezTo>
                      <a:pt x="3812" y="73009"/>
                      <a:pt x="1145" y="70342"/>
                      <a:pt x="669" y="65865"/>
                    </a:cubicBezTo>
                    <a:cubicBezTo>
                      <a:pt x="-1427" y="47958"/>
                      <a:pt x="2193" y="25574"/>
                      <a:pt x="859" y="7191"/>
                    </a:cubicBezTo>
                    <a:cubicBezTo>
                      <a:pt x="2002" y="809"/>
                      <a:pt x="9622" y="-2429"/>
                      <a:pt x="14480" y="2143"/>
                    </a:cubicBezTo>
                    <a:cubicBezTo>
                      <a:pt x="14956" y="2619"/>
                      <a:pt x="16957" y="5953"/>
                      <a:pt x="16957" y="6143"/>
                    </a:cubicBezTo>
                    <a:lnTo>
                      <a:pt x="16957" y="58055"/>
                    </a:lnTo>
                    <a:close/>
                  </a:path>
                </a:pathLst>
              </a:custGeom>
              <a:solidFill>
                <a:srgbClr val="FBFCFE"/>
              </a:solidFill>
              <a:ln w="952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AR"/>
              </a:p>
            </p:txBody>
          </p:sp>
        </p:grpSp>
      </p:grpSp>
      <p:sp>
        <p:nvSpPr>
          <p:cNvPr id="5" name="object 5"/>
          <p:cNvSpPr txBox="1"/>
          <p:nvPr/>
        </p:nvSpPr>
        <p:spPr>
          <a:xfrm>
            <a:off x="4026467" y="4787724"/>
            <a:ext cx="2342065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Be</a:t>
            </a:r>
            <a:r>
              <a:rPr sz="1500" b="1" spc="16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5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specific</a:t>
            </a:r>
            <a:r>
              <a:rPr sz="1500" b="1" spc="16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5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and</a:t>
            </a:r>
            <a:r>
              <a:rPr sz="1500" b="1" spc="16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1500" b="1" spc="-1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focused</a:t>
            </a:r>
            <a:endParaRPr sz="15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58995" y="3429528"/>
            <a:ext cx="4077335" cy="0"/>
          </a:xfrm>
          <a:custGeom>
            <a:avLst/>
            <a:gdLst/>
            <a:ahLst/>
            <a:cxnLst/>
            <a:rect l="l" t="t" r="r" b="b"/>
            <a:pathLst>
              <a:path w="4077334">
                <a:moveTo>
                  <a:pt x="4077004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97500" y="3424763"/>
            <a:ext cx="0" cy="697865"/>
          </a:xfrm>
          <a:custGeom>
            <a:avLst/>
            <a:gdLst/>
            <a:ahLst/>
            <a:cxnLst/>
            <a:rect l="l" t="t" r="r" b="b"/>
            <a:pathLst>
              <a:path h="697864">
                <a:moveTo>
                  <a:pt x="0" y="697242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983300" y="3729205"/>
            <a:ext cx="812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Roboto"/>
                <a:cs typeface="Roboto"/>
              </a:rPr>
              <a:t>Group</a:t>
            </a:r>
            <a:r>
              <a:rPr sz="1200" b="1" spc="-25" dirty="0">
                <a:latin typeface="Roboto"/>
                <a:cs typeface="Roboto"/>
              </a:rPr>
              <a:t> </a:t>
            </a:r>
            <a:r>
              <a:rPr sz="1200" b="1" spc="-20" dirty="0">
                <a:latin typeface="Roboto"/>
                <a:cs typeface="Roboto"/>
              </a:rPr>
              <a:t>work</a:t>
            </a:r>
            <a:endParaRPr sz="1200">
              <a:latin typeface="Roboto"/>
              <a:cs typeface="Roboto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8</a:t>
            </a:fld>
            <a:endParaRPr spc="-25"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134299" y="3729205"/>
            <a:ext cx="7937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Roboto"/>
                <a:cs typeface="Roboto"/>
              </a:rPr>
              <a:t>10 </a:t>
            </a:r>
            <a:r>
              <a:rPr sz="1200" b="1" spc="-10" dirty="0">
                <a:latin typeface="Roboto"/>
                <a:cs typeface="Roboto"/>
              </a:rPr>
              <a:t>minutes</a:t>
            </a:r>
            <a:endParaRPr sz="1200">
              <a:latin typeface="Roboto"/>
              <a:cs typeface="Roboto"/>
            </a:endParaRPr>
          </a:p>
        </p:txBody>
      </p:sp>
      <p:sp>
        <p:nvSpPr>
          <p:cNvPr id="15" name="object 15" descr="$PPTXTitle"/>
          <p:cNvSpPr txBox="1">
            <a:spLocks noGrp="1"/>
          </p:cNvSpPr>
          <p:nvPr>
            <p:ph type="title"/>
          </p:nvPr>
        </p:nvSpPr>
        <p:spPr>
          <a:xfrm>
            <a:off x="2903494" y="2088055"/>
            <a:ext cx="488442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97230" marR="5080" indent="-685165">
              <a:lnSpc>
                <a:spcPct val="100000"/>
              </a:lnSpc>
              <a:spcBef>
                <a:spcPts val="100"/>
              </a:spcBef>
            </a:pPr>
            <a:r>
              <a:rPr dirty="0"/>
              <a:t>Examples</a:t>
            </a:r>
            <a:r>
              <a:rPr spc="-55" dirty="0"/>
              <a:t> </a:t>
            </a:r>
            <a:r>
              <a:rPr dirty="0"/>
              <a:t>of</a:t>
            </a:r>
            <a:r>
              <a:rPr spc="-55" dirty="0"/>
              <a:t> </a:t>
            </a:r>
            <a:r>
              <a:rPr dirty="0"/>
              <a:t>protection</a:t>
            </a:r>
            <a:r>
              <a:rPr spc="-50" dirty="0"/>
              <a:t> </a:t>
            </a:r>
            <a:r>
              <a:rPr spc="-10" dirty="0"/>
              <a:t>risks </a:t>
            </a:r>
            <a:r>
              <a:rPr dirty="0"/>
              <a:t>in</a:t>
            </a:r>
            <a:r>
              <a:rPr spc="-30" dirty="0"/>
              <a:t> </a:t>
            </a:r>
            <a:r>
              <a:rPr dirty="0"/>
              <a:t>this/your</a:t>
            </a:r>
            <a:r>
              <a:rPr spc="-25" dirty="0"/>
              <a:t> </a:t>
            </a:r>
            <a:r>
              <a:rPr spc="-10" dirty="0"/>
              <a:t>context?</a:t>
            </a:r>
          </a:p>
        </p:txBody>
      </p:sp>
      <p:grpSp>
        <p:nvGrpSpPr>
          <p:cNvPr id="36" name="Grupo 35">
            <a:extLst>
              <a:ext uri="{FF2B5EF4-FFF2-40B4-BE49-F238E27FC236}">
                <a16:creationId xmlns:a16="http://schemas.microsoft.com/office/drawing/2014/main" id="{BCBF1E3E-533C-BA65-3183-24D316338702}"/>
              </a:ext>
            </a:extLst>
          </p:cNvPr>
          <p:cNvGrpSpPr/>
          <p:nvPr/>
        </p:nvGrpSpPr>
        <p:grpSpPr>
          <a:xfrm>
            <a:off x="3279702" y="3594712"/>
            <a:ext cx="497205" cy="497205"/>
            <a:chOff x="3279702" y="3594712"/>
            <a:chExt cx="497205" cy="497205"/>
          </a:xfrm>
        </p:grpSpPr>
        <p:sp>
          <p:nvSpPr>
            <p:cNvPr id="32" name="Elipse 31">
              <a:extLst>
                <a:ext uri="{FF2B5EF4-FFF2-40B4-BE49-F238E27FC236}">
                  <a16:creationId xmlns:a16="http://schemas.microsoft.com/office/drawing/2014/main" id="{99023F49-CA11-DE70-0CAD-BA6C7C9C8933}"/>
                </a:ext>
              </a:extLst>
            </p:cNvPr>
            <p:cNvSpPr/>
            <p:nvPr/>
          </p:nvSpPr>
          <p:spPr>
            <a:xfrm>
              <a:off x="3279702" y="3594712"/>
              <a:ext cx="497205" cy="497205"/>
            </a:xfrm>
            <a:prstGeom prst="ellipse">
              <a:avLst/>
            </a:prstGeom>
            <a:solidFill>
              <a:srgbClr val="009242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es-AR"/>
            </a:p>
          </p:txBody>
        </p:sp>
        <p:pic>
          <p:nvPicPr>
            <p:cNvPr id="30" name="Gráfico 29">
              <a:extLst>
                <a:ext uri="{FF2B5EF4-FFF2-40B4-BE49-F238E27FC236}">
                  <a16:creationId xmlns:a16="http://schemas.microsoft.com/office/drawing/2014/main" id="{E83C3E71-4328-F0A7-5820-771A26A99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392572" y="3680854"/>
              <a:ext cx="271463" cy="28503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07299" y="684055"/>
            <a:ext cx="343217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What</a:t>
            </a:r>
            <a:r>
              <a:rPr spc="-5" dirty="0"/>
              <a:t> </a:t>
            </a:r>
            <a:r>
              <a:rPr dirty="0"/>
              <a:t>is a </a:t>
            </a:r>
            <a:r>
              <a:rPr spc="-10" dirty="0"/>
              <a:t>protection </a:t>
            </a:r>
            <a:r>
              <a:rPr dirty="0"/>
              <a:t>risk</a:t>
            </a:r>
            <a:r>
              <a:rPr spc="-50" dirty="0"/>
              <a:t> </a:t>
            </a:r>
            <a:r>
              <a:rPr spc="-10" dirty="0"/>
              <a:t>analysis?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30849" y="2450900"/>
            <a:ext cx="3671570" cy="12960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5799"/>
              </a:lnSpc>
              <a:spcBef>
                <a:spcPts val="95"/>
              </a:spcBef>
            </a:pPr>
            <a:r>
              <a:rPr sz="1800" b="0" dirty="0">
                <a:latin typeface="Roboto Light"/>
                <a:cs typeface="Roboto Light"/>
              </a:rPr>
              <a:t>A</a:t>
            </a:r>
            <a:r>
              <a:rPr sz="1800" b="0" spc="-30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process</a:t>
            </a:r>
            <a:r>
              <a:rPr sz="1800" b="0" spc="-35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undertaken</a:t>
            </a:r>
            <a:r>
              <a:rPr sz="1800" b="0" spc="-30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to</a:t>
            </a:r>
            <a:r>
              <a:rPr sz="1800" b="0" spc="-35" dirty="0">
                <a:latin typeface="Roboto Light"/>
                <a:cs typeface="Roboto Light"/>
              </a:rPr>
              <a:t> </a:t>
            </a:r>
            <a:r>
              <a:rPr sz="1800" b="0" spc="-10" dirty="0">
                <a:latin typeface="Roboto Light"/>
                <a:cs typeface="Roboto Light"/>
              </a:rPr>
              <a:t>identify</a:t>
            </a:r>
            <a:r>
              <a:rPr sz="1800" b="0" spc="500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and</a:t>
            </a:r>
            <a:r>
              <a:rPr sz="1800" b="0" spc="-25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understand</a:t>
            </a:r>
            <a:r>
              <a:rPr sz="1800" b="0" spc="-20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protection</a:t>
            </a:r>
            <a:r>
              <a:rPr sz="1800" b="0" spc="-25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risks</a:t>
            </a:r>
            <a:r>
              <a:rPr sz="1800" b="0" spc="-20" dirty="0">
                <a:latin typeface="Roboto Light"/>
                <a:cs typeface="Roboto Light"/>
              </a:rPr>
              <a:t> with </a:t>
            </a:r>
            <a:r>
              <a:rPr sz="1800" b="0" dirty="0">
                <a:latin typeface="Roboto Light"/>
                <a:cs typeface="Roboto Light"/>
              </a:rPr>
              <a:t>the</a:t>
            </a:r>
            <a:r>
              <a:rPr sz="1800" b="0" spc="-25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aim</a:t>
            </a:r>
            <a:r>
              <a:rPr sz="1800" b="0" spc="-25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of</a:t>
            </a:r>
            <a:r>
              <a:rPr sz="1800" b="0" spc="-25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informing</a:t>
            </a:r>
            <a:r>
              <a:rPr sz="1800" b="0" spc="-20" dirty="0">
                <a:latin typeface="Roboto Light"/>
                <a:cs typeface="Roboto Light"/>
              </a:rPr>
              <a:t> </a:t>
            </a:r>
            <a:r>
              <a:rPr sz="1800" b="0" dirty="0">
                <a:latin typeface="Roboto Light"/>
                <a:cs typeface="Roboto Light"/>
              </a:rPr>
              <a:t>strategies</a:t>
            </a:r>
            <a:r>
              <a:rPr sz="1800" b="0" spc="-30" dirty="0">
                <a:latin typeface="Roboto Light"/>
                <a:cs typeface="Roboto Light"/>
              </a:rPr>
              <a:t> </a:t>
            </a:r>
            <a:r>
              <a:rPr sz="1800" b="0" spc="-25" dirty="0">
                <a:latin typeface="Roboto Light"/>
                <a:cs typeface="Roboto Light"/>
              </a:rPr>
              <a:t>and </a:t>
            </a:r>
            <a:r>
              <a:rPr sz="1800" b="0" spc="-10" dirty="0">
                <a:latin typeface="Roboto Light"/>
                <a:cs typeface="Roboto Light"/>
              </a:rPr>
              <a:t>responses.</a:t>
            </a:r>
            <a:endParaRPr sz="1800">
              <a:latin typeface="Roboto Light"/>
              <a:cs typeface="Roboto Ligh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9998" y="1975769"/>
            <a:ext cx="9252585" cy="0"/>
          </a:xfrm>
          <a:custGeom>
            <a:avLst/>
            <a:gdLst/>
            <a:ahLst/>
            <a:cxnLst/>
            <a:rect l="l" t="t" r="r" b="b"/>
            <a:pathLst>
              <a:path w="9252585">
                <a:moveTo>
                  <a:pt x="9252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00934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7502146" y="3326387"/>
            <a:ext cx="227329" cy="508000"/>
            <a:chOff x="7502146" y="3326387"/>
            <a:chExt cx="227329" cy="508000"/>
          </a:xfrm>
        </p:grpSpPr>
        <p:sp>
          <p:nvSpPr>
            <p:cNvPr id="6" name="object 6"/>
            <p:cNvSpPr/>
            <p:nvPr/>
          </p:nvSpPr>
          <p:spPr>
            <a:xfrm>
              <a:off x="7502146" y="3326387"/>
              <a:ext cx="227329" cy="508000"/>
            </a:xfrm>
            <a:custGeom>
              <a:avLst/>
              <a:gdLst/>
              <a:ahLst/>
              <a:cxnLst/>
              <a:rect l="l" t="t" r="r" b="b"/>
              <a:pathLst>
                <a:path w="227329" h="508000">
                  <a:moveTo>
                    <a:pt x="195948" y="0"/>
                  </a:moveTo>
                  <a:lnTo>
                    <a:pt x="31241" y="0"/>
                  </a:lnTo>
                  <a:lnTo>
                    <a:pt x="19084" y="2456"/>
                  </a:lnTo>
                  <a:lnTo>
                    <a:pt x="9153" y="9153"/>
                  </a:lnTo>
                  <a:lnTo>
                    <a:pt x="2456" y="19084"/>
                  </a:lnTo>
                  <a:lnTo>
                    <a:pt x="0" y="31242"/>
                  </a:lnTo>
                  <a:lnTo>
                    <a:pt x="0" y="476605"/>
                  </a:lnTo>
                  <a:lnTo>
                    <a:pt x="2456" y="488768"/>
                  </a:lnTo>
                  <a:lnTo>
                    <a:pt x="9153" y="498698"/>
                  </a:lnTo>
                  <a:lnTo>
                    <a:pt x="19084" y="505393"/>
                  </a:lnTo>
                  <a:lnTo>
                    <a:pt x="31241" y="507847"/>
                  </a:lnTo>
                  <a:lnTo>
                    <a:pt x="195948" y="507847"/>
                  </a:lnTo>
                  <a:lnTo>
                    <a:pt x="208105" y="505393"/>
                  </a:lnTo>
                  <a:lnTo>
                    <a:pt x="218036" y="498698"/>
                  </a:lnTo>
                  <a:lnTo>
                    <a:pt x="224734" y="488768"/>
                  </a:lnTo>
                  <a:lnTo>
                    <a:pt x="227190" y="476605"/>
                  </a:lnTo>
                  <a:lnTo>
                    <a:pt x="227190" y="31242"/>
                  </a:lnTo>
                  <a:lnTo>
                    <a:pt x="224734" y="19084"/>
                  </a:lnTo>
                  <a:lnTo>
                    <a:pt x="218036" y="9153"/>
                  </a:lnTo>
                  <a:lnTo>
                    <a:pt x="208105" y="2456"/>
                  </a:lnTo>
                  <a:lnTo>
                    <a:pt x="195948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520573" y="3342591"/>
              <a:ext cx="190500" cy="476884"/>
            </a:xfrm>
            <a:custGeom>
              <a:avLst/>
              <a:gdLst/>
              <a:ahLst/>
              <a:cxnLst/>
              <a:rect l="l" t="t" r="r" b="b"/>
              <a:pathLst>
                <a:path w="190500" h="476885">
                  <a:moveTo>
                    <a:pt x="167640" y="0"/>
                  </a:moveTo>
                  <a:lnTo>
                    <a:pt x="22694" y="0"/>
                  </a:lnTo>
                  <a:lnTo>
                    <a:pt x="13860" y="1783"/>
                  </a:lnTo>
                  <a:lnTo>
                    <a:pt x="6646" y="6646"/>
                  </a:lnTo>
                  <a:lnTo>
                    <a:pt x="1783" y="13860"/>
                  </a:lnTo>
                  <a:lnTo>
                    <a:pt x="0" y="22694"/>
                  </a:lnTo>
                  <a:lnTo>
                    <a:pt x="0" y="453694"/>
                  </a:lnTo>
                  <a:lnTo>
                    <a:pt x="1783" y="462529"/>
                  </a:lnTo>
                  <a:lnTo>
                    <a:pt x="6646" y="469742"/>
                  </a:lnTo>
                  <a:lnTo>
                    <a:pt x="13860" y="474606"/>
                  </a:lnTo>
                  <a:lnTo>
                    <a:pt x="22694" y="476389"/>
                  </a:lnTo>
                  <a:lnTo>
                    <a:pt x="167640" y="476389"/>
                  </a:lnTo>
                  <a:lnTo>
                    <a:pt x="176474" y="474606"/>
                  </a:lnTo>
                  <a:lnTo>
                    <a:pt x="183688" y="469742"/>
                  </a:lnTo>
                  <a:lnTo>
                    <a:pt x="188551" y="462529"/>
                  </a:lnTo>
                  <a:lnTo>
                    <a:pt x="190334" y="453694"/>
                  </a:lnTo>
                  <a:lnTo>
                    <a:pt x="190334" y="22694"/>
                  </a:lnTo>
                  <a:lnTo>
                    <a:pt x="188551" y="13860"/>
                  </a:lnTo>
                  <a:lnTo>
                    <a:pt x="183688" y="6646"/>
                  </a:lnTo>
                  <a:lnTo>
                    <a:pt x="176474" y="1783"/>
                  </a:lnTo>
                  <a:lnTo>
                    <a:pt x="1676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7404308" y="2562592"/>
            <a:ext cx="1503045" cy="1412240"/>
            <a:chOff x="7404308" y="2562592"/>
            <a:chExt cx="1503045" cy="1412240"/>
          </a:xfrm>
        </p:grpSpPr>
        <p:sp>
          <p:nvSpPr>
            <p:cNvPr id="9" name="object 9"/>
            <p:cNvSpPr/>
            <p:nvPr/>
          </p:nvSpPr>
          <p:spPr>
            <a:xfrm>
              <a:off x="7776654" y="3204391"/>
              <a:ext cx="227329" cy="629920"/>
            </a:xfrm>
            <a:custGeom>
              <a:avLst/>
              <a:gdLst/>
              <a:ahLst/>
              <a:cxnLst/>
              <a:rect l="l" t="t" r="r" b="b"/>
              <a:pathLst>
                <a:path w="227329" h="629920">
                  <a:moveTo>
                    <a:pt x="195948" y="0"/>
                  </a:moveTo>
                  <a:lnTo>
                    <a:pt x="31241" y="0"/>
                  </a:lnTo>
                  <a:lnTo>
                    <a:pt x="19084" y="2454"/>
                  </a:lnTo>
                  <a:lnTo>
                    <a:pt x="9153" y="9148"/>
                  </a:lnTo>
                  <a:lnTo>
                    <a:pt x="2456" y="19079"/>
                  </a:lnTo>
                  <a:lnTo>
                    <a:pt x="0" y="31241"/>
                  </a:lnTo>
                  <a:lnTo>
                    <a:pt x="0" y="598601"/>
                  </a:lnTo>
                  <a:lnTo>
                    <a:pt x="2456" y="610764"/>
                  </a:lnTo>
                  <a:lnTo>
                    <a:pt x="9153" y="620695"/>
                  </a:lnTo>
                  <a:lnTo>
                    <a:pt x="19084" y="627389"/>
                  </a:lnTo>
                  <a:lnTo>
                    <a:pt x="31241" y="629843"/>
                  </a:lnTo>
                  <a:lnTo>
                    <a:pt x="195948" y="629843"/>
                  </a:lnTo>
                  <a:lnTo>
                    <a:pt x="208105" y="627389"/>
                  </a:lnTo>
                  <a:lnTo>
                    <a:pt x="218036" y="620695"/>
                  </a:lnTo>
                  <a:lnTo>
                    <a:pt x="224734" y="610764"/>
                  </a:lnTo>
                  <a:lnTo>
                    <a:pt x="227190" y="598601"/>
                  </a:lnTo>
                  <a:lnTo>
                    <a:pt x="227190" y="31241"/>
                  </a:lnTo>
                  <a:lnTo>
                    <a:pt x="224734" y="19079"/>
                  </a:lnTo>
                  <a:lnTo>
                    <a:pt x="218036" y="9148"/>
                  </a:lnTo>
                  <a:lnTo>
                    <a:pt x="208105" y="2454"/>
                  </a:lnTo>
                  <a:lnTo>
                    <a:pt x="195948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795082" y="3220595"/>
              <a:ext cx="190500" cy="598805"/>
            </a:xfrm>
            <a:custGeom>
              <a:avLst/>
              <a:gdLst/>
              <a:ahLst/>
              <a:cxnLst/>
              <a:rect l="l" t="t" r="r" b="b"/>
              <a:pathLst>
                <a:path w="190500" h="598804">
                  <a:moveTo>
                    <a:pt x="167640" y="0"/>
                  </a:moveTo>
                  <a:lnTo>
                    <a:pt x="22694" y="0"/>
                  </a:lnTo>
                  <a:lnTo>
                    <a:pt x="13860" y="1783"/>
                  </a:lnTo>
                  <a:lnTo>
                    <a:pt x="6646" y="6646"/>
                  </a:lnTo>
                  <a:lnTo>
                    <a:pt x="1783" y="13860"/>
                  </a:lnTo>
                  <a:lnTo>
                    <a:pt x="0" y="22694"/>
                  </a:lnTo>
                  <a:lnTo>
                    <a:pt x="0" y="575691"/>
                  </a:lnTo>
                  <a:lnTo>
                    <a:pt x="1783" y="584525"/>
                  </a:lnTo>
                  <a:lnTo>
                    <a:pt x="6646" y="591739"/>
                  </a:lnTo>
                  <a:lnTo>
                    <a:pt x="13860" y="596602"/>
                  </a:lnTo>
                  <a:lnTo>
                    <a:pt x="22694" y="598385"/>
                  </a:lnTo>
                  <a:lnTo>
                    <a:pt x="167640" y="598385"/>
                  </a:lnTo>
                  <a:lnTo>
                    <a:pt x="176474" y="596602"/>
                  </a:lnTo>
                  <a:lnTo>
                    <a:pt x="183688" y="591739"/>
                  </a:lnTo>
                  <a:lnTo>
                    <a:pt x="188551" y="584525"/>
                  </a:lnTo>
                  <a:lnTo>
                    <a:pt x="190334" y="575691"/>
                  </a:lnTo>
                  <a:lnTo>
                    <a:pt x="190334" y="22694"/>
                  </a:lnTo>
                  <a:lnTo>
                    <a:pt x="188551" y="13860"/>
                  </a:lnTo>
                  <a:lnTo>
                    <a:pt x="183688" y="6646"/>
                  </a:lnTo>
                  <a:lnTo>
                    <a:pt x="176474" y="1783"/>
                  </a:lnTo>
                  <a:lnTo>
                    <a:pt x="1676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325704" y="2886345"/>
              <a:ext cx="227329" cy="948055"/>
            </a:xfrm>
            <a:custGeom>
              <a:avLst/>
              <a:gdLst/>
              <a:ahLst/>
              <a:cxnLst/>
              <a:rect l="l" t="t" r="r" b="b"/>
              <a:pathLst>
                <a:path w="227329" h="948054">
                  <a:moveTo>
                    <a:pt x="195960" y="0"/>
                  </a:moveTo>
                  <a:lnTo>
                    <a:pt x="31241" y="0"/>
                  </a:lnTo>
                  <a:lnTo>
                    <a:pt x="19073" y="2452"/>
                  </a:lnTo>
                  <a:lnTo>
                    <a:pt x="9143" y="9143"/>
                  </a:lnTo>
                  <a:lnTo>
                    <a:pt x="2452" y="19073"/>
                  </a:lnTo>
                  <a:lnTo>
                    <a:pt x="0" y="31241"/>
                  </a:lnTo>
                  <a:lnTo>
                    <a:pt x="0" y="916685"/>
                  </a:lnTo>
                  <a:lnTo>
                    <a:pt x="2452" y="928854"/>
                  </a:lnTo>
                  <a:lnTo>
                    <a:pt x="9143" y="938783"/>
                  </a:lnTo>
                  <a:lnTo>
                    <a:pt x="19073" y="945475"/>
                  </a:lnTo>
                  <a:lnTo>
                    <a:pt x="31241" y="947927"/>
                  </a:lnTo>
                  <a:lnTo>
                    <a:pt x="141350" y="947927"/>
                  </a:lnTo>
                  <a:lnTo>
                    <a:pt x="227202" y="799210"/>
                  </a:lnTo>
                  <a:lnTo>
                    <a:pt x="227202" y="31241"/>
                  </a:lnTo>
                  <a:lnTo>
                    <a:pt x="224750" y="19073"/>
                  </a:lnTo>
                  <a:lnTo>
                    <a:pt x="218058" y="9143"/>
                  </a:lnTo>
                  <a:lnTo>
                    <a:pt x="208129" y="2452"/>
                  </a:lnTo>
                  <a:lnTo>
                    <a:pt x="195960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391616" y="3527569"/>
              <a:ext cx="515620" cy="447040"/>
            </a:xfrm>
            <a:custGeom>
              <a:avLst/>
              <a:gdLst/>
              <a:ahLst/>
              <a:cxnLst/>
              <a:rect l="l" t="t" r="r" b="b"/>
              <a:pathLst>
                <a:path w="515620" h="447039">
                  <a:moveTo>
                    <a:pt x="263143" y="0"/>
                  </a:moveTo>
                  <a:lnTo>
                    <a:pt x="252475" y="0"/>
                  </a:lnTo>
                  <a:lnTo>
                    <a:pt x="0" y="437388"/>
                  </a:lnTo>
                  <a:lnTo>
                    <a:pt x="5333" y="446659"/>
                  </a:lnTo>
                  <a:lnTo>
                    <a:pt x="501776" y="446659"/>
                  </a:lnTo>
                  <a:lnTo>
                    <a:pt x="510285" y="446659"/>
                  </a:lnTo>
                  <a:lnTo>
                    <a:pt x="515619" y="437388"/>
                  </a:lnTo>
                  <a:lnTo>
                    <a:pt x="263143" y="0"/>
                  </a:lnTo>
                  <a:close/>
                </a:path>
              </a:pathLst>
            </a:custGeom>
            <a:gradFill flip="none" rotWithShape="1">
              <a:gsLst>
                <a:gs pos="13000">
                  <a:srgbClr val="009242">
                    <a:alpha val="57000"/>
                  </a:srgbClr>
                </a:gs>
                <a:gs pos="100000">
                  <a:schemeClr val="bg1">
                    <a:lumMod val="0"/>
                    <a:lumOff val="100000"/>
                    <a:alpha val="59000"/>
                  </a:schemeClr>
                </a:gs>
              </a:gsLst>
              <a:lin ang="18900000" scaled="1"/>
              <a:tileRect/>
            </a:gra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13"/>
            <p:cNvSpPr/>
            <p:nvPr/>
          </p:nvSpPr>
          <p:spPr>
            <a:xfrm>
              <a:off x="8629752" y="3703319"/>
              <a:ext cx="48260" cy="207010"/>
            </a:xfrm>
            <a:custGeom>
              <a:avLst/>
              <a:gdLst/>
              <a:ahLst/>
              <a:cxnLst/>
              <a:rect l="l" t="t" r="r" b="b"/>
              <a:pathLst>
                <a:path w="48259" h="207010">
                  <a:moveTo>
                    <a:pt x="48056" y="182867"/>
                  </a:moveTo>
                  <a:lnTo>
                    <a:pt x="46164" y="173520"/>
                  </a:lnTo>
                  <a:lnTo>
                    <a:pt x="41008" y="165887"/>
                  </a:lnTo>
                  <a:lnTo>
                    <a:pt x="33375" y="160731"/>
                  </a:lnTo>
                  <a:lnTo>
                    <a:pt x="24028" y="158838"/>
                  </a:lnTo>
                  <a:lnTo>
                    <a:pt x="14668" y="160731"/>
                  </a:lnTo>
                  <a:lnTo>
                    <a:pt x="7035" y="165887"/>
                  </a:lnTo>
                  <a:lnTo>
                    <a:pt x="1879" y="173520"/>
                  </a:lnTo>
                  <a:lnTo>
                    <a:pt x="0" y="182867"/>
                  </a:lnTo>
                  <a:lnTo>
                    <a:pt x="1879" y="192227"/>
                  </a:lnTo>
                  <a:lnTo>
                    <a:pt x="7035" y="199859"/>
                  </a:lnTo>
                  <a:lnTo>
                    <a:pt x="14668" y="205016"/>
                  </a:lnTo>
                  <a:lnTo>
                    <a:pt x="24028" y="206895"/>
                  </a:lnTo>
                  <a:lnTo>
                    <a:pt x="33375" y="205016"/>
                  </a:lnTo>
                  <a:lnTo>
                    <a:pt x="41008" y="199859"/>
                  </a:lnTo>
                  <a:lnTo>
                    <a:pt x="46164" y="192227"/>
                  </a:lnTo>
                  <a:lnTo>
                    <a:pt x="48056" y="182867"/>
                  </a:lnTo>
                  <a:close/>
                </a:path>
                <a:path w="48259" h="207010">
                  <a:moveTo>
                    <a:pt x="48056" y="0"/>
                  </a:moveTo>
                  <a:lnTo>
                    <a:pt x="0" y="0"/>
                  </a:lnTo>
                  <a:lnTo>
                    <a:pt x="0" y="141351"/>
                  </a:lnTo>
                  <a:lnTo>
                    <a:pt x="48056" y="141351"/>
                  </a:lnTo>
                  <a:lnTo>
                    <a:pt x="48056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443079" y="2942123"/>
              <a:ext cx="335280" cy="213995"/>
            </a:xfrm>
            <a:custGeom>
              <a:avLst/>
              <a:gdLst/>
              <a:ahLst/>
              <a:cxnLst/>
              <a:rect l="l" t="t" r="r" b="b"/>
              <a:pathLst>
                <a:path w="335279" h="213994">
                  <a:moveTo>
                    <a:pt x="0" y="213474"/>
                  </a:moveTo>
                  <a:lnTo>
                    <a:pt x="335013" y="0"/>
                  </a:lnTo>
                </a:path>
              </a:pathLst>
            </a:custGeom>
            <a:ln w="12700">
              <a:solidFill>
                <a:srgbClr val="00934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831652" y="2961900"/>
              <a:ext cx="32384" cy="33655"/>
            </a:xfrm>
            <a:custGeom>
              <a:avLst/>
              <a:gdLst/>
              <a:ahLst/>
              <a:cxnLst/>
              <a:rect l="l" t="t" r="r" b="b"/>
              <a:pathLst>
                <a:path w="32384" h="33655">
                  <a:moveTo>
                    <a:pt x="0" y="0"/>
                  </a:moveTo>
                  <a:lnTo>
                    <a:pt x="31953" y="33540"/>
                  </a:lnTo>
                </a:path>
              </a:pathLst>
            </a:custGeom>
            <a:ln w="12700">
              <a:solidFill>
                <a:srgbClr val="00934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915323" y="2584973"/>
              <a:ext cx="517525" cy="408940"/>
            </a:xfrm>
            <a:custGeom>
              <a:avLst/>
              <a:gdLst/>
              <a:ahLst/>
              <a:cxnLst/>
              <a:rect l="l" t="t" r="r" b="b"/>
              <a:pathLst>
                <a:path w="517525" h="408939">
                  <a:moveTo>
                    <a:pt x="0" y="408787"/>
                  </a:moveTo>
                  <a:lnTo>
                    <a:pt x="517245" y="0"/>
                  </a:lnTo>
                </a:path>
              </a:pathLst>
            </a:custGeom>
            <a:ln w="12700">
              <a:solidFill>
                <a:srgbClr val="00934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17"/>
            <p:cNvSpPr/>
            <p:nvPr/>
          </p:nvSpPr>
          <p:spPr>
            <a:xfrm>
              <a:off x="7410658" y="2568942"/>
              <a:ext cx="1042669" cy="607695"/>
            </a:xfrm>
            <a:custGeom>
              <a:avLst/>
              <a:gdLst/>
              <a:ahLst/>
              <a:cxnLst/>
              <a:rect l="l" t="t" r="r" b="b"/>
              <a:pathLst>
                <a:path w="1042670" h="607694">
                  <a:moveTo>
                    <a:pt x="0" y="607313"/>
                  </a:moveTo>
                  <a:lnTo>
                    <a:pt x="10807" y="600430"/>
                  </a:lnTo>
                </a:path>
                <a:path w="1042670" h="607694">
                  <a:moveTo>
                    <a:pt x="378244" y="366293"/>
                  </a:moveTo>
                  <a:lnTo>
                    <a:pt x="389051" y="359409"/>
                  </a:lnTo>
                  <a:lnTo>
                    <a:pt x="399694" y="370598"/>
                  </a:lnTo>
                </a:path>
                <a:path w="1042670" h="607694">
                  <a:moveTo>
                    <a:pt x="463588" y="437680"/>
                  </a:moveTo>
                  <a:lnTo>
                    <a:pt x="474243" y="448868"/>
                  </a:lnTo>
                  <a:lnTo>
                    <a:pt x="484378" y="440855"/>
                  </a:lnTo>
                </a:path>
                <a:path w="1042670" h="607694">
                  <a:moveTo>
                    <a:pt x="1032052" y="8013"/>
                  </a:moveTo>
                  <a:lnTo>
                    <a:pt x="1042187" y="0"/>
                  </a:lnTo>
                </a:path>
              </a:pathLst>
            </a:custGeom>
            <a:ln w="12700">
              <a:solidFill>
                <a:srgbClr val="00934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8051165" y="3104061"/>
            <a:ext cx="227329" cy="730250"/>
            <a:chOff x="8051165" y="3104061"/>
            <a:chExt cx="227329" cy="730250"/>
          </a:xfrm>
        </p:grpSpPr>
        <p:sp>
          <p:nvSpPr>
            <p:cNvPr id="19" name="object 19"/>
            <p:cNvSpPr/>
            <p:nvPr/>
          </p:nvSpPr>
          <p:spPr>
            <a:xfrm>
              <a:off x="8051165" y="3104061"/>
              <a:ext cx="227329" cy="730250"/>
            </a:xfrm>
            <a:custGeom>
              <a:avLst/>
              <a:gdLst/>
              <a:ahLst/>
              <a:cxnLst/>
              <a:rect l="l" t="t" r="r" b="b"/>
              <a:pathLst>
                <a:path w="227329" h="730250">
                  <a:moveTo>
                    <a:pt x="195948" y="0"/>
                  </a:moveTo>
                  <a:lnTo>
                    <a:pt x="31241" y="0"/>
                  </a:lnTo>
                  <a:lnTo>
                    <a:pt x="19084" y="2454"/>
                  </a:lnTo>
                  <a:lnTo>
                    <a:pt x="9153" y="9147"/>
                  </a:lnTo>
                  <a:lnTo>
                    <a:pt x="2456" y="19073"/>
                  </a:lnTo>
                  <a:lnTo>
                    <a:pt x="0" y="31229"/>
                  </a:lnTo>
                  <a:lnTo>
                    <a:pt x="0" y="698931"/>
                  </a:lnTo>
                  <a:lnTo>
                    <a:pt x="2456" y="711094"/>
                  </a:lnTo>
                  <a:lnTo>
                    <a:pt x="9153" y="721025"/>
                  </a:lnTo>
                  <a:lnTo>
                    <a:pt x="19084" y="727719"/>
                  </a:lnTo>
                  <a:lnTo>
                    <a:pt x="31241" y="730173"/>
                  </a:lnTo>
                  <a:lnTo>
                    <a:pt x="195948" y="730173"/>
                  </a:lnTo>
                  <a:lnTo>
                    <a:pt x="208105" y="727719"/>
                  </a:lnTo>
                  <a:lnTo>
                    <a:pt x="218036" y="721025"/>
                  </a:lnTo>
                  <a:lnTo>
                    <a:pt x="224734" y="711094"/>
                  </a:lnTo>
                  <a:lnTo>
                    <a:pt x="227190" y="698931"/>
                  </a:lnTo>
                  <a:lnTo>
                    <a:pt x="227190" y="31229"/>
                  </a:lnTo>
                  <a:lnTo>
                    <a:pt x="224734" y="19073"/>
                  </a:lnTo>
                  <a:lnTo>
                    <a:pt x="218036" y="9147"/>
                  </a:lnTo>
                  <a:lnTo>
                    <a:pt x="208105" y="2454"/>
                  </a:lnTo>
                  <a:lnTo>
                    <a:pt x="195948" y="0"/>
                  </a:lnTo>
                  <a:close/>
                </a:path>
              </a:pathLst>
            </a:custGeom>
            <a:solidFill>
              <a:srgbClr val="009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8069592" y="3120252"/>
              <a:ext cx="190500" cy="699135"/>
            </a:xfrm>
            <a:custGeom>
              <a:avLst/>
              <a:gdLst/>
              <a:ahLst/>
              <a:cxnLst/>
              <a:rect l="l" t="t" r="r" b="b"/>
              <a:pathLst>
                <a:path w="190500" h="699135">
                  <a:moveTo>
                    <a:pt x="167640" y="0"/>
                  </a:moveTo>
                  <a:lnTo>
                    <a:pt x="22694" y="0"/>
                  </a:lnTo>
                  <a:lnTo>
                    <a:pt x="13860" y="1785"/>
                  </a:lnTo>
                  <a:lnTo>
                    <a:pt x="6646" y="6653"/>
                  </a:lnTo>
                  <a:lnTo>
                    <a:pt x="1783" y="13871"/>
                  </a:lnTo>
                  <a:lnTo>
                    <a:pt x="0" y="22707"/>
                  </a:lnTo>
                  <a:lnTo>
                    <a:pt x="0" y="676033"/>
                  </a:lnTo>
                  <a:lnTo>
                    <a:pt x="1783" y="684867"/>
                  </a:lnTo>
                  <a:lnTo>
                    <a:pt x="6646" y="692081"/>
                  </a:lnTo>
                  <a:lnTo>
                    <a:pt x="13860" y="696945"/>
                  </a:lnTo>
                  <a:lnTo>
                    <a:pt x="22694" y="698728"/>
                  </a:lnTo>
                  <a:lnTo>
                    <a:pt x="167640" y="698728"/>
                  </a:lnTo>
                  <a:lnTo>
                    <a:pt x="176474" y="696945"/>
                  </a:lnTo>
                  <a:lnTo>
                    <a:pt x="183688" y="692081"/>
                  </a:lnTo>
                  <a:lnTo>
                    <a:pt x="188551" y="684867"/>
                  </a:lnTo>
                  <a:lnTo>
                    <a:pt x="190334" y="676033"/>
                  </a:lnTo>
                  <a:lnTo>
                    <a:pt x="190334" y="22707"/>
                  </a:lnTo>
                  <a:lnTo>
                    <a:pt x="188551" y="13871"/>
                  </a:lnTo>
                  <a:lnTo>
                    <a:pt x="183688" y="6653"/>
                  </a:lnTo>
                  <a:lnTo>
                    <a:pt x="176474" y="1785"/>
                  </a:lnTo>
                  <a:lnTo>
                    <a:pt x="1676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9</a:t>
            </a:fld>
            <a:endParaRPr spc="-25" dirty="0"/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1</a:t>
            </a:r>
          </a:p>
        </p:txBody>
      </p:sp>
      <p:sp>
        <p:nvSpPr>
          <p:cNvPr id="23" name="object 2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The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dirty="0"/>
              <a:t>Equation</a:t>
            </a:r>
            <a:r>
              <a:rPr spc="25" dirty="0"/>
              <a:t> </a:t>
            </a:r>
            <a:r>
              <a:rPr dirty="0"/>
              <a:t>and</a:t>
            </a:r>
            <a:r>
              <a:rPr spc="25" dirty="0"/>
              <a:t> </a:t>
            </a:r>
            <a:r>
              <a:rPr dirty="0"/>
              <a:t>conducting</a:t>
            </a:r>
            <a:r>
              <a:rPr spc="30" dirty="0"/>
              <a:t> </a:t>
            </a:r>
            <a:r>
              <a:rPr dirty="0"/>
              <a:t>a</a:t>
            </a:r>
            <a:r>
              <a:rPr spc="25" dirty="0"/>
              <a:t> </a:t>
            </a:r>
            <a:r>
              <a:rPr dirty="0"/>
              <a:t>Protection</a:t>
            </a:r>
            <a:r>
              <a:rPr spc="25" dirty="0"/>
              <a:t> </a:t>
            </a:r>
            <a:r>
              <a:rPr dirty="0"/>
              <a:t>Risk</a:t>
            </a:r>
            <a:r>
              <a:rPr spc="25" dirty="0"/>
              <a:t> </a:t>
            </a:r>
            <a:r>
              <a:rPr spc="-10" dirty="0"/>
              <a:t>Analysis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2A90FB2D955F47A720B6D3CE6E4C9A" ma:contentTypeVersion="13" ma:contentTypeDescription="Create a new document." ma:contentTypeScope="" ma:versionID="79f1e4007ea9d9affe1e40fc05cf30b8">
  <xsd:schema xmlns:xsd="http://www.w3.org/2001/XMLSchema" xmlns:xs="http://www.w3.org/2001/XMLSchema" xmlns:p="http://schemas.microsoft.com/office/2006/metadata/properties" xmlns:ns2="f7845480-3952-4ab0-8880-7f583a2d8ed2" xmlns:ns3="56499386-8d59-40ac-8a03-a9963ff55e05" targetNamespace="http://schemas.microsoft.com/office/2006/metadata/properties" ma:root="true" ma:fieldsID="34eddff45c299a93f97f8889c7a706ab" ns2:_="" ns3:_="">
    <xsd:import namespace="f7845480-3952-4ab0-8880-7f583a2d8ed2"/>
    <xsd:import namespace="56499386-8d59-40ac-8a03-a9963ff55e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845480-3952-4ab0-8880-7f583a2d8e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5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2851e875-a665-42c1-a59f-633611ec1f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499386-8d59-40ac-8a03-a9963ff55e05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2157df4-656c-4050-833b-a0cd74793f2e}" ma:internalName="TaxCatchAll" ma:showField="CatchAllData" ma:web="56499386-8d59-40ac-8a03-a9963ff55e0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845480-3952-4ab0-8880-7f583a2d8ed2">
      <Terms xmlns="http://schemas.microsoft.com/office/infopath/2007/PartnerControls"/>
    </lcf76f155ced4ddcb4097134ff3c332f>
    <TaxCatchAll xmlns="56499386-8d59-40ac-8a03-a9963ff55e05" xsi:nil="true"/>
  </documentManagement>
</p:properties>
</file>

<file path=customXml/itemProps1.xml><?xml version="1.0" encoding="utf-8"?>
<ds:datastoreItem xmlns:ds="http://schemas.openxmlformats.org/officeDocument/2006/customXml" ds:itemID="{CF953BBF-F93C-4916-9A72-B505080E83BE}"/>
</file>

<file path=customXml/itemProps2.xml><?xml version="1.0" encoding="utf-8"?>
<ds:datastoreItem xmlns:ds="http://schemas.openxmlformats.org/officeDocument/2006/customXml" ds:itemID="{BF138393-B5D5-4F0F-9F5D-5CEA5C3FFFAE}"/>
</file>

<file path=customXml/itemProps3.xml><?xml version="1.0" encoding="utf-8"?>
<ds:datastoreItem xmlns:ds="http://schemas.openxmlformats.org/officeDocument/2006/customXml" ds:itemID="{D4627EA7-B56D-4120-AF94-4740CA0DEBD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6567</Words>
  <Application>Microsoft Office PowerPoint</Application>
  <PresentationFormat>Personalizado</PresentationFormat>
  <Paragraphs>834</Paragraphs>
  <Slides>62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62</vt:i4>
      </vt:variant>
    </vt:vector>
  </HeadingPairs>
  <TitlesOfParts>
    <vt:vector size="72" baseType="lpstr">
      <vt:lpstr>Aptos</vt:lpstr>
      <vt:lpstr>Arial</vt:lpstr>
      <vt:lpstr>Calibri</vt:lpstr>
      <vt:lpstr>Noto Sans Med</vt:lpstr>
      <vt:lpstr>Noto Serif</vt:lpstr>
      <vt:lpstr>Roboto</vt:lpstr>
      <vt:lpstr>Roboto Light</vt:lpstr>
      <vt:lpstr>Roboto Medium</vt:lpstr>
      <vt:lpstr>Times New Roman</vt:lpstr>
      <vt:lpstr>Office Theme</vt:lpstr>
      <vt:lpstr>Module 1</vt:lpstr>
      <vt:lpstr>Module 1 Objectives</vt:lpstr>
      <vt:lpstr>Core Concepts and the Protection Risk Equation</vt:lpstr>
      <vt:lpstr>Are these protection risks/concerns?</vt:lpstr>
      <vt:lpstr>Protection risk</vt:lpstr>
      <vt:lpstr>Protection risk</vt:lpstr>
      <vt:lpstr>15 categories of protection risks Global Protection Cluster</vt:lpstr>
      <vt:lpstr>Examples of protection risks in this/your context?</vt:lpstr>
      <vt:lpstr>What is a protection risk analysis?</vt:lpstr>
      <vt:lpstr>Protection Risk Equation</vt:lpstr>
      <vt:lpstr>What is a threat?</vt:lpstr>
      <vt:lpstr>Risk or threat?</vt:lpstr>
      <vt:lpstr>The threat analysis – more than WHO</vt:lpstr>
      <vt:lpstr>Everyone stand up!</vt:lpstr>
      <vt:lpstr>What is vulnerability?</vt:lpstr>
      <vt:lpstr>Intersectionality</vt:lpstr>
      <vt:lpstr>Vulnerability “power walk”</vt:lpstr>
      <vt:lpstr>What is capacity?</vt:lpstr>
      <vt:lpstr>The Equation = an actionable concept</vt:lpstr>
      <vt:lpstr>Case Study</vt:lpstr>
      <vt:lpstr>Protection risk 5Ws &amp; H Questionnaire</vt:lpstr>
      <vt:lpstr>Case Study I extra information</vt:lpstr>
      <vt:lpstr>5W+H questionnaire in practice</vt:lpstr>
      <vt:lpstr>Narrative note</vt:lpstr>
      <vt:lpstr>Prioritisation</vt:lpstr>
      <vt:lpstr>Prioritisation</vt:lpstr>
      <vt:lpstr>Criteria for prioritisation</vt:lpstr>
      <vt:lpstr>Prioritisation: different methodologies</vt:lpstr>
      <vt:lpstr>Prioritisation: different methodologies</vt:lpstr>
      <vt:lpstr>One example: Risk Rating Matrix as a tool for prioritisation</vt:lpstr>
      <vt:lpstr>Another example: Comparison</vt:lpstr>
      <vt:lpstr>Any other methodologies?</vt:lpstr>
      <vt:lpstr>Practical application: Let’s conduct an analysis!</vt:lpstr>
      <vt:lpstr>Overview for this section</vt:lpstr>
      <vt:lpstr>Overview: Core questions in a protection risk analysis</vt:lpstr>
      <vt:lpstr>First question, before we start</vt:lpstr>
      <vt:lpstr>Step 1: Context</vt:lpstr>
      <vt:lpstr>Presentación de PowerPoint</vt:lpstr>
      <vt:lpstr>Step 2: Identify the protection risks</vt:lpstr>
      <vt:lpstr>What protection risks people are facing in your context?</vt:lpstr>
      <vt:lpstr>Step 3: Prioritisation</vt:lpstr>
      <vt:lpstr>Step 4: Threat analysis</vt:lpstr>
      <vt:lpstr>Threat:</vt:lpstr>
      <vt:lpstr>What do we need to understand when analyzing threat?</vt:lpstr>
      <vt:lpstr>Presentación de PowerPoint</vt:lpstr>
      <vt:lpstr>Threat:</vt:lpstr>
      <vt:lpstr>Step 5: Vulnerability</vt:lpstr>
      <vt:lpstr>Presentación de PowerPoint</vt:lpstr>
      <vt:lpstr>Vulnerability:</vt:lpstr>
      <vt:lpstr>What do we need to understand when analyzing vulnerability?</vt:lpstr>
      <vt:lpstr>Vulnerability:</vt:lpstr>
      <vt:lpstr>Step 6: Capacities</vt:lpstr>
      <vt:lpstr>Presentación de PowerPoint</vt:lpstr>
      <vt:lpstr>What do we need to understand when analyzing capacity?</vt:lpstr>
      <vt:lpstr>Capacity:</vt:lpstr>
      <vt:lpstr>Capacity:</vt:lpstr>
      <vt:lpstr>Overview: Core questions in a protection risk analysis</vt:lpstr>
      <vt:lpstr>Analysis *USE* note</vt:lpstr>
      <vt:lpstr>Narrative note</vt:lpstr>
      <vt:lpstr>Any questions, comments?</vt:lpstr>
      <vt:lpstr>Take away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Yésica Vázquez</dc:creator>
  <cp:lastModifiedBy>Yésica Vázquez</cp:lastModifiedBy>
  <cp:revision>6</cp:revision>
  <dcterms:created xsi:type="dcterms:W3CDTF">2025-12-16T19:46:30Z</dcterms:created>
  <dcterms:modified xsi:type="dcterms:W3CDTF">2025-12-18T15:01:49Z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2025-12-15T00:00:00Z</vt:filetime>
  </property>
  <property fmtid="{D5CDD505-2E9C-101B-9397-08002B2CF9AE}" pid="3" name="Creator">
    <vt:lpwstr>Adobe InDesign 21.0 (Windows)</vt:lpwstr>
  </property>
  <property fmtid="{D5CDD505-2E9C-101B-9397-08002B2CF9AE}" pid="4" name="LastSaved">
    <vt:filetime>2025-12-16T00:00:00Z</vt:filetime>
  </property>
  <property fmtid="{D5CDD505-2E9C-101B-9397-08002B2CF9AE}" pid="5" name="Producer">
    <vt:lpwstr>Adobe PDF Library 18.0</vt:lpwstr>
  </property>
  <property fmtid="{D5CDD505-2E9C-101B-9397-08002B2CF9AE}" pid="6" name="ContentTypeId">
    <vt:lpwstr>0x010100DC2A90FB2D955F47A720B6D3CE6E4C9A</vt:lpwstr>
  </property>
  <property fmtid="{D5CDD505-2E9C-101B-9397-08002B2CF9AE}" pid="7" name="Order">
    <vt:r8>142500</vt:r8>
  </property>
  <property fmtid="{D5CDD505-2E9C-101B-9397-08002B2CF9AE}" pid="8" name="xd_Signature">
    <vt:bool>false</vt:bool>
  </property>
  <property fmtid="{D5CDD505-2E9C-101B-9397-08002B2CF9AE}" pid="9" name="xd_ProgID">
    <vt:lpwstr/>
  </property>
  <property fmtid="{D5CDD505-2E9C-101B-9397-08002B2CF9AE}" pid="10" name="_SourceUrl">
    <vt:lpwstr/>
  </property>
  <property fmtid="{D5CDD505-2E9C-101B-9397-08002B2CF9AE}" pid="11" name="_SharedFileIndex">
    <vt:lpwstr/>
  </property>
  <property fmtid="{D5CDD505-2E9C-101B-9397-08002B2CF9AE}" pid="12" name="ComplianceAssetId">
    <vt:lpwstr/>
  </property>
  <property fmtid="{D5CDD505-2E9C-101B-9397-08002B2CF9AE}" pid="13" name="TemplateUrl">
    <vt:lpwstr/>
  </property>
  <property fmtid="{D5CDD505-2E9C-101B-9397-08002B2CF9AE}" pid="14" name="_ExtendedDescription">
    <vt:lpwstr/>
  </property>
  <property fmtid="{D5CDD505-2E9C-101B-9397-08002B2CF9AE}" pid="15" name="TriggerFlowInfo">
    <vt:lpwstr/>
  </property>
  <property fmtid="{D5CDD505-2E9C-101B-9397-08002B2CF9AE}" pid="16" name="MediaServiceImageTags">
    <vt:lpwstr/>
  </property>
</Properties>
</file>