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notesSlides/notesSlide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media/image65.jpg" ContentType="image/jpeg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10693400" cy="7562850"/>
  <p:notesSz cx="10693400" cy="75628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9460" autoAdjust="0"/>
  </p:normalViewPr>
  <p:slideViewPr>
    <p:cSldViewPr>
      <p:cViewPr>
        <p:scale>
          <a:sx n="92" d="100"/>
          <a:sy n="92" d="100"/>
        </p:scale>
        <p:origin x="1172" y="4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ustomXml" Target="../customXml/item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35" Type="http://schemas.openxmlformats.org/officeDocument/2006/relationships/customXml" Target="../customXml/item2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633913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6057900" y="0"/>
            <a:ext cx="4632325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384635-DA0D-41E9-B5B9-14D9E13AA3DA}" type="datetimeFigureOut">
              <a:rPr lang="es-AR" smtClean="0"/>
              <a:t>17/12/2025</a:t>
            </a:fld>
            <a:endParaRPr lang="es-AR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AR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7183438"/>
            <a:ext cx="4633913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0040D0-962B-4E45-BCE2-0115F90A56D7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070958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GB" b="0" dirty="0"/>
              <a:t>Exercise 5.1: Developing Risk Reduction activities </a:t>
            </a:r>
          </a:p>
          <a:p>
            <a:pPr algn="l"/>
            <a:r>
              <a:rPr lang="en-GB" b="0" dirty="0"/>
              <a:t>Many of the fields they will already have completed – purpose of activity is to practice using this tool and developing response strategies. Tell them to focus on the “Mitigation” column. </a:t>
            </a:r>
          </a:p>
          <a:p>
            <a:endParaRPr lang="es-AR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0040D0-962B-4E45-BCE2-0115F90A56D7}" type="slidenum">
              <a:rPr lang="es-AR" smtClean="0"/>
              <a:t>12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4133969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Tips: Use a PAU from a completed different context as people in the training may have been involved in the development of the PAUs in the region. </a:t>
            </a:r>
            <a:endParaRPr lang="en-KE" dirty="0"/>
          </a:p>
          <a:p>
            <a:endParaRPr lang="es-AR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0040D0-962B-4E45-BCE2-0115F90A56D7}" type="slidenum">
              <a:rPr lang="es-AR" smtClean="0"/>
              <a:t>17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3964686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/>
              <a:t>Group into pairs. Present your example to your partner and explain why you think it is a good analysis report. And vice versa.  </a:t>
            </a:r>
          </a:p>
          <a:p>
            <a:endParaRPr lang="es-AR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0040D0-962B-4E45-BCE2-0115F90A56D7}" type="slidenum">
              <a:rPr lang="es-AR" smtClean="0"/>
              <a:t>18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218641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292613"/>
            <a:ext cx="10692000" cy="624229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07299" y="1199925"/>
            <a:ext cx="1082675" cy="2997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chemeClr val="tx1"/>
                </a:solidFill>
                <a:latin typeface="Roboto Medium"/>
                <a:cs typeface="Roboto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0" i="0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3FBA8D"/>
                </a:solidFill>
                <a:latin typeface="Roboto Medium"/>
                <a:cs typeface="Roboto Medium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5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Use</a:t>
            </a:r>
            <a:r>
              <a:rPr spc="30" dirty="0"/>
              <a:t> </a:t>
            </a:r>
            <a:r>
              <a:rPr dirty="0"/>
              <a:t>of</a:t>
            </a:r>
            <a:r>
              <a:rPr spc="35" dirty="0"/>
              <a:t> </a:t>
            </a:r>
            <a:r>
              <a:rPr dirty="0"/>
              <a:t>Analysis</a:t>
            </a:r>
            <a:r>
              <a:rPr spc="35" dirty="0"/>
              <a:t> </a:t>
            </a:r>
            <a:r>
              <a:rPr dirty="0"/>
              <a:t>-</a:t>
            </a:r>
            <a:r>
              <a:rPr spc="35" dirty="0"/>
              <a:t> </a:t>
            </a:r>
            <a:r>
              <a:rPr dirty="0"/>
              <a:t>Developing</a:t>
            </a:r>
            <a:r>
              <a:rPr spc="35" dirty="0"/>
              <a:t> </a:t>
            </a:r>
            <a:r>
              <a:rPr dirty="0"/>
              <a:t>Actions</a:t>
            </a:r>
            <a:r>
              <a:rPr spc="30" dirty="0"/>
              <a:t> </a:t>
            </a:r>
            <a:r>
              <a:rPr dirty="0"/>
              <a:t>and</a:t>
            </a:r>
            <a:r>
              <a:rPr spc="35" dirty="0"/>
              <a:t> </a:t>
            </a:r>
            <a:r>
              <a:rPr dirty="0"/>
              <a:t>Making</a:t>
            </a:r>
            <a:r>
              <a:rPr spc="35" dirty="0"/>
              <a:t> </a:t>
            </a:r>
            <a:r>
              <a:rPr spc="-10" dirty="0"/>
              <a:t>Recommendations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1" i="0">
                <a:solidFill>
                  <a:schemeClr val="tx1"/>
                </a:solidFill>
                <a:latin typeface="Roboto"/>
                <a:cs typeface="Roboto"/>
              </a:defRPr>
            </a:lvl1pPr>
          </a:lstStyle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‹Nº›</a:t>
            </a:fld>
            <a:endParaRPr spc="-25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chemeClr val="tx1"/>
                </a:solidFill>
                <a:latin typeface="Roboto Medium"/>
                <a:cs typeface="Roboto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3FBA8D"/>
                </a:solidFill>
                <a:latin typeface="Roboto Medium"/>
                <a:cs typeface="Roboto Medium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5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Use</a:t>
            </a:r>
            <a:r>
              <a:rPr spc="30" dirty="0"/>
              <a:t> </a:t>
            </a:r>
            <a:r>
              <a:rPr dirty="0"/>
              <a:t>of</a:t>
            </a:r>
            <a:r>
              <a:rPr spc="35" dirty="0"/>
              <a:t> </a:t>
            </a:r>
            <a:r>
              <a:rPr dirty="0"/>
              <a:t>Analysis</a:t>
            </a:r>
            <a:r>
              <a:rPr spc="35" dirty="0"/>
              <a:t> </a:t>
            </a:r>
            <a:r>
              <a:rPr dirty="0"/>
              <a:t>-</a:t>
            </a:r>
            <a:r>
              <a:rPr spc="35" dirty="0"/>
              <a:t> </a:t>
            </a:r>
            <a:r>
              <a:rPr dirty="0"/>
              <a:t>Developing</a:t>
            </a:r>
            <a:r>
              <a:rPr spc="35" dirty="0"/>
              <a:t> </a:t>
            </a:r>
            <a:r>
              <a:rPr dirty="0"/>
              <a:t>Actions</a:t>
            </a:r>
            <a:r>
              <a:rPr spc="30" dirty="0"/>
              <a:t> </a:t>
            </a:r>
            <a:r>
              <a:rPr dirty="0"/>
              <a:t>and</a:t>
            </a:r>
            <a:r>
              <a:rPr spc="35" dirty="0"/>
              <a:t> </a:t>
            </a:r>
            <a:r>
              <a:rPr dirty="0"/>
              <a:t>Making</a:t>
            </a:r>
            <a:r>
              <a:rPr spc="35" dirty="0"/>
              <a:t> </a:t>
            </a:r>
            <a:r>
              <a:rPr spc="-10" dirty="0"/>
              <a:t>Recommendations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1" i="0">
                <a:solidFill>
                  <a:schemeClr val="tx1"/>
                </a:solidFill>
                <a:latin typeface="Roboto"/>
                <a:cs typeface="Roboto"/>
              </a:defRPr>
            </a:lvl1pPr>
          </a:lstStyle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‹Nº›</a:t>
            </a:fld>
            <a:endParaRPr spc="-2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chemeClr val="tx1"/>
                </a:solidFill>
                <a:latin typeface="Roboto Medium"/>
                <a:cs typeface="Roboto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3FBA8D"/>
                </a:solidFill>
                <a:latin typeface="Roboto Medium"/>
                <a:cs typeface="Roboto Medium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5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Use</a:t>
            </a:r>
            <a:r>
              <a:rPr spc="30" dirty="0"/>
              <a:t> </a:t>
            </a:r>
            <a:r>
              <a:rPr dirty="0"/>
              <a:t>of</a:t>
            </a:r>
            <a:r>
              <a:rPr spc="35" dirty="0"/>
              <a:t> </a:t>
            </a:r>
            <a:r>
              <a:rPr dirty="0"/>
              <a:t>Analysis</a:t>
            </a:r>
            <a:r>
              <a:rPr spc="35" dirty="0"/>
              <a:t> </a:t>
            </a:r>
            <a:r>
              <a:rPr dirty="0"/>
              <a:t>-</a:t>
            </a:r>
            <a:r>
              <a:rPr spc="35" dirty="0"/>
              <a:t> </a:t>
            </a:r>
            <a:r>
              <a:rPr dirty="0"/>
              <a:t>Developing</a:t>
            </a:r>
            <a:r>
              <a:rPr spc="35" dirty="0"/>
              <a:t> </a:t>
            </a:r>
            <a:r>
              <a:rPr dirty="0"/>
              <a:t>Actions</a:t>
            </a:r>
            <a:r>
              <a:rPr spc="30" dirty="0"/>
              <a:t> </a:t>
            </a:r>
            <a:r>
              <a:rPr dirty="0"/>
              <a:t>and</a:t>
            </a:r>
            <a:r>
              <a:rPr spc="35" dirty="0"/>
              <a:t> </a:t>
            </a:r>
            <a:r>
              <a:rPr dirty="0"/>
              <a:t>Making</a:t>
            </a:r>
            <a:r>
              <a:rPr spc="35" dirty="0"/>
              <a:t> </a:t>
            </a:r>
            <a:r>
              <a:rPr spc="-10" dirty="0"/>
              <a:t>Recommendations</a:t>
            </a: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1" i="0">
                <a:solidFill>
                  <a:schemeClr val="tx1"/>
                </a:solidFill>
                <a:latin typeface="Roboto"/>
                <a:cs typeface="Roboto"/>
              </a:defRPr>
            </a:lvl1pPr>
          </a:lstStyle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‹Nº›</a:t>
            </a:fld>
            <a:endParaRPr spc="-2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5"/>
            <a:ext cx="10094613" cy="7022586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chemeClr val="tx1"/>
                </a:solidFill>
                <a:latin typeface="Roboto Medium"/>
                <a:cs typeface="Roboto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3FBA8D"/>
                </a:solidFill>
                <a:latin typeface="Roboto Medium"/>
                <a:cs typeface="Roboto Medium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5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Use</a:t>
            </a:r>
            <a:r>
              <a:rPr spc="30" dirty="0"/>
              <a:t> </a:t>
            </a:r>
            <a:r>
              <a:rPr dirty="0"/>
              <a:t>of</a:t>
            </a:r>
            <a:r>
              <a:rPr spc="35" dirty="0"/>
              <a:t> </a:t>
            </a:r>
            <a:r>
              <a:rPr dirty="0"/>
              <a:t>Analysis</a:t>
            </a:r>
            <a:r>
              <a:rPr spc="35" dirty="0"/>
              <a:t> </a:t>
            </a:r>
            <a:r>
              <a:rPr dirty="0"/>
              <a:t>-</a:t>
            </a:r>
            <a:r>
              <a:rPr spc="35" dirty="0"/>
              <a:t> </a:t>
            </a:r>
            <a:r>
              <a:rPr dirty="0"/>
              <a:t>Developing</a:t>
            </a:r>
            <a:r>
              <a:rPr spc="35" dirty="0"/>
              <a:t> </a:t>
            </a:r>
            <a:r>
              <a:rPr dirty="0"/>
              <a:t>Actions</a:t>
            </a:r>
            <a:r>
              <a:rPr spc="30" dirty="0"/>
              <a:t> </a:t>
            </a:r>
            <a:r>
              <a:rPr dirty="0"/>
              <a:t>and</a:t>
            </a:r>
            <a:r>
              <a:rPr spc="35" dirty="0"/>
              <a:t> </a:t>
            </a:r>
            <a:r>
              <a:rPr dirty="0"/>
              <a:t>Making</a:t>
            </a:r>
            <a:r>
              <a:rPr spc="35" dirty="0"/>
              <a:t> </a:t>
            </a:r>
            <a:r>
              <a:rPr spc="-10" dirty="0"/>
              <a:t>Recommendations</a:t>
            </a: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1" i="0">
                <a:solidFill>
                  <a:schemeClr val="tx1"/>
                </a:solidFill>
                <a:latin typeface="Roboto"/>
                <a:cs typeface="Roboto"/>
              </a:defRPr>
            </a:lvl1pPr>
          </a:lstStyle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‹Nº›</a:t>
            </a:fld>
            <a:endParaRPr spc="-2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3FBA8D"/>
                </a:solidFill>
                <a:latin typeface="Roboto Medium"/>
                <a:cs typeface="Roboto Medium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5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Use</a:t>
            </a:r>
            <a:r>
              <a:rPr spc="30" dirty="0"/>
              <a:t> </a:t>
            </a:r>
            <a:r>
              <a:rPr dirty="0"/>
              <a:t>of</a:t>
            </a:r>
            <a:r>
              <a:rPr spc="35" dirty="0"/>
              <a:t> </a:t>
            </a:r>
            <a:r>
              <a:rPr dirty="0"/>
              <a:t>Analysis</a:t>
            </a:r>
            <a:r>
              <a:rPr spc="35" dirty="0"/>
              <a:t> </a:t>
            </a:r>
            <a:r>
              <a:rPr dirty="0"/>
              <a:t>-</a:t>
            </a:r>
            <a:r>
              <a:rPr spc="35" dirty="0"/>
              <a:t> </a:t>
            </a:r>
            <a:r>
              <a:rPr dirty="0"/>
              <a:t>Developing</a:t>
            </a:r>
            <a:r>
              <a:rPr spc="35" dirty="0"/>
              <a:t> </a:t>
            </a:r>
            <a:r>
              <a:rPr dirty="0"/>
              <a:t>Actions</a:t>
            </a:r>
            <a:r>
              <a:rPr spc="30" dirty="0"/>
              <a:t> </a:t>
            </a:r>
            <a:r>
              <a:rPr dirty="0"/>
              <a:t>and</a:t>
            </a:r>
            <a:r>
              <a:rPr spc="35" dirty="0"/>
              <a:t> </a:t>
            </a:r>
            <a:r>
              <a:rPr dirty="0"/>
              <a:t>Making</a:t>
            </a:r>
            <a:r>
              <a:rPr spc="35" dirty="0"/>
              <a:t> </a:t>
            </a:r>
            <a:r>
              <a:rPr spc="-10" dirty="0"/>
              <a:t>Recommendations</a:t>
            </a: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1" i="0">
                <a:solidFill>
                  <a:schemeClr val="tx1"/>
                </a:solidFill>
                <a:latin typeface="Roboto"/>
                <a:cs typeface="Roboto"/>
              </a:defRPr>
            </a:lvl1pPr>
          </a:lstStyle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‹Nº›</a:t>
            </a:fld>
            <a:endParaRPr spc="-25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07299" y="684055"/>
            <a:ext cx="6622415" cy="482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chemeClr val="tx1"/>
                </a:solidFill>
                <a:latin typeface="Roboto Medium"/>
                <a:cs typeface="Roboto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07299" y="2530215"/>
            <a:ext cx="4367530" cy="27819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0" i="0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709085" y="7180208"/>
            <a:ext cx="541019" cy="1447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0" i="0">
                <a:solidFill>
                  <a:srgbClr val="3FBA8D"/>
                </a:solidFill>
                <a:latin typeface="Roboto Medium"/>
                <a:cs typeface="Roboto Medium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5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411813" y="7180208"/>
            <a:ext cx="3111500" cy="1447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0" i="0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Use</a:t>
            </a:r>
            <a:r>
              <a:rPr spc="30" dirty="0"/>
              <a:t> </a:t>
            </a:r>
            <a:r>
              <a:rPr dirty="0"/>
              <a:t>of</a:t>
            </a:r>
            <a:r>
              <a:rPr spc="35" dirty="0"/>
              <a:t> </a:t>
            </a:r>
            <a:r>
              <a:rPr dirty="0"/>
              <a:t>Analysis</a:t>
            </a:r>
            <a:r>
              <a:rPr spc="35" dirty="0"/>
              <a:t> </a:t>
            </a:r>
            <a:r>
              <a:rPr dirty="0"/>
              <a:t>-</a:t>
            </a:r>
            <a:r>
              <a:rPr spc="35" dirty="0"/>
              <a:t> </a:t>
            </a:r>
            <a:r>
              <a:rPr dirty="0"/>
              <a:t>Developing</a:t>
            </a:r>
            <a:r>
              <a:rPr spc="35" dirty="0"/>
              <a:t> </a:t>
            </a:r>
            <a:r>
              <a:rPr dirty="0"/>
              <a:t>Actions</a:t>
            </a:r>
            <a:r>
              <a:rPr spc="30" dirty="0"/>
              <a:t> </a:t>
            </a:r>
            <a:r>
              <a:rPr dirty="0"/>
              <a:t>and</a:t>
            </a:r>
            <a:r>
              <a:rPr spc="35" dirty="0"/>
              <a:t> </a:t>
            </a:r>
            <a:r>
              <a:rPr dirty="0"/>
              <a:t>Making</a:t>
            </a:r>
            <a:r>
              <a:rPr spc="35" dirty="0"/>
              <a:t> </a:t>
            </a:r>
            <a:r>
              <a:rPr spc="-10" dirty="0"/>
              <a:t>Recommendations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0098497" y="7171475"/>
            <a:ext cx="222884" cy="1593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00" b="1" i="0">
                <a:solidFill>
                  <a:schemeClr val="tx1"/>
                </a:solidFill>
                <a:latin typeface="Roboto"/>
                <a:cs typeface="Roboto"/>
              </a:defRPr>
            </a:lvl1pPr>
          </a:lstStyle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‹Nº›</a:t>
            </a:fld>
            <a:endParaRPr spc="-2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image" Target="../media/image56.png"/><Relationship Id="rId3" Type="http://schemas.openxmlformats.org/officeDocument/2006/relationships/image" Target="../media/image23.png"/><Relationship Id="rId7" Type="http://schemas.openxmlformats.org/officeDocument/2006/relationships/image" Target="../media/image50.png"/><Relationship Id="rId12" Type="http://schemas.openxmlformats.org/officeDocument/2006/relationships/image" Target="../media/image55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11" Type="http://schemas.openxmlformats.org/officeDocument/2006/relationships/image" Target="../media/image54.png"/><Relationship Id="rId5" Type="http://schemas.openxmlformats.org/officeDocument/2006/relationships/image" Target="../media/image48.png"/><Relationship Id="rId15" Type="http://schemas.openxmlformats.org/officeDocument/2006/relationships/image" Target="../media/image58.png"/><Relationship Id="rId10" Type="http://schemas.openxmlformats.org/officeDocument/2006/relationships/image" Target="../media/image53.png"/><Relationship Id="rId4" Type="http://schemas.openxmlformats.org/officeDocument/2006/relationships/image" Target="../media/image24.png"/><Relationship Id="rId9" Type="http://schemas.openxmlformats.org/officeDocument/2006/relationships/image" Target="../media/image52.png"/><Relationship Id="rId14" Type="http://schemas.openxmlformats.org/officeDocument/2006/relationships/image" Target="../media/image5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13" Type="http://schemas.openxmlformats.org/officeDocument/2006/relationships/image" Target="../media/image57.png"/><Relationship Id="rId3" Type="http://schemas.openxmlformats.org/officeDocument/2006/relationships/image" Target="../media/image23.png"/><Relationship Id="rId7" Type="http://schemas.openxmlformats.org/officeDocument/2006/relationships/image" Target="../media/image53.png"/><Relationship Id="rId12" Type="http://schemas.openxmlformats.org/officeDocument/2006/relationships/image" Target="../media/image55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11" Type="http://schemas.openxmlformats.org/officeDocument/2006/relationships/image" Target="../media/image54.png"/><Relationship Id="rId5" Type="http://schemas.openxmlformats.org/officeDocument/2006/relationships/image" Target="../media/image51.png"/><Relationship Id="rId15" Type="http://schemas.openxmlformats.org/officeDocument/2006/relationships/image" Target="../media/image58.png"/><Relationship Id="rId10" Type="http://schemas.openxmlformats.org/officeDocument/2006/relationships/image" Target="../media/image60.png"/><Relationship Id="rId4" Type="http://schemas.openxmlformats.org/officeDocument/2006/relationships/image" Target="../media/image24.png"/><Relationship Id="rId9" Type="http://schemas.openxmlformats.org/officeDocument/2006/relationships/image" Target="../media/image49.png"/><Relationship Id="rId14" Type="http://schemas.openxmlformats.org/officeDocument/2006/relationships/image" Target="../media/image5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62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1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svg"/><Relationship Id="rId5" Type="http://schemas.openxmlformats.org/officeDocument/2006/relationships/image" Target="../media/image61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svg"/><Relationship Id="rId5" Type="http://schemas.openxmlformats.org/officeDocument/2006/relationships/image" Target="../media/image63.png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4.png"/><Relationship Id="rId4" Type="http://schemas.openxmlformats.org/officeDocument/2006/relationships/image" Target="../media/image67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svg"/><Relationship Id="rId5" Type="http://schemas.openxmlformats.org/officeDocument/2006/relationships/image" Target="../media/image63.png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acaps.org/fileadmin/Technical_notes/acaps_technical_brief_cognitive_biases_march_2016.pdf" TargetMode="External"/><Relationship Id="rId3" Type="http://schemas.openxmlformats.org/officeDocument/2006/relationships/image" Target="../media/image23.png"/><Relationship Id="rId7" Type="http://schemas.openxmlformats.org/officeDocument/2006/relationships/hyperlink" Target="https://globalprotectioncluster.org/field-support/Protection-Analytical-Framework" TargetMode="External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lobalprotectioncluster.org/publications/902/policy-and-guidance/guidelines/protection-analytical-framework-introduction" TargetMode="External"/><Relationship Id="rId5" Type="http://schemas.openxmlformats.org/officeDocument/2006/relationships/hyperlink" Target="https://globalprotectioncluster.org/publications/994/policy-and-guidance/guidelines/protection-risks-explanatory-note" TargetMode="External"/><Relationship Id="rId4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73.png"/><Relationship Id="rId3" Type="http://schemas.openxmlformats.org/officeDocument/2006/relationships/image" Target="../media/image4.png"/><Relationship Id="rId21" Type="http://schemas.openxmlformats.org/officeDocument/2006/relationships/hyperlink" Target="mailto:nicolas.alvarez@nrc.no" TargetMode="External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image" Target="../media/image72.jpg"/><Relationship Id="rId16" Type="http://schemas.openxmlformats.org/officeDocument/2006/relationships/image" Target="../media/image17.png"/><Relationship Id="rId20" Type="http://schemas.openxmlformats.org/officeDocument/2006/relationships/image" Target="../media/image7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19" Type="http://schemas.openxmlformats.org/officeDocument/2006/relationships/image" Target="../media/image74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Relationship Id="rId22" Type="http://schemas.openxmlformats.org/officeDocument/2006/relationships/hyperlink" Target="https://www.nrc.no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18" Type="http://schemas.openxmlformats.org/officeDocument/2006/relationships/image" Target="../media/image40.png"/><Relationship Id="rId3" Type="http://schemas.openxmlformats.org/officeDocument/2006/relationships/image" Target="../media/image23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17" Type="http://schemas.openxmlformats.org/officeDocument/2006/relationships/image" Target="../media/image39.png"/><Relationship Id="rId2" Type="http://schemas.openxmlformats.org/officeDocument/2006/relationships/image" Target="../media/image26.png"/><Relationship Id="rId16" Type="http://schemas.openxmlformats.org/officeDocument/2006/relationships/image" Target="../media/image38.png"/><Relationship Id="rId20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5" Type="http://schemas.openxmlformats.org/officeDocument/2006/relationships/image" Target="../media/image37.png"/><Relationship Id="rId10" Type="http://schemas.openxmlformats.org/officeDocument/2006/relationships/image" Target="../media/image32.png"/><Relationship Id="rId19" Type="http://schemas.openxmlformats.org/officeDocument/2006/relationships/image" Target="../media/image41.png"/><Relationship Id="rId4" Type="http://schemas.openxmlformats.org/officeDocument/2006/relationships/image" Target="../media/image24.png"/><Relationship Id="rId9" Type="http://schemas.openxmlformats.org/officeDocument/2006/relationships/image" Target="../media/image31.png"/><Relationship Id="rId14" Type="http://schemas.openxmlformats.org/officeDocument/2006/relationships/image" Target="../media/image3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svg"/><Relationship Id="rId5" Type="http://schemas.openxmlformats.org/officeDocument/2006/relationships/image" Target="../media/image46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ctrTitle"/>
          </p:nvPr>
        </p:nvSpPr>
        <p:spPr>
          <a:xfrm>
            <a:off x="707299" y="1199925"/>
            <a:ext cx="1167533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FF5A00"/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Module 5</a:t>
            </a:r>
            <a:endParaRPr sz="1800" b="1" dirty="0">
              <a:latin typeface="Noto Serif" panose="02020502060505020204" pitchFamily="18" charset="0"/>
              <a:ea typeface="Noto Serif" panose="02020502060505020204" pitchFamily="18" charset="0"/>
              <a:cs typeface="Noto Serif" panose="02020502060505020204" pitchFamily="18" charset="0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719999" y="315951"/>
            <a:ext cx="9246948" cy="1322772"/>
            <a:chOff x="719999" y="315951"/>
            <a:chExt cx="9246948" cy="1322772"/>
          </a:xfrm>
        </p:grpSpPr>
        <p:sp>
          <p:nvSpPr>
            <p:cNvPr id="4" name="object 4"/>
            <p:cNvSpPr/>
            <p:nvPr/>
          </p:nvSpPr>
          <p:spPr>
            <a:xfrm>
              <a:off x="719999" y="1593004"/>
              <a:ext cx="1111421" cy="45719"/>
            </a:xfrm>
            <a:custGeom>
              <a:avLst/>
              <a:gdLst/>
              <a:ahLst/>
              <a:cxnLst/>
              <a:rect l="l" t="t" r="r" b="b"/>
              <a:pathLst>
                <a:path w="1062355">
                  <a:moveTo>
                    <a:pt x="0" y="0"/>
                  </a:moveTo>
                  <a:lnTo>
                    <a:pt x="1061999" y="0"/>
                  </a:lnTo>
                </a:path>
              </a:pathLst>
            </a:custGeom>
            <a:ln w="12700">
              <a:solidFill>
                <a:srgbClr val="FF5A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823437" y="423572"/>
              <a:ext cx="143510" cy="287020"/>
            </a:xfrm>
            <a:custGeom>
              <a:avLst/>
              <a:gdLst/>
              <a:ahLst/>
              <a:cxnLst/>
              <a:rect l="l" t="t" r="r" b="b"/>
              <a:pathLst>
                <a:path w="143509" h="287020">
                  <a:moveTo>
                    <a:pt x="143433" y="0"/>
                  </a:moveTo>
                  <a:lnTo>
                    <a:pt x="0" y="143433"/>
                  </a:lnTo>
                  <a:lnTo>
                    <a:pt x="143433" y="286867"/>
                  </a:lnTo>
                  <a:lnTo>
                    <a:pt x="143433" y="0"/>
                  </a:lnTo>
                  <a:close/>
                </a:path>
              </a:pathLst>
            </a:custGeom>
            <a:solidFill>
              <a:srgbClr val="3FBA8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9207872" y="315951"/>
              <a:ext cx="502284" cy="502284"/>
            </a:xfrm>
            <a:custGeom>
              <a:avLst/>
              <a:gdLst/>
              <a:ahLst/>
              <a:cxnLst/>
              <a:rect l="l" t="t" r="r" b="b"/>
              <a:pathLst>
                <a:path w="502284" h="502284">
                  <a:moveTo>
                    <a:pt x="251066" y="0"/>
                  </a:moveTo>
                  <a:lnTo>
                    <a:pt x="205937" y="4045"/>
                  </a:lnTo>
                  <a:lnTo>
                    <a:pt x="163461" y="15707"/>
                  </a:lnTo>
                  <a:lnTo>
                    <a:pt x="124348" y="34278"/>
                  </a:lnTo>
                  <a:lnTo>
                    <a:pt x="89308" y="59048"/>
                  </a:lnTo>
                  <a:lnTo>
                    <a:pt x="59048" y="89308"/>
                  </a:lnTo>
                  <a:lnTo>
                    <a:pt x="34278" y="124348"/>
                  </a:lnTo>
                  <a:lnTo>
                    <a:pt x="15707" y="163461"/>
                  </a:lnTo>
                  <a:lnTo>
                    <a:pt x="4045" y="205937"/>
                  </a:lnTo>
                  <a:lnTo>
                    <a:pt x="0" y="251066"/>
                  </a:lnTo>
                  <a:lnTo>
                    <a:pt x="4045" y="296191"/>
                  </a:lnTo>
                  <a:lnTo>
                    <a:pt x="15707" y="338662"/>
                  </a:lnTo>
                  <a:lnTo>
                    <a:pt x="34278" y="377771"/>
                  </a:lnTo>
                  <a:lnTo>
                    <a:pt x="59048" y="412808"/>
                  </a:lnTo>
                  <a:lnTo>
                    <a:pt x="89308" y="443065"/>
                  </a:lnTo>
                  <a:lnTo>
                    <a:pt x="124348" y="467832"/>
                  </a:lnTo>
                  <a:lnTo>
                    <a:pt x="163461" y="486401"/>
                  </a:lnTo>
                  <a:lnTo>
                    <a:pt x="205937" y="498062"/>
                  </a:lnTo>
                  <a:lnTo>
                    <a:pt x="251066" y="502107"/>
                  </a:lnTo>
                  <a:lnTo>
                    <a:pt x="296191" y="498062"/>
                  </a:lnTo>
                  <a:lnTo>
                    <a:pt x="338662" y="486401"/>
                  </a:lnTo>
                  <a:lnTo>
                    <a:pt x="377771" y="467832"/>
                  </a:lnTo>
                  <a:lnTo>
                    <a:pt x="412808" y="443065"/>
                  </a:lnTo>
                  <a:lnTo>
                    <a:pt x="443065" y="412808"/>
                  </a:lnTo>
                  <a:lnTo>
                    <a:pt x="467832" y="377771"/>
                  </a:lnTo>
                  <a:lnTo>
                    <a:pt x="486401" y="338662"/>
                  </a:lnTo>
                  <a:lnTo>
                    <a:pt x="498062" y="296191"/>
                  </a:lnTo>
                  <a:lnTo>
                    <a:pt x="502107" y="251066"/>
                  </a:lnTo>
                  <a:lnTo>
                    <a:pt x="498062" y="205937"/>
                  </a:lnTo>
                  <a:lnTo>
                    <a:pt x="486401" y="163461"/>
                  </a:lnTo>
                  <a:lnTo>
                    <a:pt x="467832" y="124348"/>
                  </a:lnTo>
                  <a:lnTo>
                    <a:pt x="443065" y="89308"/>
                  </a:lnTo>
                  <a:lnTo>
                    <a:pt x="412808" y="59048"/>
                  </a:lnTo>
                  <a:lnTo>
                    <a:pt x="377771" y="34278"/>
                  </a:lnTo>
                  <a:lnTo>
                    <a:pt x="338662" y="15707"/>
                  </a:lnTo>
                  <a:lnTo>
                    <a:pt x="296191" y="4045"/>
                  </a:lnTo>
                  <a:lnTo>
                    <a:pt x="251066" y="0"/>
                  </a:lnTo>
                  <a:close/>
                </a:path>
              </a:pathLst>
            </a:custGeom>
            <a:solidFill>
              <a:srgbClr val="F6F3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387203" y="495294"/>
              <a:ext cx="143433" cy="143433"/>
            </a:xfrm>
            <a:prstGeom prst="rect">
              <a:avLst/>
            </a:prstGeom>
          </p:spPr>
        </p:pic>
      </p:grpSp>
      <p:sp>
        <p:nvSpPr>
          <p:cNvPr id="8" name="object 8"/>
          <p:cNvSpPr txBox="1"/>
          <p:nvPr/>
        </p:nvSpPr>
        <p:spPr>
          <a:xfrm>
            <a:off x="707299" y="1745529"/>
            <a:ext cx="5347335" cy="1534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3300" b="0" dirty="0">
                <a:latin typeface="Roboto Medium"/>
                <a:cs typeface="Roboto Medium"/>
              </a:rPr>
              <a:t>Use</a:t>
            </a:r>
            <a:r>
              <a:rPr sz="3300" b="0" spc="-45" dirty="0">
                <a:latin typeface="Roboto Medium"/>
                <a:cs typeface="Roboto Medium"/>
              </a:rPr>
              <a:t> </a:t>
            </a:r>
            <a:r>
              <a:rPr sz="3300" b="0" dirty="0">
                <a:latin typeface="Roboto Medium"/>
                <a:cs typeface="Roboto Medium"/>
              </a:rPr>
              <a:t>of</a:t>
            </a:r>
            <a:r>
              <a:rPr sz="3300" b="0" spc="-50" dirty="0">
                <a:latin typeface="Roboto Medium"/>
                <a:cs typeface="Roboto Medium"/>
              </a:rPr>
              <a:t> </a:t>
            </a:r>
            <a:r>
              <a:rPr sz="3300" b="0" dirty="0">
                <a:latin typeface="Roboto Medium"/>
                <a:cs typeface="Roboto Medium"/>
              </a:rPr>
              <a:t>Analysis</a:t>
            </a:r>
            <a:r>
              <a:rPr sz="3300" b="0" spc="-50" dirty="0">
                <a:latin typeface="Roboto Medium"/>
                <a:cs typeface="Roboto Medium"/>
              </a:rPr>
              <a:t> </a:t>
            </a:r>
            <a:r>
              <a:rPr sz="3300" b="0" dirty="0">
                <a:latin typeface="Roboto Medium"/>
                <a:cs typeface="Roboto Medium"/>
              </a:rPr>
              <a:t>-</a:t>
            </a:r>
            <a:r>
              <a:rPr sz="3300" b="0" spc="-50" dirty="0">
                <a:latin typeface="Roboto Medium"/>
                <a:cs typeface="Roboto Medium"/>
              </a:rPr>
              <a:t> </a:t>
            </a:r>
            <a:r>
              <a:rPr sz="3300" b="0" spc="-10" dirty="0">
                <a:latin typeface="Roboto Medium"/>
                <a:cs typeface="Roboto Medium"/>
              </a:rPr>
              <a:t>Developing </a:t>
            </a:r>
            <a:r>
              <a:rPr sz="3300" b="0" dirty="0">
                <a:latin typeface="Roboto Medium"/>
                <a:cs typeface="Roboto Medium"/>
              </a:rPr>
              <a:t>Actions</a:t>
            </a:r>
            <a:r>
              <a:rPr sz="3300" b="0" spc="-55" dirty="0">
                <a:latin typeface="Roboto Medium"/>
                <a:cs typeface="Roboto Medium"/>
              </a:rPr>
              <a:t> </a:t>
            </a:r>
            <a:r>
              <a:rPr sz="3300" b="0" dirty="0">
                <a:latin typeface="Roboto Medium"/>
                <a:cs typeface="Roboto Medium"/>
              </a:rPr>
              <a:t>and</a:t>
            </a:r>
            <a:r>
              <a:rPr sz="3300" b="0" spc="-50" dirty="0">
                <a:latin typeface="Roboto Medium"/>
                <a:cs typeface="Roboto Medium"/>
              </a:rPr>
              <a:t> </a:t>
            </a:r>
            <a:r>
              <a:rPr sz="3300" b="0" spc="-10" dirty="0">
                <a:latin typeface="Roboto Medium"/>
                <a:cs typeface="Roboto Medium"/>
              </a:rPr>
              <a:t>Making Recommendations</a:t>
            </a:r>
            <a:endParaRPr sz="3300">
              <a:latin typeface="Roboto Medium"/>
              <a:cs typeface="Roboto Medium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722325" y="6699148"/>
            <a:ext cx="525780" cy="525780"/>
            <a:chOff x="722325" y="6699148"/>
            <a:chExt cx="525780" cy="525780"/>
          </a:xfrm>
        </p:grpSpPr>
        <p:sp>
          <p:nvSpPr>
            <p:cNvPr id="10" name="object 10"/>
            <p:cNvSpPr/>
            <p:nvPr/>
          </p:nvSpPr>
          <p:spPr>
            <a:xfrm>
              <a:off x="722325" y="6699148"/>
              <a:ext cx="525780" cy="525780"/>
            </a:xfrm>
            <a:custGeom>
              <a:avLst/>
              <a:gdLst/>
              <a:ahLst/>
              <a:cxnLst/>
              <a:rect l="l" t="t" r="r" b="b"/>
              <a:pathLst>
                <a:path w="525780" h="525779">
                  <a:moveTo>
                    <a:pt x="525538" y="0"/>
                  </a:moveTo>
                  <a:lnTo>
                    <a:pt x="0" y="0"/>
                  </a:lnTo>
                  <a:lnTo>
                    <a:pt x="0" y="525538"/>
                  </a:lnTo>
                  <a:lnTo>
                    <a:pt x="525538" y="525538"/>
                  </a:lnTo>
                  <a:lnTo>
                    <a:pt x="525538" y="0"/>
                  </a:lnTo>
                  <a:close/>
                </a:path>
              </a:pathLst>
            </a:custGeom>
            <a:solidFill>
              <a:srgbClr val="FF5A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79418" y="6925466"/>
              <a:ext cx="135102" cy="182689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34944" y="6921757"/>
              <a:ext cx="256047" cy="189649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1354641" y="6923384"/>
            <a:ext cx="940435" cy="109855"/>
            <a:chOff x="1354641" y="6923384"/>
            <a:chExt cx="940435" cy="109855"/>
          </a:xfrm>
        </p:grpSpPr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54641" y="6926400"/>
              <a:ext cx="81470" cy="103987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461455" y="6923384"/>
              <a:ext cx="104646" cy="109562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591637" y="6926395"/>
              <a:ext cx="239783" cy="104000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851620" y="6923614"/>
              <a:ext cx="189410" cy="109334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2069122" y="6926401"/>
              <a:ext cx="124460" cy="104139"/>
            </a:xfrm>
            <a:custGeom>
              <a:avLst/>
              <a:gdLst/>
              <a:ahLst/>
              <a:cxnLst/>
              <a:rect l="l" t="t" r="r" b="b"/>
              <a:pathLst>
                <a:path w="124460" h="104140">
                  <a:moveTo>
                    <a:pt x="13931" y="0"/>
                  </a:moveTo>
                  <a:lnTo>
                    <a:pt x="0" y="0"/>
                  </a:lnTo>
                  <a:lnTo>
                    <a:pt x="0" y="103987"/>
                  </a:lnTo>
                  <a:lnTo>
                    <a:pt x="13931" y="103987"/>
                  </a:lnTo>
                  <a:lnTo>
                    <a:pt x="13931" y="0"/>
                  </a:lnTo>
                  <a:close/>
                </a:path>
                <a:path w="124460" h="104140">
                  <a:moveTo>
                    <a:pt x="124180" y="104000"/>
                  </a:moveTo>
                  <a:lnTo>
                    <a:pt x="112610" y="72199"/>
                  </a:lnTo>
                  <a:lnTo>
                    <a:pt x="108394" y="60591"/>
                  </a:lnTo>
                  <a:lnTo>
                    <a:pt x="94462" y="22313"/>
                  </a:lnTo>
                  <a:lnTo>
                    <a:pt x="94462" y="60591"/>
                  </a:lnTo>
                  <a:lnTo>
                    <a:pt x="63360" y="60591"/>
                  </a:lnTo>
                  <a:lnTo>
                    <a:pt x="79375" y="17183"/>
                  </a:lnTo>
                  <a:lnTo>
                    <a:pt x="94462" y="60591"/>
                  </a:lnTo>
                  <a:lnTo>
                    <a:pt x="94462" y="22313"/>
                  </a:lnTo>
                  <a:lnTo>
                    <a:pt x="92595" y="17183"/>
                  </a:lnTo>
                  <a:lnTo>
                    <a:pt x="86347" y="12"/>
                  </a:lnTo>
                  <a:lnTo>
                    <a:pt x="71945" y="12"/>
                  </a:lnTo>
                  <a:lnTo>
                    <a:pt x="32258" y="104000"/>
                  </a:lnTo>
                  <a:lnTo>
                    <a:pt x="47117" y="104000"/>
                  </a:lnTo>
                  <a:lnTo>
                    <a:pt x="58724" y="72199"/>
                  </a:lnTo>
                  <a:lnTo>
                    <a:pt x="98412" y="72199"/>
                  </a:lnTo>
                  <a:lnTo>
                    <a:pt x="109550" y="104000"/>
                  </a:lnTo>
                  <a:lnTo>
                    <a:pt x="124180" y="1040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213046" y="6926400"/>
              <a:ext cx="81470" cy="103987"/>
            </a:xfrm>
            <a:prstGeom prst="rect">
              <a:avLst/>
            </a:prstGeom>
          </p:spPr>
        </p:pic>
      </p:grpSp>
      <p:grpSp>
        <p:nvGrpSpPr>
          <p:cNvPr id="20" name="object 20"/>
          <p:cNvGrpSpPr/>
          <p:nvPr/>
        </p:nvGrpSpPr>
        <p:grpSpPr>
          <a:xfrm>
            <a:off x="1354869" y="7093531"/>
            <a:ext cx="688340" cy="109855"/>
            <a:chOff x="1354869" y="7093531"/>
            <a:chExt cx="688340" cy="109855"/>
          </a:xfrm>
        </p:grpSpPr>
        <p:pic>
          <p:nvPicPr>
            <p:cNvPr id="21" name="object 2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54869" y="7096312"/>
              <a:ext cx="85191" cy="104000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460253" y="7096313"/>
              <a:ext cx="73583" cy="104000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554492" y="7096086"/>
              <a:ext cx="66852" cy="104228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640611" y="7095856"/>
              <a:ext cx="79159" cy="106768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744371" y="7093531"/>
              <a:ext cx="101904" cy="109334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874832" y="7096313"/>
              <a:ext cx="73583" cy="104000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969309" y="7096313"/>
              <a:ext cx="73583" cy="104000"/>
            </a:xfrm>
            <a:prstGeom prst="rect">
              <a:avLst/>
            </a:prstGeom>
          </p:spPr>
        </p:pic>
      </p:grpSp>
      <p:grpSp>
        <p:nvGrpSpPr>
          <p:cNvPr id="28" name="object 28"/>
          <p:cNvGrpSpPr/>
          <p:nvPr/>
        </p:nvGrpSpPr>
        <p:grpSpPr>
          <a:xfrm>
            <a:off x="2105799" y="7093300"/>
            <a:ext cx="691515" cy="109855"/>
            <a:chOff x="2105799" y="7093300"/>
            <a:chExt cx="691515" cy="109855"/>
          </a:xfrm>
        </p:grpSpPr>
        <p:pic>
          <p:nvPicPr>
            <p:cNvPr id="29" name="object 29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105799" y="7093300"/>
              <a:ext cx="223767" cy="109791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353937" y="7095856"/>
              <a:ext cx="79159" cy="106768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462812" y="7096317"/>
              <a:ext cx="81241" cy="103987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2569124" y="7093528"/>
              <a:ext cx="102133" cy="109562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2690977" y="7096328"/>
              <a:ext cx="106680" cy="104775"/>
            </a:xfrm>
            <a:custGeom>
              <a:avLst/>
              <a:gdLst/>
              <a:ahLst/>
              <a:cxnLst/>
              <a:rect l="l" t="t" r="r" b="b"/>
              <a:pathLst>
                <a:path w="106680" h="104775">
                  <a:moveTo>
                    <a:pt x="13944" y="0"/>
                  </a:moveTo>
                  <a:lnTo>
                    <a:pt x="0" y="0"/>
                  </a:lnTo>
                  <a:lnTo>
                    <a:pt x="0" y="103987"/>
                  </a:lnTo>
                  <a:lnTo>
                    <a:pt x="13944" y="103987"/>
                  </a:lnTo>
                  <a:lnTo>
                    <a:pt x="13944" y="0"/>
                  </a:lnTo>
                  <a:close/>
                </a:path>
                <a:path w="106680" h="104775">
                  <a:moveTo>
                    <a:pt x="106311" y="91681"/>
                  </a:moveTo>
                  <a:lnTo>
                    <a:pt x="55943" y="91681"/>
                  </a:lnTo>
                  <a:lnTo>
                    <a:pt x="55943" y="241"/>
                  </a:lnTo>
                  <a:lnTo>
                    <a:pt x="42011" y="241"/>
                  </a:lnTo>
                  <a:lnTo>
                    <a:pt x="42011" y="91681"/>
                  </a:lnTo>
                  <a:lnTo>
                    <a:pt x="42011" y="104381"/>
                  </a:lnTo>
                  <a:lnTo>
                    <a:pt x="106311" y="104381"/>
                  </a:lnTo>
                  <a:lnTo>
                    <a:pt x="106311" y="91681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34" name="object 34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8703828" y="6709819"/>
            <a:ext cx="1102484" cy="322032"/>
          </a:xfrm>
          <a:prstGeom prst="rect">
            <a:avLst/>
          </a:prstGeom>
        </p:spPr>
      </p:pic>
      <p:pic>
        <p:nvPicPr>
          <p:cNvPr id="35" name="object 35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8705440" y="7161849"/>
            <a:ext cx="1268604" cy="64471"/>
          </a:xfrm>
          <a:prstGeom prst="rect">
            <a:avLst/>
          </a:prstGeom>
        </p:spPr>
      </p:pic>
      <p:pic>
        <p:nvPicPr>
          <p:cNvPr id="36" name="object 36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8442456" y="6696830"/>
            <a:ext cx="187318" cy="206032"/>
          </a:xfrm>
          <a:prstGeom prst="rect">
            <a:avLst/>
          </a:prstGeom>
        </p:spPr>
      </p:pic>
      <p:sp>
        <p:nvSpPr>
          <p:cNvPr id="37" name="object 37"/>
          <p:cNvSpPr txBox="1"/>
          <p:nvPr/>
        </p:nvSpPr>
        <p:spPr>
          <a:xfrm>
            <a:off x="869299" y="444205"/>
            <a:ext cx="349885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Roboto"/>
                <a:cs typeface="Roboto"/>
              </a:rPr>
              <a:t>NRC</a:t>
            </a:r>
            <a:r>
              <a:rPr sz="1200" spc="-10" dirty="0">
                <a:latin typeface="Roboto"/>
                <a:cs typeface="Roboto"/>
              </a:rPr>
              <a:t> </a:t>
            </a:r>
            <a:r>
              <a:rPr lang="es-AR" sz="1200" spc="-10" dirty="0">
                <a:latin typeface="Roboto"/>
                <a:cs typeface="Roboto"/>
              </a:rPr>
              <a:t>p</a:t>
            </a:r>
            <a:r>
              <a:rPr sz="1200" dirty="0" err="1">
                <a:latin typeface="Roboto"/>
                <a:cs typeface="Roboto"/>
              </a:rPr>
              <a:t>rotection</a:t>
            </a:r>
            <a:r>
              <a:rPr sz="1200" spc="-5" dirty="0">
                <a:latin typeface="Roboto"/>
                <a:cs typeface="Roboto"/>
              </a:rPr>
              <a:t> </a:t>
            </a:r>
            <a:r>
              <a:rPr sz="1200" dirty="0">
                <a:latin typeface="Roboto"/>
                <a:cs typeface="Roboto"/>
              </a:rPr>
              <a:t>risk</a:t>
            </a:r>
            <a:r>
              <a:rPr sz="1200" spc="-10" dirty="0">
                <a:latin typeface="Roboto"/>
                <a:cs typeface="Roboto"/>
              </a:rPr>
              <a:t> </a:t>
            </a:r>
            <a:r>
              <a:rPr sz="1200" dirty="0">
                <a:latin typeface="Roboto"/>
                <a:cs typeface="Roboto"/>
              </a:rPr>
              <a:t>analysis</a:t>
            </a:r>
            <a:r>
              <a:rPr sz="1200" spc="-5" dirty="0">
                <a:latin typeface="Roboto"/>
                <a:cs typeface="Roboto"/>
              </a:rPr>
              <a:t> </a:t>
            </a:r>
            <a:r>
              <a:rPr sz="1200" dirty="0">
                <a:latin typeface="Roboto"/>
                <a:cs typeface="Roboto"/>
              </a:rPr>
              <a:t>skills</a:t>
            </a:r>
            <a:r>
              <a:rPr sz="1200" spc="-10" dirty="0">
                <a:latin typeface="Roboto"/>
                <a:cs typeface="Roboto"/>
              </a:rPr>
              <a:t> </a:t>
            </a:r>
            <a:r>
              <a:rPr sz="1200" dirty="0">
                <a:latin typeface="Roboto"/>
                <a:cs typeface="Roboto"/>
              </a:rPr>
              <a:t>training</a:t>
            </a:r>
            <a:r>
              <a:rPr sz="1200" spc="-10" dirty="0">
                <a:latin typeface="Roboto"/>
                <a:cs typeface="Roboto"/>
              </a:rPr>
              <a:t> package</a:t>
            </a:r>
            <a:endParaRPr sz="1200" dirty="0">
              <a:latin typeface="Roboto"/>
              <a:cs typeface="Roboto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6925056"/>
            <a:ext cx="10692130" cy="634365"/>
            <a:chOff x="0" y="6925056"/>
            <a:chExt cx="10692130" cy="63436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6925056"/>
              <a:ext cx="10692000" cy="633983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30330" y="7118816"/>
              <a:ext cx="268023" cy="159015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331291" y="71910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472119" y="7065429"/>
              <a:ext cx="1179955" cy="298856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9863999" y="70920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13995" y="7100295"/>
              <a:ext cx="302260" cy="299720"/>
            </a:xfrm>
            <a:custGeom>
              <a:avLst/>
              <a:gdLst/>
              <a:ahLst/>
              <a:cxnLst/>
              <a:rect l="l" t="t" r="r" b="b"/>
              <a:pathLst>
                <a:path w="302259" h="299720">
                  <a:moveTo>
                    <a:pt x="0" y="596"/>
                  </a:moveTo>
                  <a:lnTo>
                    <a:pt x="150228" y="151637"/>
                  </a:lnTo>
                  <a:lnTo>
                    <a:pt x="301866" y="0"/>
                  </a:lnTo>
                </a:path>
                <a:path w="302259" h="299720">
                  <a:moveTo>
                    <a:pt x="2070" y="79908"/>
                  </a:moveTo>
                  <a:lnTo>
                    <a:pt x="151015" y="228904"/>
                  </a:lnTo>
                  <a:lnTo>
                    <a:pt x="298996" y="85305"/>
                  </a:lnTo>
                </a:path>
                <a:path w="302259" h="299720">
                  <a:moveTo>
                    <a:pt x="2070" y="151523"/>
                  </a:moveTo>
                  <a:lnTo>
                    <a:pt x="151015" y="299402"/>
                  </a:lnTo>
                  <a:lnTo>
                    <a:pt x="300799" y="155968"/>
                  </a:lnTo>
                </a:path>
              </a:pathLst>
            </a:custGeom>
            <a:ln w="10502">
              <a:solidFill>
                <a:srgbClr val="3FBA8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9" name="object 9"/>
          <p:cNvGrpSpPr/>
          <p:nvPr/>
        </p:nvGrpSpPr>
        <p:grpSpPr>
          <a:xfrm>
            <a:off x="6378679" y="2542313"/>
            <a:ext cx="565150" cy="704850"/>
            <a:chOff x="6378679" y="2542313"/>
            <a:chExt cx="565150" cy="704850"/>
          </a:xfrm>
        </p:grpSpPr>
        <p:sp>
          <p:nvSpPr>
            <p:cNvPr id="10" name="object 10"/>
            <p:cNvSpPr/>
            <p:nvPr/>
          </p:nvSpPr>
          <p:spPr>
            <a:xfrm>
              <a:off x="6378677" y="2542323"/>
              <a:ext cx="565150" cy="704850"/>
            </a:xfrm>
            <a:custGeom>
              <a:avLst/>
              <a:gdLst/>
              <a:ahLst/>
              <a:cxnLst/>
              <a:rect l="l" t="t" r="r" b="b"/>
              <a:pathLst>
                <a:path w="565150" h="704850">
                  <a:moveTo>
                    <a:pt x="285864" y="640029"/>
                  </a:moveTo>
                  <a:lnTo>
                    <a:pt x="280809" y="634987"/>
                  </a:lnTo>
                  <a:lnTo>
                    <a:pt x="134721" y="635038"/>
                  </a:lnTo>
                  <a:lnTo>
                    <a:pt x="96227" y="624878"/>
                  </a:lnTo>
                  <a:lnTo>
                    <a:pt x="63881" y="604062"/>
                  </a:lnTo>
                  <a:lnTo>
                    <a:pt x="39306" y="574560"/>
                  </a:lnTo>
                  <a:lnTo>
                    <a:pt x="25158" y="538441"/>
                  </a:lnTo>
                  <a:lnTo>
                    <a:pt x="22656" y="503237"/>
                  </a:lnTo>
                  <a:lnTo>
                    <a:pt x="26822" y="463791"/>
                  </a:lnTo>
                  <a:lnTo>
                    <a:pt x="35471" y="424688"/>
                  </a:lnTo>
                  <a:lnTo>
                    <a:pt x="65735" y="347967"/>
                  </a:lnTo>
                  <a:lnTo>
                    <a:pt x="90170" y="308152"/>
                  </a:lnTo>
                  <a:lnTo>
                    <a:pt x="119354" y="271716"/>
                  </a:lnTo>
                  <a:lnTo>
                    <a:pt x="152895" y="239293"/>
                  </a:lnTo>
                  <a:lnTo>
                    <a:pt x="190385" y="211480"/>
                  </a:lnTo>
                  <a:lnTo>
                    <a:pt x="195122" y="208445"/>
                  </a:lnTo>
                  <a:lnTo>
                    <a:pt x="198653" y="204381"/>
                  </a:lnTo>
                  <a:lnTo>
                    <a:pt x="194640" y="197358"/>
                  </a:lnTo>
                  <a:lnTo>
                    <a:pt x="190881" y="190804"/>
                  </a:lnTo>
                  <a:lnTo>
                    <a:pt x="182181" y="190042"/>
                  </a:lnTo>
                  <a:lnTo>
                    <a:pt x="180174" y="191185"/>
                  </a:lnTo>
                  <a:lnTo>
                    <a:pt x="143306" y="216458"/>
                  </a:lnTo>
                  <a:lnTo>
                    <a:pt x="109715" y="247675"/>
                  </a:lnTo>
                  <a:lnTo>
                    <a:pt x="79819" y="283768"/>
                  </a:lnTo>
                  <a:lnTo>
                    <a:pt x="54025" y="323646"/>
                  </a:lnTo>
                  <a:lnTo>
                    <a:pt x="32740" y="366229"/>
                  </a:lnTo>
                  <a:lnTo>
                    <a:pt x="16370" y="410438"/>
                  </a:lnTo>
                  <a:lnTo>
                    <a:pt x="5321" y="455180"/>
                  </a:lnTo>
                  <a:lnTo>
                    <a:pt x="0" y="499364"/>
                  </a:lnTo>
                  <a:lnTo>
                    <a:pt x="4241" y="546608"/>
                  </a:lnTo>
                  <a:lnTo>
                    <a:pt x="21196" y="587959"/>
                  </a:lnTo>
                  <a:lnTo>
                    <a:pt x="49276" y="621499"/>
                  </a:lnTo>
                  <a:lnTo>
                    <a:pt x="86931" y="645312"/>
                  </a:lnTo>
                  <a:lnTo>
                    <a:pt x="132549" y="657453"/>
                  </a:lnTo>
                  <a:lnTo>
                    <a:pt x="280809" y="657504"/>
                  </a:lnTo>
                  <a:lnTo>
                    <a:pt x="285864" y="652462"/>
                  </a:lnTo>
                  <a:lnTo>
                    <a:pt x="285864" y="640029"/>
                  </a:lnTo>
                  <a:close/>
                </a:path>
                <a:path w="565150" h="704850">
                  <a:moveTo>
                    <a:pt x="491820" y="155384"/>
                  </a:moveTo>
                  <a:lnTo>
                    <a:pt x="490270" y="114617"/>
                  </a:lnTo>
                  <a:lnTo>
                    <a:pt x="476846" y="75285"/>
                  </a:lnTo>
                  <a:lnTo>
                    <a:pt x="470344" y="66497"/>
                  </a:lnTo>
                  <a:lnTo>
                    <a:pt x="470344" y="135978"/>
                  </a:lnTo>
                  <a:lnTo>
                    <a:pt x="463931" y="180162"/>
                  </a:lnTo>
                  <a:lnTo>
                    <a:pt x="440499" y="220700"/>
                  </a:lnTo>
                  <a:lnTo>
                    <a:pt x="404622" y="248107"/>
                  </a:lnTo>
                  <a:lnTo>
                    <a:pt x="361543" y="260858"/>
                  </a:lnTo>
                  <a:lnTo>
                    <a:pt x="316534" y="257429"/>
                  </a:lnTo>
                  <a:lnTo>
                    <a:pt x="274840" y="236308"/>
                  </a:lnTo>
                  <a:lnTo>
                    <a:pt x="244665" y="200088"/>
                  </a:lnTo>
                  <a:lnTo>
                    <a:pt x="231203" y="156654"/>
                  </a:lnTo>
                  <a:lnTo>
                    <a:pt x="234188" y="111544"/>
                  </a:lnTo>
                  <a:lnTo>
                    <a:pt x="253365" y="70281"/>
                  </a:lnTo>
                  <a:lnTo>
                    <a:pt x="288455" y="38430"/>
                  </a:lnTo>
                  <a:lnTo>
                    <a:pt x="330390" y="22847"/>
                  </a:lnTo>
                  <a:lnTo>
                    <a:pt x="371576" y="23164"/>
                  </a:lnTo>
                  <a:lnTo>
                    <a:pt x="409079" y="37020"/>
                  </a:lnTo>
                  <a:lnTo>
                    <a:pt x="439991" y="62026"/>
                  </a:lnTo>
                  <a:lnTo>
                    <a:pt x="461391" y="95796"/>
                  </a:lnTo>
                  <a:lnTo>
                    <a:pt x="470344" y="135978"/>
                  </a:lnTo>
                  <a:lnTo>
                    <a:pt x="470344" y="66497"/>
                  </a:lnTo>
                  <a:lnTo>
                    <a:pt x="450875" y="40144"/>
                  </a:lnTo>
                  <a:lnTo>
                    <a:pt x="426110" y="22847"/>
                  </a:lnTo>
                  <a:lnTo>
                    <a:pt x="411175" y="12407"/>
                  </a:lnTo>
                  <a:lnTo>
                    <a:pt x="366712" y="0"/>
                  </a:lnTo>
                  <a:lnTo>
                    <a:pt x="321335" y="2146"/>
                  </a:lnTo>
                  <a:lnTo>
                    <a:pt x="278828" y="18072"/>
                  </a:lnTo>
                  <a:lnTo>
                    <a:pt x="243039" y="47002"/>
                  </a:lnTo>
                  <a:lnTo>
                    <a:pt x="217779" y="88163"/>
                  </a:lnTo>
                  <a:lnTo>
                    <a:pt x="207822" y="129832"/>
                  </a:lnTo>
                  <a:lnTo>
                    <a:pt x="210223" y="169849"/>
                  </a:lnTo>
                  <a:lnTo>
                    <a:pt x="223329" y="206476"/>
                  </a:lnTo>
                  <a:lnTo>
                    <a:pt x="245541" y="237972"/>
                  </a:lnTo>
                  <a:lnTo>
                    <a:pt x="275221" y="262597"/>
                  </a:lnTo>
                  <a:lnTo>
                    <a:pt x="310743" y="278599"/>
                  </a:lnTo>
                  <a:lnTo>
                    <a:pt x="350456" y="284238"/>
                  </a:lnTo>
                  <a:lnTo>
                    <a:pt x="392760" y="277761"/>
                  </a:lnTo>
                  <a:lnTo>
                    <a:pt x="427685" y="260858"/>
                  </a:lnTo>
                  <a:lnTo>
                    <a:pt x="431965" y="258787"/>
                  </a:lnTo>
                  <a:lnTo>
                    <a:pt x="461987" y="230225"/>
                  </a:lnTo>
                  <a:lnTo>
                    <a:pt x="482168" y="194843"/>
                  </a:lnTo>
                  <a:lnTo>
                    <a:pt x="491820" y="155384"/>
                  </a:lnTo>
                  <a:close/>
                </a:path>
                <a:path w="565150" h="704850">
                  <a:moveTo>
                    <a:pt x="564832" y="634911"/>
                  </a:moveTo>
                  <a:lnTo>
                    <a:pt x="564692" y="634225"/>
                  </a:lnTo>
                  <a:lnTo>
                    <a:pt x="542340" y="548119"/>
                  </a:lnTo>
                  <a:lnTo>
                    <a:pt x="542340" y="644486"/>
                  </a:lnTo>
                  <a:lnTo>
                    <a:pt x="539877" y="658533"/>
                  </a:lnTo>
                  <a:lnTo>
                    <a:pt x="530466" y="672007"/>
                  </a:lnTo>
                  <a:lnTo>
                    <a:pt x="506857" y="683450"/>
                  </a:lnTo>
                  <a:lnTo>
                    <a:pt x="483704" y="678446"/>
                  </a:lnTo>
                  <a:lnTo>
                    <a:pt x="466115" y="661162"/>
                  </a:lnTo>
                  <a:lnTo>
                    <a:pt x="460032" y="635952"/>
                  </a:lnTo>
                  <a:lnTo>
                    <a:pt x="460019" y="634225"/>
                  </a:lnTo>
                  <a:lnTo>
                    <a:pt x="459460" y="631786"/>
                  </a:lnTo>
                  <a:lnTo>
                    <a:pt x="437616" y="539470"/>
                  </a:lnTo>
                  <a:lnTo>
                    <a:pt x="437616" y="636816"/>
                  </a:lnTo>
                  <a:lnTo>
                    <a:pt x="429996" y="667118"/>
                  </a:lnTo>
                  <a:lnTo>
                    <a:pt x="407123" y="682078"/>
                  </a:lnTo>
                  <a:lnTo>
                    <a:pt x="379996" y="679297"/>
                  </a:lnTo>
                  <a:lnTo>
                    <a:pt x="359575" y="656361"/>
                  </a:lnTo>
                  <a:lnTo>
                    <a:pt x="317627" y="500316"/>
                  </a:lnTo>
                  <a:lnTo>
                    <a:pt x="324167" y="493255"/>
                  </a:lnTo>
                  <a:lnTo>
                    <a:pt x="331901" y="494601"/>
                  </a:lnTo>
                  <a:lnTo>
                    <a:pt x="347878" y="496849"/>
                  </a:lnTo>
                  <a:lnTo>
                    <a:pt x="363969" y="498195"/>
                  </a:lnTo>
                  <a:lnTo>
                    <a:pt x="380123" y="498830"/>
                  </a:lnTo>
                  <a:lnTo>
                    <a:pt x="396290" y="498995"/>
                  </a:lnTo>
                  <a:lnTo>
                    <a:pt x="401383" y="498995"/>
                  </a:lnTo>
                  <a:lnTo>
                    <a:pt x="405701" y="502539"/>
                  </a:lnTo>
                  <a:lnTo>
                    <a:pt x="406755" y="507504"/>
                  </a:lnTo>
                  <a:lnTo>
                    <a:pt x="413207" y="535520"/>
                  </a:lnTo>
                  <a:lnTo>
                    <a:pt x="427532" y="591934"/>
                  </a:lnTo>
                  <a:lnTo>
                    <a:pt x="434047" y="620128"/>
                  </a:lnTo>
                  <a:lnTo>
                    <a:pt x="435152" y="625335"/>
                  </a:lnTo>
                  <a:lnTo>
                    <a:pt x="437134" y="631786"/>
                  </a:lnTo>
                  <a:lnTo>
                    <a:pt x="437362" y="634225"/>
                  </a:lnTo>
                  <a:lnTo>
                    <a:pt x="437438" y="634911"/>
                  </a:lnTo>
                  <a:lnTo>
                    <a:pt x="437502" y="635584"/>
                  </a:lnTo>
                  <a:lnTo>
                    <a:pt x="437616" y="636816"/>
                  </a:lnTo>
                  <a:lnTo>
                    <a:pt x="437616" y="539470"/>
                  </a:lnTo>
                  <a:lnTo>
                    <a:pt x="428879" y="502539"/>
                  </a:lnTo>
                  <a:lnTo>
                    <a:pt x="428828" y="502323"/>
                  </a:lnTo>
                  <a:lnTo>
                    <a:pt x="432993" y="496214"/>
                  </a:lnTo>
                  <a:lnTo>
                    <a:pt x="455231" y="493255"/>
                  </a:lnTo>
                  <a:lnTo>
                    <a:pt x="461568" y="492379"/>
                  </a:lnTo>
                  <a:lnTo>
                    <a:pt x="495922" y="481622"/>
                  </a:lnTo>
                  <a:lnTo>
                    <a:pt x="503326" y="485228"/>
                  </a:lnTo>
                  <a:lnTo>
                    <a:pt x="504901" y="491998"/>
                  </a:lnTo>
                  <a:lnTo>
                    <a:pt x="512533" y="522630"/>
                  </a:lnTo>
                  <a:lnTo>
                    <a:pt x="520725" y="553148"/>
                  </a:lnTo>
                  <a:lnTo>
                    <a:pt x="528955" y="583653"/>
                  </a:lnTo>
                  <a:lnTo>
                    <a:pt x="536676" y="614260"/>
                  </a:lnTo>
                  <a:lnTo>
                    <a:pt x="540423" y="629754"/>
                  </a:lnTo>
                  <a:lnTo>
                    <a:pt x="542340" y="644486"/>
                  </a:lnTo>
                  <a:lnTo>
                    <a:pt x="542340" y="548119"/>
                  </a:lnTo>
                  <a:lnTo>
                    <a:pt x="525081" y="481622"/>
                  </a:lnTo>
                  <a:lnTo>
                    <a:pt x="523773" y="476605"/>
                  </a:lnTo>
                  <a:lnTo>
                    <a:pt x="518033" y="454469"/>
                  </a:lnTo>
                  <a:lnTo>
                    <a:pt x="517906" y="453732"/>
                  </a:lnTo>
                  <a:lnTo>
                    <a:pt x="517855" y="453009"/>
                  </a:lnTo>
                  <a:lnTo>
                    <a:pt x="517677" y="446595"/>
                  </a:lnTo>
                  <a:lnTo>
                    <a:pt x="517652" y="439293"/>
                  </a:lnTo>
                  <a:lnTo>
                    <a:pt x="517321" y="433311"/>
                  </a:lnTo>
                  <a:lnTo>
                    <a:pt x="517271" y="432498"/>
                  </a:lnTo>
                  <a:lnTo>
                    <a:pt x="515975" y="425691"/>
                  </a:lnTo>
                  <a:lnTo>
                    <a:pt x="513664" y="417588"/>
                  </a:lnTo>
                  <a:lnTo>
                    <a:pt x="510006" y="414566"/>
                  </a:lnTo>
                  <a:lnTo>
                    <a:pt x="507339" y="412343"/>
                  </a:lnTo>
                  <a:lnTo>
                    <a:pt x="504926" y="405231"/>
                  </a:lnTo>
                  <a:lnTo>
                    <a:pt x="502412" y="395084"/>
                  </a:lnTo>
                  <a:lnTo>
                    <a:pt x="496989" y="373126"/>
                  </a:lnTo>
                  <a:lnTo>
                    <a:pt x="488175" y="338670"/>
                  </a:lnTo>
                  <a:lnTo>
                    <a:pt x="476529" y="317754"/>
                  </a:lnTo>
                  <a:lnTo>
                    <a:pt x="476529" y="385432"/>
                  </a:lnTo>
                  <a:lnTo>
                    <a:pt x="471805" y="391922"/>
                  </a:lnTo>
                  <a:lnTo>
                    <a:pt x="465010" y="392303"/>
                  </a:lnTo>
                  <a:lnTo>
                    <a:pt x="449529" y="393395"/>
                  </a:lnTo>
                  <a:lnTo>
                    <a:pt x="449719" y="393395"/>
                  </a:lnTo>
                  <a:lnTo>
                    <a:pt x="437388" y="394373"/>
                  </a:lnTo>
                  <a:lnTo>
                    <a:pt x="423583" y="395084"/>
                  </a:lnTo>
                  <a:lnTo>
                    <a:pt x="409752" y="394906"/>
                  </a:lnTo>
                  <a:lnTo>
                    <a:pt x="404990" y="394639"/>
                  </a:lnTo>
                  <a:lnTo>
                    <a:pt x="401027" y="391045"/>
                  </a:lnTo>
                  <a:lnTo>
                    <a:pt x="400989" y="390880"/>
                  </a:lnTo>
                  <a:lnTo>
                    <a:pt x="400088" y="386384"/>
                  </a:lnTo>
                  <a:lnTo>
                    <a:pt x="397700" y="374091"/>
                  </a:lnTo>
                  <a:lnTo>
                    <a:pt x="395236" y="361594"/>
                  </a:lnTo>
                  <a:lnTo>
                    <a:pt x="383794" y="326148"/>
                  </a:lnTo>
                  <a:lnTo>
                    <a:pt x="388645" y="317754"/>
                  </a:lnTo>
                  <a:lnTo>
                    <a:pt x="442163" y="317754"/>
                  </a:lnTo>
                  <a:lnTo>
                    <a:pt x="443115" y="318033"/>
                  </a:lnTo>
                  <a:lnTo>
                    <a:pt x="463372" y="335673"/>
                  </a:lnTo>
                  <a:lnTo>
                    <a:pt x="463448" y="335876"/>
                  </a:lnTo>
                  <a:lnTo>
                    <a:pt x="476529" y="385432"/>
                  </a:lnTo>
                  <a:lnTo>
                    <a:pt x="476529" y="317754"/>
                  </a:lnTo>
                  <a:lnTo>
                    <a:pt x="472211" y="309994"/>
                  </a:lnTo>
                  <a:lnTo>
                    <a:pt x="442823" y="295186"/>
                  </a:lnTo>
                  <a:lnTo>
                    <a:pt x="258025" y="295186"/>
                  </a:lnTo>
                  <a:lnTo>
                    <a:pt x="253225" y="299999"/>
                  </a:lnTo>
                  <a:lnTo>
                    <a:pt x="253225" y="312877"/>
                  </a:lnTo>
                  <a:lnTo>
                    <a:pt x="258089" y="317754"/>
                  </a:lnTo>
                  <a:lnTo>
                    <a:pt x="339902" y="317754"/>
                  </a:lnTo>
                  <a:lnTo>
                    <a:pt x="350050" y="322656"/>
                  </a:lnTo>
                  <a:lnTo>
                    <a:pt x="372008" y="361594"/>
                  </a:lnTo>
                  <a:lnTo>
                    <a:pt x="375056" y="376643"/>
                  </a:lnTo>
                  <a:lnTo>
                    <a:pt x="376656" y="384175"/>
                  </a:lnTo>
                  <a:lnTo>
                    <a:pt x="370116" y="390880"/>
                  </a:lnTo>
                  <a:lnTo>
                    <a:pt x="362546" y="389509"/>
                  </a:lnTo>
                  <a:lnTo>
                    <a:pt x="313778" y="375627"/>
                  </a:lnTo>
                  <a:lnTo>
                    <a:pt x="268681" y="352729"/>
                  </a:lnTo>
                  <a:lnTo>
                    <a:pt x="228650" y="321818"/>
                  </a:lnTo>
                  <a:lnTo>
                    <a:pt x="195084" y="283921"/>
                  </a:lnTo>
                  <a:lnTo>
                    <a:pt x="191935" y="279577"/>
                  </a:lnTo>
                  <a:lnTo>
                    <a:pt x="186156" y="278041"/>
                  </a:lnTo>
                  <a:lnTo>
                    <a:pt x="172910" y="285076"/>
                  </a:lnTo>
                  <a:lnTo>
                    <a:pt x="173151" y="292214"/>
                  </a:lnTo>
                  <a:lnTo>
                    <a:pt x="175933" y="296087"/>
                  </a:lnTo>
                  <a:lnTo>
                    <a:pt x="203758" y="329272"/>
                  </a:lnTo>
                  <a:lnTo>
                    <a:pt x="251320" y="368744"/>
                  </a:lnTo>
                  <a:lnTo>
                    <a:pt x="295694" y="392582"/>
                  </a:lnTo>
                  <a:lnTo>
                    <a:pt x="343014" y="407974"/>
                  </a:lnTo>
                  <a:lnTo>
                    <a:pt x="394030" y="415886"/>
                  </a:lnTo>
                  <a:lnTo>
                    <a:pt x="399973" y="415886"/>
                  </a:lnTo>
                  <a:lnTo>
                    <a:pt x="446239" y="416750"/>
                  </a:lnTo>
                  <a:lnTo>
                    <a:pt x="454812" y="415886"/>
                  </a:lnTo>
                  <a:lnTo>
                    <a:pt x="463308" y="414756"/>
                  </a:lnTo>
                  <a:lnTo>
                    <a:pt x="471754" y="414566"/>
                  </a:lnTo>
                  <a:lnTo>
                    <a:pt x="495515" y="444893"/>
                  </a:lnTo>
                  <a:lnTo>
                    <a:pt x="495617" y="446595"/>
                  </a:lnTo>
                  <a:lnTo>
                    <a:pt x="433920" y="474243"/>
                  </a:lnTo>
                  <a:lnTo>
                    <a:pt x="396240" y="476605"/>
                  </a:lnTo>
                  <a:lnTo>
                    <a:pt x="358508" y="475208"/>
                  </a:lnTo>
                  <a:lnTo>
                    <a:pt x="282778" y="459193"/>
                  </a:lnTo>
                  <a:lnTo>
                    <a:pt x="244868" y="443014"/>
                  </a:lnTo>
                  <a:lnTo>
                    <a:pt x="209372" y="422097"/>
                  </a:lnTo>
                  <a:lnTo>
                    <a:pt x="176466" y="396913"/>
                  </a:lnTo>
                  <a:lnTo>
                    <a:pt x="171958" y="393039"/>
                  </a:lnTo>
                  <a:lnTo>
                    <a:pt x="165252" y="393395"/>
                  </a:lnTo>
                  <a:lnTo>
                    <a:pt x="157441" y="402285"/>
                  </a:lnTo>
                  <a:lnTo>
                    <a:pt x="157772" y="407974"/>
                  </a:lnTo>
                  <a:lnTo>
                    <a:pt x="157835" y="409041"/>
                  </a:lnTo>
                  <a:lnTo>
                    <a:pt x="174244" y="423672"/>
                  </a:lnTo>
                  <a:lnTo>
                    <a:pt x="174218" y="427113"/>
                  </a:lnTo>
                  <a:lnTo>
                    <a:pt x="131546" y="524421"/>
                  </a:lnTo>
                  <a:lnTo>
                    <a:pt x="134353" y="531025"/>
                  </a:lnTo>
                  <a:lnTo>
                    <a:pt x="146621" y="535520"/>
                  </a:lnTo>
                  <a:lnTo>
                    <a:pt x="152298" y="533146"/>
                  </a:lnTo>
                  <a:lnTo>
                    <a:pt x="152476" y="533146"/>
                  </a:lnTo>
                  <a:lnTo>
                    <a:pt x="192557" y="444893"/>
                  </a:lnTo>
                  <a:lnTo>
                    <a:pt x="199707" y="443014"/>
                  </a:lnTo>
                  <a:lnTo>
                    <a:pt x="200164" y="443014"/>
                  </a:lnTo>
                  <a:lnTo>
                    <a:pt x="205651" y="446595"/>
                  </a:lnTo>
                  <a:lnTo>
                    <a:pt x="224282" y="457771"/>
                  </a:lnTo>
                  <a:lnTo>
                    <a:pt x="243725" y="467626"/>
                  </a:lnTo>
                  <a:lnTo>
                    <a:pt x="263791" y="476199"/>
                  </a:lnTo>
                  <a:lnTo>
                    <a:pt x="284314" y="483577"/>
                  </a:lnTo>
                  <a:lnTo>
                    <a:pt x="287731" y="484695"/>
                  </a:lnTo>
                  <a:lnTo>
                    <a:pt x="289750" y="486791"/>
                  </a:lnTo>
                  <a:lnTo>
                    <a:pt x="290385" y="487527"/>
                  </a:lnTo>
                  <a:lnTo>
                    <a:pt x="337502" y="661162"/>
                  </a:lnTo>
                  <a:lnTo>
                    <a:pt x="337591" y="661466"/>
                  </a:lnTo>
                  <a:lnTo>
                    <a:pt x="354393" y="688568"/>
                  </a:lnTo>
                  <a:lnTo>
                    <a:pt x="381050" y="703376"/>
                  </a:lnTo>
                  <a:lnTo>
                    <a:pt x="411581" y="704265"/>
                  </a:lnTo>
                  <a:lnTo>
                    <a:pt x="440016" y="689584"/>
                  </a:lnTo>
                  <a:lnTo>
                    <a:pt x="442277" y="687527"/>
                  </a:lnTo>
                  <a:lnTo>
                    <a:pt x="446227" y="682078"/>
                  </a:lnTo>
                  <a:lnTo>
                    <a:pt x="448868" y="678446"/>
                  </a:lnTo>
                  <a:lnTo>
                    <a:pt x="450659" y="678878"/>
                  </a:lnTo>
                  <a:lnTo>
                    <a:pt x="485508" y="703516"/>
                  </a:lnTo>
                  <a:lnTo>
                    <a:pt x="524497" y="701471"/>
                  </a:lnTo>
                  <a:lnTo>
                    <a:pt x="547331" y="683450"/>
                  </a:lnTo>
                  <a:lnTo>
                    <a:pt x="555129" y="677303"/>
                  </a:lnTo>
                  <a:lnTo>
                    <a:pt x="564807" y="635952"/>
                  </a:lnTo>
                  <a:lnTo>
                    <a:pt x="564832" y="634911"/>
                  </a:lnTo>
                  <a:close/>
                </a:path>
              </a:pathLst>
            </a:custGeom>
            <a:solidFill>
              <a:srgbClr val="FF5A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693791" y="3020913"/>
              <a:ext cx="227227" cy="204889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757929" y="2860007"/>
              <a:ext cx="99009" cy="77441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609885" y="2563481"/>
              <a:ext cx="239237" cy="239692"/>
            </a:xfrm>
            <a:prstGeom prst="rect">
              <a:avLst/>
            </a:prstGeom>
          </p:spPr>
        </p:pic>
      </p:grpSp>
      <p:sp>
        <p:nvSpPr>
          <p:cNvPr id="14" name="object 14"/>
          <p:cNvSpPr txBox="1"/>
          <p:nvPr/>
        </p:nvSpPr>
        <p:spPr>
          <a:xfrm>
            <a:off x="4951353" y="3323391"/>
            <a:ext cx="541020" cy="2355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350" b="1" spc="-10" dirty="0">
                <a:solidFill>
                  <a:srgbClr val="1C1C1B"/>
                </a:solidFill>
                <a:latin typeface="Roboto"/>
                <a:cs typeface="Roboto"/>
              </a:rPr>
              <a:t>Threat</a:t>
            </a:r>
            <a:endParaRPr sz="1350">
              <a:latin typeface="Roboto"/>
              <a:cs typeface="Roboto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432969" y="4626167"/>
            <a:ext cx="709930" cy="2355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350" b="1" spc="-10" dirty="0">
                <a:solidFill>
                  <a:srgbClr val="1C1C1B"/>
                </a:solidFill>
                <a:latin typeface="Roboto"/>
                <a:cs typeface="Roboto"/>
              </a:rPr>
              <a:t>Capacity</a:t>
            </a:r>
            <a:endParaRPr sz="1350">
              <a:latin typeface="Roboto"/>
              <a:cs typeface="Roboto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127084" y="3315702"/>
            <a:ext cx="1013460" cy="2355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350" b="1" spc="-10" dirty="0">
                <a:solidFill>
                  <a:srgbClr val="1C1C1B"/>
                </a:solidFill>
                <a:latin typeface="Roboto"/>
                <a:cs typeface="Roboto"/>
              </a:rPr>
              <a:t>Vulnerability</a:t>
            </a:r>
            <a:endParaRPr sz="1350">
              <a:latin typeface="Roboto"/>
              <a:cs typeface="Roboto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4004185" y="3745569"/>
            <a:ext cx="183515" cy="0"/>
          </a:xfrm>
          <a:custGeom>
            <a:avLst/>
            <a:gdLst/>
            <a:ahLst/>
            <a:cxnLst/>
            <a:rect l="l" t="t" r="r" b="b"/>
            <a:pathLst>
              <a:path w="183514">
                <a:moveTo>
                  <a:pt x="183261" y="0"/>
                </a:moveTo>
                <a:lnTo>
                  <a:pt x="0" y="0"/>
                </a:lnTo>
              </a:path>
            </a:pathLst>
          </a:custGeom>
          <a:ln w="38684">
            <a:solidFill>
              <a:srgbClr val="E4DFD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004185" y="3851934"/>
            <a:ext cx="183515" cy="0"/>
          </a:xfrm>
          <a:custGeom>
            <a:avLst/>
            <a:gdLst/>
            <a:ahLst/>
            <a:cxnLst/>
            <a:rect l="l" t="t" r="r" b="b"/>
            <a:pathLst>
              <a:path w="183514">
                <a:moveTo>
                  <a:pt x="183261" y="0"/>
                </a:moveTo>
                <a:lnTo>
                  <a:pt x="0" y="0"/>
                </a:lnTo>
              </a:path>
            </a:pathLst>
          </a:custGeom>
          <a:ln w="38684">
            <a:solidFill>
              <a:srgbClr val="E4DFD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9" name="object 19"/>
          <p:cNvGrpSpPr/>
          <p:nvPr/>
        </p:nvGrpSpPr>
        <p:grpSpPr>
          <a:xfrm>
            <a:off x="5731474" y="3347244"/>
            <a:ext cx="168275" cy="168275"/>
            <a:chOff x="5731474" y="3347244"/>
            <a:chExt cx="168275" cy="168275"/>
          </a:xfrm>
        </p:grpSpPr>
        <p:sp>
          <p:nvSpPr>
            <p:cNvPr id="20" name="object 20"/>
            <p:cNvSpPr/>
            <p:nvPr/>
          </p:nvSpPr>
          <p:spPr>
            <a:xfrm>
              <a:off x="5750816" y="3366587"/>
              <a:ext cx="130175" cy="130175"/>
            </a:xfrm>
            <a:custGeom>
              <a:avLst/>
              <a:gdLst/>
              <a:ahLst/>
              <a:cxnLst/>
              <a:rect l="l" t="t" r="r" b="b"/>
              <a:pathLst>
                <a:path w="130175" h="130175">
                  <a:moveTo>
                    <a:pt x="0" y="0"/>
                  </a:moveTo>
                  <a:lnTo>
                    <a:pt x="129578" y="129578"/>
                  </a:lnTo>
                </a:path>
              </a:pathLst>
            </a:custGeom>
            <a:ln w="38684">
              <a:solidFill>
                <a:srgbClr val="E4DFD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5750819" y="3366587"/>
              <a:ext cx="130175" cy="130175"/>
            </a:xfrm>
            <a:custGeom>
              <a:avLst/>
              <a:gdLst/>
              <a:ahLst/>
              <a:cxnLst/>
              <a:rect l="l" t="t" r="r" b="b"/>
              <a:pathLst>
                <a:path w="130175" h="130175">
                  <a:moveTo>
                    <a:pt x="129578" y="0"/>
                  </a:moveTo>
                  <a:lnTo>
                    <a:pt x="0" y="129578"/>
                  </a:lnTo>
                </a:path>
              </a:pathLst>
            </a:custGeom>
            <a:ln w="38684">
              <a:solidFill>
                <a:srgbClr val="E4DFD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/>
          <p:nvPr/>
        </p:nvSpPr>
        <p:spPr>
          <a:xfrm>
            <a:off x="4357904" y="3792785"/>
            <a:ext cx="3220720" cy="0"/>
          </a:xfrm>
          <a:custGeom>
            <a:avLst/>
            <a:gdLst/>
            <a:ahLst/>
            <a:cxnLst/>
            <a:rect l="l" t="t" r="r" b="b"/>
            <a:pathLst>
              <a:path w="3220720">
                <a:moveTo>
                  <a:pt x="0" y="0"/>
                </a:moveTo>
                <a:lnTo>
                  <a:pt x="3220580" y="0"/>
                </a:lnTo>
              </a:path>
            </a:pathLst>
          </a:custGeom>
          <a:ln w="38684">
            <a:solidFill>
              <a:srgbClr val="E4DFD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3054117" y="3625826"/>
            <a:ext cx="1308735" cy="794385"/>
          </a:xfrm>
          <a:prstGeom prst="rect">
            <a:avLst/>
          </a:prstGeom>
        </p:spPr>
        <p:txBody>
          <a:bodyPr vert="horz" wrap="square" lIns="0" tIns="67310" rIns="0" bIns="0" rtlCol="0">
            <a:spAutoFit/>
          </a:bodyPr>
          <a:lstStyle/>
          <a:p>
            <a:pPr marR="86360" algn="ctr">
              <a:lnSpc>
                <a:spcPct val="100000"/>
              </a:lnSpc>
              <a:spcBef>
                <a:spcPts val="530"/>
              </a:spcBef>
            </a:pPr>
            <a:r>
              <a:rPr sz="1350" b="1" spc="-20" dirty="0">
                <a:solidFill>
                  <a:srgbClr val="1C1C1B"/>
                </a:solidFill>
                <a:latin typeface="Roboto"/>
                <a:cs typeface="Roboto"/>
              </a:rPr>
              <a:t>Risk</a:t>
            </a:r>
            <a:endParaRPr sz="1350" dirty="0">
              <a:latin typeface="Roboto"/>
              <a:cs typeface="Roboto"/>
            </a:endParaRPr>
          </a:p>
          <a:p>
            <a:pPr marL="12700" marR="5080" indent="61594">
              <a:lnSpc>
                <a:spcPct val="113100"/>
              </a:lnSpc>
              <a:spcBef>
                <a:spcPts val="200"/>
              </a:spcBef>
            </a:pPr>
            <a:r>
              <a:rPr sz="1400" b="0" dirty="0">
                <a:latin typeface="Roboto Medium"/>
                <a:cs typeface="Roboto Medium"/>
              </a:rPr>
              <a:t>of</a:t>
            </a:r>
            <a:r>
              <a:rPr sz="1400" b="0" spc="-25" dirty="0">
                <a:latin typeface="Roboto Medium"/>
                <a:cs typeface="Roboto Medium"/>
              </a:rPr>
              <a:t> </a:t>
            </a:r>
            <a:r>
              <a:rPr sz="1400" b="0" spc="-10" dirty="0">
                <a:latin typeface="Roboto Medium"/>
                <a:cs typeface="Roboto Medium"/>
              </a:rPr>
              <a:t>intimidation </a:t>
            </a:r>
            <a:r>
              <a:rPr sz="1400" b="0" dirty="0">
                <a:latin typeface="Roboto Medium"/>
                <a:cs typeface="Roboto Medium"/>
              </a:rPr>
              <a:t>and</a:t>
            </a:r>
            <a:r>
              <a:rPr sz="1400" b="0" spc="-15" dirty="0">
                <a:latin typeface="Roboto Medium"/>
                <a:cs typeface="Roboto Medium"/>
              </a:rPr>
              <a:t> </a:t>
            </a:r>
            <a:r>
              <a:rPr sz="1400" b="0" spc="-10" dirty="0">
                <a:latin typeface="Roboto Medium"/>
                <a:cs typeface="Roboto Medium"/>
              </a:rPr>
              <a:t>harassment</a:t>
            </a:r>
            <a:endParaRPr sz="1400" dirty="0">
              <a:latin typeface="Roboto Medium"/>
              <a:cs typeface="Roboto Medium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5463232" y="3952406"/>
            <a:ext cx="639445" cy="635000"/>
            <a:chOff x="5463232" y="3952406"/>
            <a:chExt cx="639445" cy="635000"/>
          </a:xfrm>
        </p:grpSpPr>
        <p:sp>
          <p:nvSpPr>
            <p:cNvPr id="25" name="object 25"/>
            <p:cNvSpPr/>
            <p:nvPr/>
          </p:nvSpPr>
          <p:spPr>
            <a:xfrm>
              <a:off x="5463232" y="3952406"/>
              <a:ext cx="639445" cy="635000"/>
            </a:xfrm>
            <a:custGeom>
              <a:avLst/>
              <a:gdLst/>
              <a:ahLst/>
              <a:cxnLst/>
              <a:rect l="l" t="t" r="r" b="b"/>
              <a:pathLst>
                <a:path w="639445" h="635000">
                  <a:moveTo>
                    <a:pt x="207493" y="308609"/>
                  </a:moveTo>
                  <a:lnTo>
                    <a:pt x="182012" y="308609"/>
                  </a:lnTo>
                  <a:lnTo>
                    <a:pt x="193087" y="322579"/>
                  </a:lnTo>
                  <a:lnTo>
                    <a:pt x="204986" y="336549"/>
                  </a:lnTo>
                  <a:lnTo>
                    <a:pt x="214923" y="350519"/>
                  </a:lnTo>
                  <a:lnTo>
                    <a:pt x="220112" y="368299"/>
                  </a:lnTo>
                  <a:lnTo>
                    <a:pt x="220204" y="370839"/>
                  </a:lnTo>
                  <a:lnTo>
                    <a:pt x="220297" y="373379"/>
                  </a:lnTo>
                  <a:lnTo>
                    <a:pt x="220389" y="375919"/>
                  </a:lnTo>
                  <a:lnTo>
                    <a:pt x="220102" y="380999"/>
                  </a:lnTo>
                  <a:lnTo>
                    <a:pt x="220030" y="382269"/>
                  </a:lnTo>
                  <a:lnTo>
                    <a:pt x="219958" y="383539"/>
                  </a:lnTo>
                  <a:lnTo>
                    <a:pt x="219124" y="391159"/>
                  </a:lnTo>
                  <a:lnTo>
                    <a:pt x="218194" y="397509"/>
                  </a:lnTo>
                  <a:lnTo>
                    <a:pt x="211259" y="445769"/>
                  </a:lnTo>
                  <a:lnTo>
                    <a:pt x="202753" y="492759"/>
                  </a:lnTo>
                  <a:lnTo>
                    <a:pt x="194154" y="539749"/>
                  </a:lnTo>
                  <a:lnTo>
                    <a:pt x="186940" y="586739"/>
                  </a:lnTo>
                  <a:lnTo>
                    <a:pt x="190758" y="604519"/>
                  </a:lnTo>
                  <a:lnTo>
                    <a:pt x="199871" y="619759"/>
                  </a:lnTo>
                  <a:lnTo>
                    <a:pt x="213514" y="629919"/>
                  </a:lnTo>
                  <a:lnTo>
                    <a:pt x="230920" y="634999"/>
                  </a:lnTo>
                  <a:lnTo>
                    <a:pt x="385257" y="634999"/>
                  </a:lnTo>
                  <a:lnTo>
                    <a:pt x="409634" y="633729"/>
                  </a:lnTo>
                  <a:lnTo>
                    <a:pt x="426286" y="629919"/>
                  </a:lnTo>
                  <a:lnTo>
                    <a:pt x="439257" y="619759"/>
                  </a:lnTo>
                  <a:lnTo>
                    <a:pt x="440056" y="618489"/>
                  </a:lnTo>
                  <a:lnTo>
                    <a:pt x="275468" y="618489"/>
                  </a:lnTo>
                  <a:lnTo>
                    <a:pt x="234146" y="615949"/>
                  </a:lnTo>
                  <a:lnTo>
                    <a:pt x="221175" y="612139"/>
                  </a:lnTo>
                  <a:lnTo>
                    <a:pt x="212070" y="604519"/>
                  </a:lnTo>
                  <a:lnTo>
                    <a:pt x="207189" y="594359"/>
                  </a:lnTo>
                  <a:lnTo>
                    <a:pt x="206891" y="580389"/>
                  </a:lnTo>
                  <a:lnTo>
                    <a:pt x="240076" y="374649"/>
                  </a:lnTo>
                  <a:lnTo>
                    <a:pt x="231709" y="344169"/>
                  </a:lnTo>
                  <a:lnTo>
                    <a:pt x="213786" y="317499"/>
                  </a:lnTo>
                  <a:lnTo>
                    <a:pt x="207493" y="308609"/>
                  </a:lnTo>
                  <a:close/>
                </a:path>
                <a:path w="639445" h="635000">
                  <a:moveTo>
                    <a:pt x="340432" y="617219"/>
                  </a:moveTo>
                  <a:lnTo>
                    <a:pt x="312619" y="618489"/>
                  </a:lnTo>
                  <a:lnTo>
                    <a:pt x="362658" y="618489"/>
                  </a:lnTo>
                  <a:lnTo>
                    <a:pt x="340432" y="617219"/>
                  </a:lnTo>
                  <a:close/>
                </a:path>
                <a:path w="639445" h="635000">
                  <a:moveTo>
                    <a:pt x="433510" y="495299"/>
                  </a:moveTo>
                  <a:lnTo>
                    <a:pt x="425268" y="495299"/>
                  </a:lnTo>
                  <a:lnTo>
                    <a:pt x="422106" y="499109"/>
                  </a:lnTo>
                  <a:lnTo>
                    <a:pt x="423364" y="529589"/>
                  </a:lnTo>
                  <a:lnTo>
                    <a:pt x="430613" y="567689"/>
                  </a:lnTo>
                  <a:lnTo>
                    <a:pt x="429315" y="600709"/>
                  </a:lnTo>
                  <a:lnTo>
                    <a:pt x="404935" y="615949"/>
                  </a:lnTo>
                  <a:lnTo>
                    <a:pt x="362658" y="618489"/>
                  </a:lnTo>
                  <a:lnTo>
                    <a:pt x="440056" y="618489"/>
                  </a:lnTo>
                  <a:lnTo>
                    <a:pt x="448046" y="605789"/>
                  </a:lnTo>
                  <a:lnTo>
                    <a:pt x="452154" y="589279"/>
                  </a:lnTo>
                  <a:lnTo>
                    <a:pt x="449795" y="567689"/>
                  </a:lnTo>
                  <a:lnTo>
                    <a:pt x="445869" y="539749"/>
                  </a:lnTo>
                  <a:lnTo>
                    <a:pt x="441240" y="513079"/>
                  </a:lnTo>
                  <a:lnTo>
                    <a:pt x="436774" y="499109"/>
                  </a:lnTo>
                  <a:lnTo>
                    <a:pt x="433510" y="495299"/>
                  </a:lnTo>
                  <a:close/>
                </a:path>
                <a:path w="639445" h="635000">
                  <a:moveTo>
                    <a:pt x="477915" y="271779"/>
                  </a:moveTo>
                  <a:lnTo>
                    <a:pt x="452090" y="271779"/>
                  </a:lnTo>
                  <a:lnTo>
                    <a:pt x="441688" y="295909"/>
                  </a:lnTo>
                  <a:lnTo>
                    <a:pt x="426206" y="316229"/>
                  </a:lnTo>
                  <a:lnTo>
                    <a:pt x="410940" y="336549"/>
                  </a:lnTo>
                  <a:lnTo>
                    <a:pt x="401189" y="360679"/>
                  </a:lnTo>
                  <a:lnTo>
                    <a:pt x="400012" y="370839"/>
                  </a:lnTo>
                  <a:lnTo>
                    <a:pt x="400095" y="382269"/>
                  </a:lnTo>
                  <a:lnTo>
                    <a:pt x="401294" y="393699"/>
                  </a:lnTo>
                  <a:lnTo>
                    <a:pt x="402878" y="403859"/>
                  </a:lnTo>
                  <a:lnTo>
                    <a:pt x="404885" y="419099"/>
                  </a:lnTo>
                  <a:lnTo>
                    <a:pt x="413381" y="467359"/>
                  </a:lnTo>
                  <a:lnTo>
                    <a:pt x="422928" y="477519"/>
                  </a:lnTo>
                  <a:lnTo>
                    <a:pt x="428415" y="474979"/>
                  </a:lnTo>
                  <a:lnTo>
                    <a:pt x="432380" y="467359"/>
                  </a:lnTo>
                  <a:lnTo>
                    <a:pt x="428110" y="438149"/>
                  </a:lnTo>
                  <a:lnTo>
                    <a:pt x="421679" y="406399"/>
                  </a:lnTo>
                  <a:lnTo>
                    <a:pt x="419336" y="375919"/>
                  </a:lnTo>
                  <a:lnTo>
                    <a:pt x="419238" y="374649"/>
                  </a:lnTo>
                  <a:lnTo>
                    <a:pt x="419141" y="373379"/>
                  </a:lnTo>
                  <a:lnTo>
                    <a:pt x="426551" y="346709"/>
                  </a:lnTo>
                  <a:lnTo>
                    <a:pt x="457069" y="308609"/>
                  </a:lnTo>
                  <a:lnTo>
                    <a:pt x="478075" y="308609"/>
                  </a:lnTo>
                  <a:lnTo>
                    <a:pt x="477992" y="289559"/>
                  </a:lnTo>
                  <a:lnTo>
                    <a:pt x="477915" y="271779"/>
                  </a:lnTo>
                  <a:close/>
                </a:path>
                <a:path w="639445" h="635000">
                  <a:moveTo>
                    <a:pt x="94115" y="336549"/>
                  </a:moveTo>
                  <a:lnTo>
                    <a:pt x="75954" y="336549"/>
                  </a:lnTo>
                  <a:lnTo>
                    <a:pt x="83482" y="364489"/>
                  </a:lnTo>
                  <a:lnTo>
                    <a:pt x="102878" y="382269"/>
                  </a:lnTo>
                  <a:lnTo>
                    <a:pt x="129075" y="389889"/>
                  </a:lnTo>
                  <a:lnTo>
                    <a:pt x="157006" y="380999"/>
                  </a:lnTo>
                  <a:lnTo>
                    <a:pt x="165596" y="374649"/>
                  </a:lnTo>
                  <a:lnTo>
                    <a:pt x="168453" y="370839"/>
                  </a:lnTo>
                  <a:lnTo>
                    <a:pt x="125022" y="370839"/>
                  </a:lnTo>
                  <a:lnTo>
                    <a:pt x="104630" y="360679"/>
                  </a:lnTo>
                  <a:lnTo>
                    <a:pt x="94115" y="336549"/>
                  </a:lnTo>
                  <a:close/>
                </a:path>
                <a:path w="639445" h="635000">
                  <a:moveTo>
                    <a:pt x="478075" y="308609"/>
                  </a:moveTo>
                  <a:lnTo>
                    <a:pt x="457069" y="308609"/>
                  </a:lnTo>
                  <a:lnTo>
                    <a:pt x="457069" y="344169"/>
                  </a:lnTo>
                  <a:lnTo>
                    <a:pt x="460472" y="354329"/>
                  </a:lnTo>
                  <a:lnTo>
                    <a:pt x="461234" y="355599"/>
                  </a:lnTo>
                  <a:lnTo>
                    <a:pt x="486169" y="383539"/>
                  </a:lnTo>
                  <a:lnTo>
                    <a:pt x="520310" y="388619"/>
                  </a:lnTo>
                  <a:lnTo>
                    <a:pt x="550386" y="370839"/>
                  </a:lnTo>
                  <a:lnTo>
                    <a:pt x="514696" y="370839"/>
                  </a:lnTo>
                  <a:lnTo>
                    <a:pt x="493888" y="367029"/>
                  </a:lnTo>
                  <a:lnTo>
                    <a:pt x="478252" y="349249"/>
                  </a:lnTo>
                  <a:lnTo>
                    <a:pt x="478131" y="321309"/>
                  </a:lnTo>
                  <a:lnTo>
                    <a:pt x="478075" y="308609"/>
                  </a:lnTo>
                  <a:close/>
                </a:path>
                <a:path w="639445" h="635000">
                  <a:moveTo>
                    <a:pt x="169481" y="17779"/>
                  </a:moveTo>
                  <a:lnTo>
                    <a:pt x="137046" y="17779"/>
                  </a:lnTo>
                  <a:lnTo>
                    <a:pt x="153610" y="27939"/>
                  </a:lnTo>
                  <a:lnTo>
                    <a:pt x="162137" y="45719"/>
                  </a:lnTo>
                  <a:lnTo>
                    <a:pt x="162035" y="345439"/>
                  </a:lnTo>
                  <a:lnTo>
                    <a:pt x="146942" y="365759"/>
                  </a:lnTo>
                  <a:lnTo>
                    <a:pt x="125022" y="370839"/>
                  </a:lnTo>
                  <a:lnTo>
                    <a:pt x="168453" y="370839"/>
                  </a:lnTo>
                  <a:lnTo>
                    <a:pt x="173214" y="364489"/>
                  </a:lnTo>
                  <a:lnTo>
                    <a:pt x="178980" y="354329"/>
                  </a:lnTo>
                  <a:lnTo>
                    <a:pt x="182012" y="344169"/>
                  </a:lnTo>
                  <a:lnTo>
                    <a:pt x="182412" y="336549"/>
                  </a:lnTo>
                  <a:lnTo>
                    <a:pt x="182387" y="332739"/>
                  </a:lnTo>
                  <a:lnTo>
                    <a:pt x="182013" y="322579"/>
                  </a:lnTo>
                  <a:lnTo>
                    <a:pt x="181964" y="321309"/>
                  </a:lnTo>
                  <a:lnTo>
                    <a:pt x="181849" y="313689"/>
                  </a:lnTo>
                  <a:lnTo>
                    <a:pt x="182012" y="308609"/>
                  </a:lnTo>
                  <a:lnTo>
                    <a:pt x="207493" y="308609"/>
                  </a:lnTo>
                  <a:lnTo>
                    <a:pt x="194908" y="290829"/>
                  </a:lnTo>
                  <a:lnTo>
                    <a:pt x="183676" y="260349"/>
                  </a:lnTo>
                  <a:lnTo>
                    <a:pt x="477865" y="260349"/>
                  </a:lnTo>
                  <a:lnTo>
                    <a:pt x="477859" y="259079"/>
                  </a:lnTo>
                  <a:lnTo>
                    <a:pt x="423650" y="259079"/>
                  </a:lnTo>
                  <a:lnTo>
                    <a:pt x="406301" y="257809"/>
                  </a:lnTo>
                  <a:lnTo>
                    <a:pt x="389644" y="250189"/>
                  </a:lnTo>
                  <a:lnTo>
                    <a:pt x="378898" y="240029"/>
                  </a:lnTo>
                  <a:lnTo>
                    <a:pt x="182012" y="240029"/>
                  </a:lnTo>
                  <a:lnTo>
                    <a:pt x="182012" y="201929"/>
                  </a:lnTo>
                  <a:lnTo>
                    <a:pt x="234894" y="201929"/>
                  </a:lnTo>
                  <a:lnTo>
                    <a:pt x="237342" y="200659"/>
                  </a:lnTo>
                  <a:lnTo>
                    <a:pt x="245175" y="191769"/>
                  </a:lnTo>
                  <a:lnTo>
                    <a:pt x="207901" y="191769"/>
                  </a:lnTo>
                  <a:lnTo>
                    <a:pt x="190875" y="185419"/>
                  </a:lnTo>
                  <a:lnTo>
                    <a:pt x="181949" y="166369"/>
                  </a:lnTo>
                  <a:lnTo>
                    <a:pt x="181256" y="153669"/>
                  </a:lnTo>
                  <a:lnTo>
                    <a:pt x="181187" y="152399"/>
                  </a:lnTo>
                  <a:lnTo>
                    <a:pt x="181117" y="151129"/>
                  </a:lnTo>
                  <a:lnTo>
                    <a:pt x="181048" y="149859"/>
                  </a:lnTo>
                  <a:lnTo>
                    <a:pt x="180937" y="146049"/>
                  </a:lnTo>
                  <a:lnTo>
                    <a:pt x="180854" y="140969"/>
                  </a:lnTo>
                  <a:lnTo>
                    <a:pt x="180729" y="133349"/>
                  </a:lnTo>
                  <a:lnTo>
                    <a:pt x="180604" y="125729"/>
                  </a:lnTo>
                  <a:lnTo>
                    <a:pt x="182406" y="82549"/>
                  </a:lnTo>
                  <a:lnTo>
                    <a:pt x="204783" y="60959"/>
                  </a:lnTo>
                  <a:lnTo>
                    <a:pt x="262333" y="60959"/>
                  </a:lnTo>
                  <a:lnTo>
                    <a:pt x="264609" y="55879"/>
                  </a:lnTo>
                  <a:lnTo>
                    <a:pt x="268172" y="54609"/>
                  </a:lnTo>
                  <a:lnTo>
                    <a:pt x="239086" y="54609"/>
                  </a:lnTo>
                  <a:lnTo>
                    <a:pt x="234933" y="50799"/>
                  </a:lnTo>
                  <a:lnTo>
                    <a:pt x="182037" y="50799"/>
                  </a:lnTo>
                  <a:lnTo>
                    <a:pt x="169481" y="17779"/>
                  </a:lnTo>
                  <a:close/>
                </a:path>
                <a:path w="639445" h="635000">
                  <a:moveTo>
                    <a:pt x="549990" y="16509"/>
                  </a:moveTo>
                  <a:lnTo>
                    <a:pt x="506421" y="16509"/>
                  </a:lnTo>
                  <a:lnTo>
                    <a:pt x="521205" y="17779"/>
                  </a:lnTo>
                  <a:lnTo>
                    <a:pt x="533302" y="25399"/>
                  </a:lnTo>
                  <a:lnTo>
                    <a:pt x="541591" y="38099"/>
                  </a:lnTo>
                  <a:lnTo>
                    <a:pt x="544953" y="52069"/>
                  </a:lnTo>
                  <a:lnTo>
                    <a:pt x="544872" y="166369"/>
                  </a:lnTo>
                  <a:lnTo>
                    <a:pt x="544749" y="340359"/>
                  </a:lnTo>
                  <a:lnTo>
                    <a:pt x="533907" y="360679"/>
                  </a:lnTo>
                  <a:lnTo>
                    <a:pt x="514696" y="370839"/>
                  </a:lnTo>
                  <a:lnTo>
                    <a:pt x="550386" y="370839"/>
                  </a:lnTo>
                  <a:lnTo>
                    <a:pt x="563126" y="336549"/>
                  </a:lnTo>
                  <a:lnTo>
                    <a:pt x="597305" y="336549"/>
                  </a:lnTo>
                  <a:lnTo>
                    <a:pt x="610923" y="332739"/>
                  </a:lnTo>
                  <a:lnTo>
                    <a:pt x="623966" y="321309"/>
                  </a:lnTo>
                  <a:lnTo>
                    <a:pt x="581507" y="321309"/>
                  </a:lnTo>
                  <a:lnTo>
                    <a:pt x="563469" y="313689"/>
                  </a:lnTo>
                  <a:lnTo>
                    <a:pt x="563345" y="224789"/>
                  </a:lnTo>
                  <a:lnTo>
                    <a:pt x="563228" y="140969"/>
                  </a:lnTo>
                  <a:lnTo>
                    <a:pt x="563139" y="77469"/>
                  </a:lnTo>
                  <a:lnTo>
                    <a:pt x="563387" y="74929"/>
                  </a:lnTo>
                  <a:lnTo>
                    <a:pt x="563511" y="73659"/>
                  </a:lnTo>
                  <a:lnTo>
                    <a:pt x="563634" y="72389"/>
                  </a:lnTo>
                  <a:lnTo>
                    <a:pt x="567495" y="71119"/>
                  </a:lnTo>
                  <a:lnTo>
                    <a:pt x="570759" y="69849"/>
                  </a:lnTo>
                  <a:lnTo>
                    <a:pt x="587317" y="66039"/>
                  </a:lnTo>
                  <a:lnTo>
                    <a:pt x="622355" y="66039"/>
                  </a:lnTo>
                  <a:lnTo>
                    <a:pt x="612479" y="55879"/>
                  </a:lnTo>
                  <a:lnTo>
                    <a:pt x="604711" y="53339"/>
                  </a:lnTo>
                  <a:lnTo>
                    <a:pt x="563139" y="53339"/>
                  </a:lnTo>
                  <a:lnTo>
                    <a:pt x="551956" y="17779"/>
                  </a:lnTo>
                  <a:lnTo>
                    <a:pt x="549990" y="16509"/>
                  </a:lnTo>
                  <a:close/>
                </a:path>
                <a:path w="639445" h="635000">
                  <a:moveTo>
                    <a:pt x="49878" y="48259"/>
                  </a:moveTo>
                  <a:lnTo>
                    <a:pt x="26577" y="55879"/>
                  </a:lnTo>
                  <a:lnTo>
                    <a:pt x="9314" y="73659"/>
                  </a:lnTo>
                  <a:lnTo>
                    <a:pt x="1355" y="97789"/>
                  </a:lnTo>
                  <a:lnTo>
                    <a:pt x="0" y="140969"/>
                  </a:lnTo>
                  <a:lnTo>
                    <a:pt x="104" y="157479"/>
                  </a:lnTo>
                  <a:lnTo>
                    <a:pt x="749" y="185419"/>
                  </a:lnTo>
                  <a:lnTo>
                    <a:pt x="779" y="186689"/>
                  </a:lnTo>
                  <a:lnTo>
                    <a:pt x="896" y="191769"/>
                  </a:lnTo>
                  <a:lnTo>
                    <a:pt x="2096" y="236219"/>
                  </a:lnTo>
                  <a:lnTo>
                    <a:pt x="2028" y="255269"/>
                  </a:lnTo>
                  <a:lnTo>
                    <a:pt x="1379" y="289559"/>
                  </a:lnTo>
                  <a:lnTo>
                    <a:pt x="1355" y="290829"/>
                  </a:lnTo>
                  <a:lnTo>
                    <a:pt x="9505" y="314959"/>
                  </a:lnTo>
                  <a:lnTo>
                    <a:pt x="26858" y="332739"/>
                  </a:lnTo>
                  <a:lnTo>
                    <a:pt x="50109" y="339089"/>
                  </a:lnTo>
                  <a:lnTo>
                    <a:pt x="75954" y="336549"/>
                  </a:lnTo>
                  <a:lnTo>
                    <a:pt x="94115" y="336549"/>
                  </a:lnTo>
                  <a:lnTo>
                    <a:pt x="93592" y="322579"/>
                  </a:lnTo>
                  <a:lnTo>
                    <a:pt x="93545" y="321309"/>
                  </a:lnTo>
                  <a:lnTo>
                    <a:pt x="58104" y="321309"/>
                  </a:lnTo>
                  <a:lnTo>
                    <a:pt x="41387" y="318769"/>
                  </a:lnTo>
                  <a:lnTo>
                    <a:pt x="27891" y="308609"/>
                  </a:lnTo>
                  <a:lnTo>
                    <a:pt x="20036" y="292099"/>
                  </a:lnTo>
                  <a:lnTo>
                    <a:pt x="20062" y="97789"/>
                  </a:lnTo>
                  <a:lnTo>
                    <a:pt x="25873" y="81279"/>
                  </a:lnTo>
                  <a:lnTo>
                    <a:pt x="37324" y="71119"/>
                  </a:lnTo>
                  <a:lnTo>
                    <a:pt x="52209" y="66039"/>
                  </a:lnTo>
                  <a:lnTo>
                    <a:pt x="94025" y="66039"/>
                  </a:lnTo>
                  <a:lnTo>
                    <a:pt x="94490" y="57149"/>
                  </a:lnTo>
                  <a:lnTo>
                    <a:pt x="94556" y="55879"/>
                  </a:lnTo>
                  <a:lnTo>
                    <a:pt x="94622" y="54609"/>
                  </a:lnTo>
                  <a:lnTo>
                    <a:pt x="94689" y="53339"/>
                  </a:lnTo>
                  <a:lnTo>
                    <a:pt x="75954" y="53339"/>
                  </a:lnTo>
                  <a:lnTo>
                    <a:pt x="49878" y="48259"/>
                  </a:lnTo>
                  <a:close/>
                </a:path>
                <a:path w="639445" h="635000">
                  <a:moveTo>
                    <a:pt x="597305" y="336549"/>
                  </a:moveTo>
                  <a:lnTo>
                    <a:pt x="563126" y="336549"/>
                  </a:lnTo>
                  <a:lnTo>
                    <a:pt x="588227" y="339089"/>
                  </a:lnTo>
                  <a:lnTo>
                    <a:pt x="597305" y="336549"/>
                  </a:lnTo>
                  <a:close/>
                </a:path>
                <a:path w="639445" h="635000">
                  <a:moveTo>
                    <a:pt x="84549" y="149859"/>
                  </a:moveTo>
                  <a:lnTo>
                    <a:pt x="78654" y="152399"/>
                  </a:lnTo>
                  <a:lnTo>
                    <a:pt x="75942" y="160019"/>
                  </a:lnTo>
                  <a:lnTo>
                    <a:pt x="75871" y="194309"/>
                  </a:lnTo>
                  <a:lnTo>
                    <a:pt x="75745" y="255269"/>
                  </a:lnTo>
                  <a:lnTo>
                    <a:pt x="75624" y="313689"/>
                  </a:lnTo>
                  <a:lnTo>
                    <a:pt x="58104" y="321309"/>
                  </a:lnTo>
                  <a:lnTo>
                    <a:pt x="93545" y="321309"/>
                  </a:lnTo>
                  <a:lnTo>
                    <a:pt x="92593" y="295909"/>
                  </a:lnTo>
                  <a:lnTo>
                    <a:pt x="92597" y="289559"/>
                  </a:lnTo>
                  <a:lnTo>
                    <a:pt x="93618" y="250189"/>
                  </a:lnTo>
                  <a:lnTo>
                    <a:pt x="94886" y="209549"/>
                  </a:lnTo>
                  <a:lnTo>
                    <a:pt x="94812" y="185419"/>
                  </a:lnTo>
                  <a:lnTo>
                    <a:pt x="94643" y="176529"/>
                  </a:lnTo>
                  <a:lnTo>
                    <a:pt x="94522" y="170179"/>
                  </a:lnTo>
                  <a:lnTo>
                    <a:pt x="94450" y="166369"/>
                  </a:lnTo>
                  <a:lnTo>
                    <a:pt x="94329" y="160019"/>
                  </a:lnTo>
                  <a:lnTo>
                    <a:pt x="94280" y="157479"/>
                  </a:lnTo>
                  <a:lnTo>
                    <a:pt x="90726" y="151129"/>
                  </a:lnTo>
                  <a:lnTo>
                    <a:pt x="84549" y="149859"/>
                  </a:lnTo>
                  <a:close/>
                </a:path>
                <a:path w="639445" h="635000">
                  <a:moveTo>
                    <a:pt x="622355" y="66039"/>
                  </a:moveTo>
                  <a:lnTo>
                    <a:pt x="587317" y="66039"/>
                  </a:lnTo>
                  <a:lnTo>
                    <a:pt x="602288" y="71119"/>
                  </a:lnTo>
                  <a:lnTo>
                    <a:pt x="613623" y="82549"/>
                  </a:lnTo>
                  <a:lnTo>
                    <a:pt x="619273" y="99059"/>
                  </a:lnTo>
                  <a:lnTo>
                    <a:pt x="621358" y="140969"/>
                  </a:lnTo>
                  <a:lnTo>
                    <a:pt x="621280" y="153669"/>
                  </a:lnTo>
                  <a:lnTo>
                    <a:pt x="620135" y="191769"/>
                  </a:lnTo>
                  <a:lnTo>
                    <a:pt x="618375" y="240029"/>
                  </a:lnTo>
                  <a:lnTo>
                    <a:pt x="618473" y="250189"/>
                  </a:lnTo>
                  <a:lnTo>
                    <a:pt x="619464" y="289559"/>
                  </a:lnTo>
                  <a:lnTo>
                    <a:pt x="612506" y="307339"/>
                  </a:lnTo>
                  <a:lnTo>
                    <a:pt x="598853" y="317499"/>
                  </a:lnTo>
                  <a:lnTo>
                    <a:pt x="581507" y="321309"/>
                  </a:lnTo>
                  <a:lnTo>
                    <a:pt x="623966" y="321309"/>
                  </a:lnTo>
                  <a:lnTo>
                    <a:pt x="628313" y="317499"/>
                  </a:lnTo>
                  <a:lnTo>
                    <a:pt x="637498" y="293369"/>
                  </a:lnTo>
                  <a:lnTo>
                    <a:pt x="637010" y="260349"/>
                  </a:lnTo>
                  <a:lnTo>
                    <a:pt x="637036" y="236219"/>
                  </a:lnTo>
                  <a:lnTo>
                    <a:pt x="637787" y="209549"/>
                  </a:lnTo>
                  <a:lnTo>
                    <a:pt x="637894" y="205739"/>
                  </a:lnTo>
                  <a:lnTo>
                    <a:pt x="638001" y="201929"/>
                  </a:lnTo>
                  <a:lnTo>
                    <a:pt x="638109" y="198119"/>
                  </a:lnTo>
                  <a:lnTo>
                    <a:pt x="638980" y="160019"/>
                  </a:lnTo>
                  <a:lnTo>
                    <a:pt x="639037" y="157479"/>
                  </a:lnTo>
                  <a:lnTo>
                    <a:pt x="639130" y="140969"/>
                  </a:lnTo>
                  <a:lnTo>
                    <a:pt x="637780" y="99059"/>
                  </a:lnTo>
                  <a:lnTo>
                    <a:pt x="637739" y="97789"/>
                  </a:lnTo>
                  <a:lnTo>
                    <a:pt x="629762" y="73659"/>
                  </a:lnTo>
                  <a:lnTo>
                    <a:pt x="622355" y="66039"/>
                  </a:lnTo>
                  <a:close/>
                </a:path>
                <a:path w="639445" h="635000">
                  <a:moveTo>
                    <a:pt x="477865" y="260349"/>
                  </a:moveTo>
                  <a:lnTo>
                    <a:pt x="372690" y="260349"/>
                  </a:lnTo>
                  <a:lnTo>
                    <a:pt x="383396" y="269239"/>
                  </a:lnTo>
                  <a:lnTo>
                    <a:pt x="403529" y="275589"/>
                  </a:lnTo>
                  <a:lnTo>
                    <a:pt x="419710" y="278129"/>
                  </a:lnTo>
                  <a:lnTo>
                    <a:pt x="435936" y="276859"/>
                  </a:lnTo>
                  <a:lnTo>
                    <a:pt x="452090" y="271779"/>
                  </a:lnTo>
                  <a:lnTo>
                    <a:pt x="477915" y="271779"/>
                  </a:lnTo>
                  <a:lnTo>
                    <a:pt x="477865" y="260349"/>
                  </a:lnTo>
                  <a:close/>
                </a:path>
                <a:path w="639445" h="635000">
                  <a:moveTo>
                    <a:pt x="477345" y="140969"/>
                  </a:moveTo>
                  <a:lnTo>
                    <a:pt x="398272" y="140969"/>
                  </a:lnTo>
                  <a:lnTo>
                    <a:pt x="421420" y="142239"/>
                  </a:lnTo>
                  <a:lnTo>
                    <a:pt x="430951" y="143509"/>
                  </a:lnTo>
                  <a:lnTo>
                    <a:pt x="442402" y="147319"/>
                  </a:lnTo>
                  <a:lnTo>
                    <a:pt x="452293" y="152399"/>
                  </a:lnTo>
                  <a:lnTo>
                    <a:pt x="457145" y="160019"/>
                  </a:lnTo>
                  <a:lnTo>
                    <a:pt x="457079" y="166369"/>
                  </a:lnTo>
                  <a:lnTo>
                    <a:pt x="456975" y="176529"/>
                  </a:lnTo>
                  <a:lnTo>
                    <a:pt x="456883" y="185419"/>
                  </a:lnTo>
                  <a:lnTo>
                    <a:pt x="456792" y="194309"/>
                  </a:lnTo>
                  <a:lnTo>
                    <a:pt x="456674" y="205739"/>
                  </a:lnTo>
                  <a:lnTo>
                    <a:pt x="456583" y="214629"/>
                  </a:lnTo>
                  <a:lnTo>
                    <a:pt x="456478" y="224789"/>
                  </a:lnTo>
                  <a:lnTo>
                    <a:pt x="456360" y="236219"/>
                  </a:lnTo>
                  <a:lnTo>
                    <a:pt x="456256" y="246379"/>
                  </a:lnTo>
                  <a:lnTo>
                    <a:pt x="440649" y="255269"/>
                  </a:lnTo>
                  <a:lnTo>
                    <a:pt x="423650" y="259079"/>
                  </a:lnTo>
                  <a:lnTo>
                    <a:pt x="477859" y="259079"/>
                  </a:lnTo>
                  <a:lnTo>
                    <a:pt x="477760" y="236219"/>
                  </a:lnTo>
                  <a:lnTo>
                    <a:pt x="477638" y="208279"/>
                  </a:lnTo>
                  <a:lnTo>
                    <a:pt x="477538" y="185419"/>
                  </a:lnTo>
                  <a:lnTo>
                    <a:pt x="477417" y="157479"/>
                  </a:lnTo>
                  <a:lnTo>
                    <a:pt x="477345" y="140969"/>
                  </a:lnTo>
                  <a:close/>
                </a:path>
                <a:path w="639445" h="635000">
                  <a:moveTo>
                    <a:pt x="297135" y="185419"/>
                  </a:moveTo>
                  <a:lnTo>
                    <a:pt x="250770" y="185419"/>
                  </a:lnTo>
                  <a:lnTo>
                    <a:pt x="257678" y="191769"/>
                  </a:lnTo>
                  <a:lnTo>
                    <a:pt x="274296" y="196849"/>
                  </a:lnTo>
                  <a:lnTo>
                    <a:pt x="285796" y="200659"/>
                  </a:lnTo>
                  <a:lnTo>
                    <a:pt x="287968" y="205739"/>
                  </a:lnTo>
                  <a:lnTo>
                    <a:pt x="291486" y="207009"/>
                  </a:lnTo>
                  <a:lnTo>
                    <a:pt x="308888" y="214629"/>
                  </a:lnTo>
                  <a:lnTo>
                    <a:pt x="326756" y="218439"/>
                  </a:lnTo>
                  <a:lnTo>
                    <a:pt x="342701" y="224789"/>
                  </a:lnTo>
                  <a:lnTo>
                    <a:pt x="354338" y="240029"/>
                  </a:lnTo>
                  <a:lnTo>
                    <a:pt x="378898" y="240029"/>
                  </a:lnTo>
                  <a:lnTo>
                    <a:pt x="374868" y="236219"/>
                  </a:lnTo>
                  <a:lnTo>
                    <a:pt x="364252" y="220979"/>
                  </a:lnTo>
                  <a:lnTo>
                    <a:pt x="351391" y="208279"/>
                  </a:lnTo>
                  <a:lnTo>
                    <a:pt x="329878" y="199389"/>
                  </a:lnTo>
                  <a:lnTo>
                    <a:pt x="319832" y="199389"/>
                  </a:lnTo>
                  <a:lnTo>
                    <a:pt x="314473" y="198119"/>
                  </a:lnTo>
                  <a:lnTo>
                    <a:pt x="297547" y="186689"/>
                  </a:lnTo>
                  <a:lnTo>
                    <a:pt x="297135" y="185419"/>
                  </a:lnTo>
                  <a:close/>
                </a:path>
                <a:path w="639445" h="635000">
                  <a:moveTo>
                    <a:pt x="234894" y="201929"/>
                  </a:moveTo>
                  <a:lnTo>
                    <a:pt x="182012" y="201929"/>
                  </a:lnTo>
                  <a:lnTo>
                    <a:pt x="201162" y="209549"/>
                  </a:lnTo>
                  <a:lnTo>
                    <a:pt x="220206" y="209549"/>
                  </a:lnTo>
                  <a:lnTo>
                    <a:pt x="234894" y="201929"/>
                  </a:lnTo>
                  <a:close/>
                </a:path>
                <a:path w="639445" h="635000">
                  <a:moveTo>
                    <a:pt x="324798" y="198119"/>
                  </a:moveTo>
                  <a:lnTo>
                    <a:pt x="319832" y="199389"/>
                  </a:lnTo>
                  <a:lnTo>
                    <a:pt x="329878" y="199389"/>
                  </a:lnTo>
                  <a:lnTo>
                    <a:pt x="324798" y="198119"/>
                  </a:lnTo>
                  <a:close/>
                </a:path>
                <a:path w="639445" h="635000">
                  <a:moveTo>
                    <a:pt x="262333" y="60959"/>
                  </a:moveTo>
                  <a:lnTo>
                    <a:pt x="204783" y="60959"/>
                  </a:lnTo>
                  <a:lnTo>
                    <a:pt x="216645" y="62229"/>
                  </a:lnTo>
                  <a:lnTo>
                    <a:pt x="226516" y="67309"/>
                  </a:lnTo>
                  <a:lnTo>
                    <a:pt x="237660" y="105409"/>
                  </a:lnTo>
                  <a:lnTo>
                    <a:pt x="237948" y="133349"/>
                  </a:lnTo>
                  <a:lnTo>
                    <a:pt x="237799" y="140969"/>
                  </a:lnTo>
                  <a:lnTo>
                    <a:pt x="237675" y="147319"/>
                  </a:lnTo>
                  <a:lnTo>
                    <a:pt x="237551" y="153669"/>
                  </a:lnTo>
                  <a:lnTo>
                    <a:pt x="235949" y="170179"/>
                  </a:lnTo>
                  <a:lnTo>
                    <a:pt x="225450" y="186689"/>
                  </a:lnTo>
                  <a:lnTo>
                    <a:pt x="207901" y="191769"/>
                  </a:lnTo>
                  <a:lnTo>
                    <a:pt x="245175" y="191769"/>
                  </a:lnTo>
                  <a:lnTo>
                    <a:pt x="250770" y="185419"/>
                  </a:lnTo>
                  <a:lnTo>
                    <a:pt x="297135" y="185419"/>
                  </a:lnTo>
                  <a:lnTo>
                    <a:pt x="294256" y="176529"/>
                  </a:lnTo>
                  <a:lnTo>
                    <a:pt x="273135" y="176529"/>
                  </a:lnTo>
                  <a:lnTo>
                    <a:pt x="265075" y="172719"/>
                  </a:lnTo>
                  <a:lnTo>
                    <a:pt x="253951" y="133349"/>
                  </a:lnTo>
                  <a:lnTo>
                    <a:pt x="253936" y="92709"/>
                  </a:lnTo>
                  <a:lnTo>
                    <a:pt x="254935" y="77469"/>
                  </a:lnTo>
                  <a:lnTo>
                    <a:pt x="262333" y="60959"/>
                  </a:lnTo>
                  <a:close/>
                </a:path>
                <a:path w="639445" h="635000">
                  <a:moveTo>
                    <a:pt x="350858" y="49529"/>
                  </a:moveTo>
                  <a:lnTo>
                    <a:pt x="282423" y="49529"/>
                  </a:lnTo>
                  <a:lnTo>
                    <a:pt x="300168" y="54609"/>
                  </a:lnTo>
                  <a:lnTo>
                    <a:pt x="309634" y="72389"/>
                  </a:lnTo>
                  <a:lnTo>
                    <a:pt x="310082" y="81279"/>
                  </a:lnTo>
                  <a:lnTo>
                    <a:pt x="310034" y="92709"/>
                  </a:lnTo>
                  <a:lnTo>
                    <a:pt x="309874" y="97789"/>
                  </a:lnTo>
                  <a:lnTo>
                    <a:pt x="309834" y="99059"/>
                  </a:lnTo>
                  <a:lnTo>
                    <a:pt x="309238" y="111759"/>
                  </a:lnTo>
                  <a:lnTo>
                    <a:pt x="309360" y="121919"/>
                  </a:lnTo>
                  <a:lnTo>
                    <a:pt x="309406" y="125729"/>
                  </a:lnTo>
                  <a:lnTo>
                    <a:pt x="293391" y="132079"/>
                  </a:lnTo>
                  <a:lnTo>
                    <a:pt x="281593" y="144779"/>
                  </a:lnTo>
                  <a:lnTo>
                    <a:pt x="274634" y="160019"/>
                  </a:lnTo>
                  <a:lnTo>
                    <a:pt x="273135" y="176529"/>
                  </a:lnTo>
                  <a:lnTo>
                    <a:pt x="294256" y="176529"/>
                  </a:lnTo>
                  <a:lnTo>
                    <a:pt x="292199" y="170179"/>
                  </a:lnTo>
                  <a:lnTo>
                    <a:pt x="298741" y="152399"/>
                  </a:lnTo>
                  <a:lnTo>
                    <a:pt x="317483" y="142239"/>
                  </a:lnTo>
                  <a:lnTo>
                    <a:pt x="340031" y="140969"/>
                  </a:lnTo>
                  <a:lnTo>
                    <a:pt x="477345" y="140969"/>
                  </a:lnTo>
                  <a:lnTo>
                    <a:pt x="477306" y="132079"/>
                  </a:lnTo>
                  <a:lnTo>
                    <a:pt x="453324" y="132079"/>
                  </a:lnTo>
                  <a:lnTo>
                    <a:pt x="445618" y="128269"/>
                  </a:lnTo>
                  <a:lnTo>
                    <a:pt x="437214" y="125729"/>
                  </a:lnTo>
                  <a:lnTo>
                    <a:pt x="431377" y="124459"/>
                  </a:lnTo>
                  <a:lnTo>
                    <a:pt x="329484" y="124459"/>
                  </a:lnTo>
                  <a:lnTo>
                    <a:pt x="329484" y="64769"/>
                  </a:lnTo>
                  <a:lnTo>
                    <a:pt x="338933" y="54609"/>
                  </a:lnTo>
                  <a:lnTo>
                    <a:pt x="342197" y="53339"/>
                  </a:lnTo>
                  <a:lnTo>
                    <a:pt x="350858" y="49529"/>
                  </a:lnTo>
                  <a:close/>
                </a:path>
                <a:path w="639445" h="635000">
                  <a:moveTo>
                    <a:pt x="476996" y="60959"/>
                  </a:moveTo>
                  <a:lnTo>
                    <a:pt x="428125" y="60959"/>
                  </a:lnTo>
                  <a:lnTo>
                    <a:pt x="437014" y="62229"/>
                  </a:lnTo>
                  <a:lnTo>
                    <a:pt x="446478" y="67309"/>
                  </a:lnTo>
                  <a:lnTo>
                    <a:pt x="454002" y="73659"/>
                  </a:lnTo>
                  <a:lnTo>
                    <a:pt x="457069" y="81279"/>
                  </a:lnTo>
                  <a:lnTo>
                    <a:pt x="457069" y="132079"/>
                  </a:lnTo>
                  <a:lnTo>
                    <a:pt x="477306" y="132079"/>
                  </a:lnTo>
                  <a:lnTo>
                    <a:pt x="477190" y="105409"/>
                  </a:lnTo>
                  <a:lnTo>
                    <a:pt x="477068" y="77469"/>
                  </a:lnTo>
                  <a:lnTo>
                    <a:pt x="476996" y="60959"/>
                  </a:lnTo>
                  <a:close/>
                </a:path>
                <a:path w="639445" h="635000">
                  <a:moveTo>
                    <a:pt x="94025" y="66039"/>
                  </a:moveTo>
                  <a:lnTo>
                    <a:pt x="52209" y="66039"/>
                  </a:lnTo>
                  <a:lnTo>
                    <a:pt x="68322" y="69849"/>
                  </a:lnTo>
                  <a:lnTo>
                    <a:pt x="73402" y="72389"/>
                  </a:lnTo>
                  <a:lnTo>
                    <a:pt x="74443" y="73659"/>
                  </a:lnTo>
                  <a:lnTo>
                    <a:pt x="76367" y="82549"/>
                  </a:lnTo>
                  <a:lnTo>
                    <a:pt x="76241" y="88899"/>
                  </a:lnTo>
                  <a:lnTo>
                    <a:pt x="76165" y="92709"/>
                  </a:lnTo>
                  <a:lnTo>
                    <a:pt x="76064" y="97789"/>
                  </a:lnTo>
                  <a:lnTo>
                    <a:pt x="75474" y="111759"/>
                  </a:lnTo>
                  <a:lnTo>
                    <a:pt x="75420" y="113029"/>
                  </a:lnTo>
                  <a:lnTo>
                    <a:pt x="76122" y="121919"/>
                  </a:lnTo>
                  <a:lnTo>
                    <a:pt x="76222" y="123189"/>
                  </a:lnTo>
                  <a:lnTo>
                    <a:pt x="76323" y="124459"/>
                  </a:lnTo>
                  <a:lnTo>
                    <a:pt x="79899" y="129539"/>
                  </a:lnTo>
                  <a:lnTo>
                    <a:pt x="85616" y="130809"/>
                  </a:lnTo>
                  <a:lnTo>
                    <a:pt x="91157" y="128269"/>
                  </a:lnTo>
                  <a:lnTo>
                    <a:pt x="94204" y="121919"/>
                  </a:lnTo>
                  <a:lnTo>
                    <a:pt x="94327" y="111759"/>
                  </a:lnTo>
                  <a:lnTo>
                    <a:pt x="94437" y="97789"/>
                  </a:lnTo>
                  <a:lnTo>
                    <a:pt x="93754" y="77469"/>
                  </a:lnTo>
                  <a:lnTo>
                    <a:pt x="93826" y="69849"/>
                  </a:lnTo>
                  <a:lnTo>
                    <a:pt x="93892" y="68579"/>
                  </a:lnTo>
                  <a:lnTo>
                    <a:pt x="93958" y="67309"/>
                  </a:lnTo>
                  <a:lnTo>
                    <a:pt x="94025" y="66039"/>
                  </a:lnTo>
                  <a:close/>
                </a:path>
                <a:path w="639445" h="635000">
                  <a:moveTo>
                    <a:pt x="392299" y="49529"/>
                  </a:moveTo>
                  <a:lnTo>
                    <a:pt x="360269" y="49529"/>
                  </a:lnTo>
                  <a:lnTo>
                    <a:pt x="369290" y="52069"/>
                  </a:lnTo>
                  <a:lnTo>
                    <a:pt x="376779" y="57149"/>
                  </a:lnTo>
                  <a:lnTo>
                    <a:pt x="379154" y="59689"/>
                  </a:lnTo>
                  <a:lnTo>
                    <a:pt x="384171" y="71119"/>
                  </a:lnTo>
                  <a:lnTo>
                    <a:pt x="384171" y="124459"/>
                  </a:lnTo>
                  <a:lnTo>
                    <a:pt x="402395" y="124459"/>
                  </a:lnTo>
                  <a:lnTo>
                    <a:pt x="401877" y="105409"/>
                  </a:lnTo>
                  <a:lnTo>
                    <a:pt x="403435" y="85089"/>
                  </a:lnTo>
                  <a:lnTo>
                    <a:pt x="410905" y="68579"/>
                  </a:lnTo>
                  <a:lnTo>
                    <a:pt x="428125" y="60959"/>
                  </a:lnTo>
                  <a:lnTo>
                    <a:pt x="476996" y="60959"/>
                  </a:lnTo>
                  <a:lnTo>
                    <a:pt x="476969" y="54609"/>
                  </a:lnTo>
                  <a:lnTo>
                    <a:pt x="396706" y="54609"/>
                  </a:lnTo>
                  <a:lnTo>
                    <a:pt x="392299" y="49529"/>
                  </a:lnTo>
                  <a:close/>
                </a:path>
                <a:path w="639445" h="635000">
                  <a:moveTo>
                    <a:pt x="291210" y="31749"/>
                  </a:moveTo>
                  <a:lnTo>
                    <a:pt x="272115" y="31749"/>
                  </a:lnTo>
                  <a:lnTo>
                    <a:pt x="254931" y="39369"/>
                  </a:lnTo>
                  <a:lnTo>
                    <a:pt x="242375" y="54609"/>
                  </a:lnTo>
                  <a:lnTo>
                    <a:pt x="268172" y="54609"/>
                  </a:lnTo>
                  <a:lnTo>
                    <a:pt x="282423" y="49529"/>
                  </a:lnTo>
                  <a:lnTo>
                    <a:pt x="392299" y="49529"/>
                  </a:lnTo>
                  <a:lnTo>
                    <a:pt x="391198" y="48259"/>
                  </a:lnTo>
                  <a:lnTo>
                    <a:pt x="317458" y="48259"/>
                  </a:lnTo>
                  <a:lnTo>
                    <a:pt x="312085" y="40639"/>
                  </a:lnTo>
                  <a:lnTo>
                    <a:pt x="309495" y="39369"/>
                  </a:lnTo>
                  <a:lnTo>
                    <a:pt x="291210" y="31749"/>
                  </a:lnTo>
                  <a:close/>
                </a:path>
                <a:path w="639445" h="635000">
                  <a:moveTo>
                    <a:pt x="433774" y="43179"/>
                  </a:moveTo>
                  <a:lnTo>
                    <a:pt x="421921" y="43179"/>
                  </a:lnTo>
                  <a:lnTo>
                    <a:pt x="409533" y="46989"/>
                  </a:lnTo>
                  <a:lnTo>
                    <a:pt x="405532" y="49529"/>
                  </a:lnTo>
                  <a:lnTo>
                    <a:pt x="399995" y="54609"/>
                  </a:lnTo>
                  <a:lnTo>
                    <a:pt x="476969" y="54609"/>
                  </a:lnTo>
                  <a:lnTo>
                    <a:pt x="476952" y="50799"/>
                  </a:lnTo>
                  <a:lnTo>
                    <a:pt x="457043" y="50799"/>
                  </a:lnTo>
                  <a:lnTo>
                    <a:pt x="445383" y="45719"/>
                  </a:lnTo>
                  <a:lnTo>
                    <a:pt x="433774" y="43179"/>
                  </a:lnTo>
                  <a:close/>
                </a:path>
                <a:path w="639445" h="635000">
                  <a:moveTo>
                    <a:pt x="143233" y="0"/>
                  </a:moveTo>
                  <a:lnTo>
                    <a:pt x="112656" y="1269"/>
                  </a:lnTo>
                  <a:lnTo>
                    <a:pt x="87109" y="17779"/>
                  </a:lnTo>
                  <a:lnTo>
                    <a:pt x="75954" y="53339"/>
                  </a:lnTo>
                  <a:lnTo>
                    <a:pt x="94689" y="53339"/>
                  </a:lnTo>
                  <a:lnTo>
                    <a:pt x="94755" y="52069"/>
                  </a:lnTo>
                  <a:lnTo>
                    <a:pt x="94822" y="50799"/>
                  </a:lnTo>
                  <a:lnTo>
                    <a:pt x="94888" y="49529"/>
                  </a:lnTo>
                  <a:lnTo>
                    <a:pt x="94954" y="48259"/>
                  </a:lnTo>
                  <a:lnTo>
                    <a:pt x="101773" y="29209"/>
                  </a:lnTo>
                  <a:lnTo>
                    <a:pt x="117936" y="17779"/>
                  </a:lnTo>
                  <a:lnTo>
                    <a:pt x="169481" y="17779"/>
                  </a:lnTo>
                  <a:lnTo>
                    <a:pt x="143233" y="0"/>
                  </a:lnTo>
                  <a:close/>
                </a:path>
                <a:path w="639445" h="635000">
                  <a:moveTo>
                    <a:pt x="589176" y="48259"/>
                  </a:moveTo>
                  <a:lnTo>
                    <a:pt x="563139" y="53339"/>
                  </a:lnTo>
                  <a:lnTo>
                    <a:pt x="604711" y="53339"/>
                  </a:lnTo>
                  <a:lnTo>
                    <a:pt x="589176" y="48259"/>
                  </a:lnTo>
                  <a:close/>
                </a:path>
                <a:path w="639445" h="635000">
                  <a:moveTo>
                    <a:pt x="217160" y="43179"/>
                  </a:moveTo>
                  <a:lnTo>
                    <a:pt x="205307" y="43179"/>
                  </a:lnTo>
                  <a:lnTo>
                    <a:pt x="193697" y="45719"/>
                  </a:lnTo>
                  <a:lnTo>
                    <a:pt x="182037" y="50799"/>
                  </a:lnTo>
                  <a:lnTo>
                    <a:pt x="234933" y="50799"/>
                  </a:lnTo>
                  <a:lnTo>
                    <a:pt x="233549" y="49529"/>
                  </a:lnTo>
                  <a:lnTo>
                    <a:pt x="229548" y="46989"/>
                  </a:lnTo>
                  <a:lnTo>
                    <a:pt x="217160" y="43179"/>
                  </a:lnTo>
                  <a:close/>
                </a:path>
                <a:path w="639445" h="635000">
                  <a:moveTo>
                    <a:pt x="495823" y="0"/>
                  </a:moveTo>
                  <a:lnTo>
                    <a:pt x="469585" y="17779"/>
                  </a:lnTo>
                  <a:lnTo>
                    <a:pt x="457043" y="50799"/>
                  </a:lnTo>
                  <a:lnTo>
                    <a:pt x="476952" y="50799"/>
                  </a:lnTo>
                  <a:lnTo>
                    <a:pt x="476919" y="43179"/>
                  </a:lnTo>
                  <a:lnTo>
                    <a:pt x="480387" y="34289"/>
                  </a:lnTo>
                  <a:lnTo>
                    <a:pt x="487436" y="25399"/>
                  </a:lnTo>
                  <a:lnTo>
                    <a:pt x="496602" y="20319"/>
                  </a:lnTo>
                  <a:lnTo>
                    <a:pt x="506421" y="16509"/>
                  </a:lnTo>
                  <a:lnTo>
                    <a:pt x="549990" y="16509"/>
                  </a:lnTo>
                  <a:lnTo>
                    <a:pt x="526399" y="1269"/>
                  </a:lnTo>
                  <a:lnTo>
                    <a:pt x="495823" y="0"/>
                  </a:lnTo>
                  <a:close/>
                </a:path>
                <a:path w="639445" h="635000">
                  <a:moveTo>
                    <a:pt x="360593" y="30479"/>
                  </a:moveTo>
                  <a:lnTo>
                    <a:pt x="338816" y="34289"/>
                  </a:lnTo>
                  <a:lnTo>
                    <a:pt x="320137" y="48259"/>
                  </a:lnTo>
                  <a:lnTo>
                    <a:pt x="391198" y="48259"/>
                  </a:lnTo>
                  <a:lnTo>
                    <a:pt x="381284" y="36829"/>
                  </a:lnTo>
                  <a:lnTo>
                    <a:pt x="360593" y="30479"/>
                  </a:lnTo>
                  <a:close/>
                </a:path>
              </a:pathLst>
            </a:custGeom>
            <a:solidFill>
              <a:srgbClr val="FF5A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483263" y="3968572"/>
              <a:ext cx="142100" cy="353909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940146" y="3968534"/>
              <a:ext cx="68033" cy="353728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5755424" y="4092306"/>
              <a:ext cx="165100" cy="119380"/>
            </a:xfrm>
            <a:custGeom>
              <a:avLst/>
              <a:gdLst/>
              <a:ahLst/>
              <a:cxnLst/>
              <a:rect l="l" t="t" r="r" b="b"/>
              <a:pathLst>
                <a:path w="165100" h="119379">
                  <a:moveTo>
                    <a:pt x="76861" y="0"/>
                  </a:moveTo>
                  <a:lnTo>
                    <a:pt x="47841" y="455"/>
                  </a:lnTo>
                  <a:lnTo>
                    <a:pt x="25298" y="2189"/>
                  </a:lnTo>
                  <a:lnTo>
                    <a:pt x="6547" y="11950"/>
                  </a:lnTo>
                  <a:lnTo>
                    <a:pt x="0" y="29236"/>
                  </a:lnTo>
                  <a:lnTo>
                    <a:pt x="5349" y="46794"/>
                  </a:lnTo>
                  <a:lnTo>
                    <a:pt x="22288" y="57370"/>
                  </a:lnTo>
                  <a:lnTo>
                    <a:pt x="27647" y="58475"/>
                  </a:lnTo>
                  <a:lnTo>
                    <a:pt x="32600" y="57561"/>
                  </a:lnTo>
                  <a:lnTo>
                    <a:pt x="37693" y="58526"/>
                  </a:lnTo>
                  <a:lnTo>
                    <a:pt x="59206" y="67306"/>
                  </a:lnTo>
                  <a:lnTo>
                    <a:pt x="72066" y="80983"/>
                  </a:lnTo>
                  <a:lnTo>
                    <a:pt x="82677" y="96245"/>
                  </a:lnTo>
                  <a:lnTo>
                    <a:pt x="97447" y="109783"/>
                  </a:lnTo>
                  <a:lnTo>
                    <a:pt x="114104" y="116940"/>
                  </a:lnTo>
                  <a:lnTo>
                    <a:pt x="131452" y="118830"/>
                  </a:lnTo>
                  <a:lnTo>
                    <a:pt x="148451" y="115289"/>
                  </a:lnTo>
                  <a:lnTo>
                    <a:pt x="164058" y="106151"/>
                  </a:lnTo>
                  <a:lnTo>
                    <a:pt x="164960" y="19080"/>
                  </a:lnTo>
                  <a:lnTo>
                    <a:pt x="160108" y="11625"/>
                  </a:lnTo>
                  <a:lnTo>
                    <a:pt x="150217" y="6416"/>
                  </a:lnTo>
                  <a:lnTo>
                    <a:pt x="138765" y="3215"/>
                  </a:lnTo>
                  <a:lnTo>
                    <a:pt x="129235" y="1782"/>
                  </a:lnTo>
                  <a:lnTo>
                    <a:pt x="106085" y="537"/>
                  </a:lnTo>
                  <a:lnTo>
                    <a:pt x="7686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026378" y="4018051"/>
              <a:ext cx="58407" cy="254798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5643791" y="4001046"/>
              <a:ext cx="276860" cy="142875"/>
            </a:xfrm>
            <a:custGeom>
              <a:avLst/>
              <a:gdLst/>
              <a:ahLst/>
              <a:cxnLst/>
              <a:rect l="l" t="t" r="r" b="b"/>
              <a:pathLst>
                <a:path w="276860" h="142875">
                  <a:moveTo>
                    <a:pt x="57454" y="80848"/>
                  </a:moveTo>
                  <a:lnTo>
                    <a:pt x="56184" y="39103"/>
                  </a:lnTo>
                  <a:lnTo>
                    <a:pt x="24218" y="12217"/>
                  </a:lnTo>
                  <a:lnTo>
                    <a:pt x="16713" y="14668"/>
                  </a:lnTo>
                  <a:lnTo>
                    <a:pt x="381" y="50114"/>
                  </a:lnTo>
                  <a:lnTo>
                    <a:pt x="0" y="74472"/>
                  </a:lnTo>
                  <a:lnTo>
                    <a:pt x="419" y="99110"/>
                  </a:lnTo>
                  <a:lnTo>
                    <a:pt x="1384" y="117106"/>
                  </a:lnTo>
                  <a:lnTo>
                    <a:pt x="10312" y="135775"/>
                  </a:lnTo>
                  <a:lnTo>
                    <a:pt x="27343" y="142252"/>
                  </a:lnTo>
                  <a:lnTo>
                    <a:pt x="44894" y="137210"/>
                  </a:lnTo>
                  <a:lnTo>
                    <a:pt x="55384" y="121285"/>
                  </a:lnTo>
                  <a:lnTo>
                    <a:pt x="56984" y="104673"/>
                  </a:lnTo>
                  <a:lnTo>
                    <a:pt x="57454" y="80848"/>
                  </a:lnTo>
                  <a:close/>
                </a:path>
                <a:path w="276860" h="142875">
                  <a:moveTo>
                    <a:pt x="129717" y="35521"/>
                  </a:moveTo>
                  <a:lnTo>
                    <a:pt x="129070" y="22567"/>
                  </a:lnTo>
                  <a:lnTo>
                    <a:pt x="119595" y="5842"/>
                  </a:lnTo>
                  <a:lnTo>
                    <a:pt x="101854" y="0"/>
                  </a:lnTo>
                  <a:lnTo>
                    <a:pt x="84048" y="6705"/>
                  </a:lnTo>
                  <a:lnTo>
                    <a:pt x="74371" y="27597"/>
                  </a:lnTo>
                  <a:lnTo>
                    <a:pt x="73367" y="44069"/>
                  </a:lnTo>
                  <a:lnTo>
                    <a:pt x="73063" y="63995"/>
                  </a:lnTo>
                  <a:lnTo>
                    <a:pt x="73393" y="83947"/>
                  </a:lnTo>
                  <a:lnTo>
                    <a:pt x="84505" y="123774"/>
                  </a:lnTo>
                  <a:lnTo>
                    <a:pt x="92570" y="127812"/>
                  </a:lnTo>
                  <a:lnTo>
                    <a:pt x="94068" y="110502"/>
                  </a:lnTo>
                  <a:lnTo>
                    <a:pt x="101028" y="95084"/>
                  </a:lnTo>
                  <a:lnTo>
                    <a:pt x="112826" y="83146"/>
                  </a:lnTo>
                  <a:lnTo>
                    <a:pt x="128841" y="76276"/>
                  </a:lnTo>
                  <a:lnTo>
                    <a:pt x="128676" y="63068"/>
                  </a:lnTo>
                  <a:lnTo>
                    <a:pt x="129717" y="35521"/>
                  </a:lnTo>
                  <a:close/>
                </a:path>
                <a:path w="276860" h="142875">
                  <a:moveTo>
                    <a:pt x="203606" y="21386"/>
                  </a:moveTo>
                  <a:lnTo>
                    <a:pt x="198589" y="11061"/>
                  </a:lnTo>
                  <a:lnTo>
                    <a:pt x="196227" y="8458"/>
                  </a:lnTo>
                  <a:lnTo>
                    <a:pt x="188722" y="2882"/>
                  </a:lnTo>
                  <a:lnTo>
                    <a:pt x="179705" y="203"/>
                  </a:lnTo>
                  <a:lnTo>
                    <a:pt x="170294" y="495"/>
                  </a:lnTo>
                  <a:lnTo>
                    <a:pt x="161632" y="3835"/>
                  </a:lnTo>
                  <a:lnTo>
                    <a:pt x="158381" y="5842"/>
                  </a:lnTo>
                  <a:lnTo>
                    <a:pt x="148932" y="16129"/>
                  </a:lnTo>
                  <a:lnTo>
                    <a:pt x="148932" y="74803"/>
                  </a:lnTo>
                  <a:lnTo>
                    <a:pt x="203606" y="74803"/>
                  </a:lnTo>
                  <a:lnTo>
                    <a:pt x="203606" y="21386"/>
                  </a:lnTo>
                  <a:close/>
                </a:path>
                <a:path w="276860" h="142875">
                  <a:moveTo>
                    <a:pt x="276504" y="32550"/>
                  </a:moveTo>
                  <a:lnTo>
                    <a:pt x="273443" y="24625"/>
                  </a:lnTo>
                  <a:lnTo>
                    <a:pt x="265912" y="17868"/>
                  </a:lnTo>
                  <a:lnTo>
                    <a:pt x="256451" y="13246"/>
                  </a:lnTo>
                  <a:lnTo>
                    <a:pt x="247561" y="11760"/>
                  </a:lnTo>
                  <a:lnTo>
                    <a:pt x="230339" y="19329"/>
                  </a:lnTo>
                  <a:lnTo>
                    <a:pt x="222872" y="35953"/>
                  </a:lnTo>
                  <a:lnTo>
                    <a:pt x="221310" y="56248"/>
                  </a:lnTo>
                  <a:lnTo>
                    <a:pt x="221830" y="74790"/>
                  </a:lnTo>
                  <a:lnTo>
                    <a:pt x="250812" y="74790"/>
                  </a:lnTo>
                  <a:lnTo>
                    <a:pt x="256654" y="76225"/>
                  </a:lnTo>
                  <a:lnTo>
                    <a:pt x="272757" y="82207"/>
                  </a:lnTo>
                  <a:lnTo>
                    <a:pt x="276504" y="83083"/>
                  </a:lnTo>
                  <a:lnTo>
                    <a:pt x="276504" y="325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1" name="object 31"/>
          <p:cNvGrpSpPr/>
          <p:nvPr/>
        </p:nvGrpSpPr>
        <p:grpSpPr>
          <a:xfrm>
            <a:off x="4835079" y="2606289"/>
            <a:ext cx="756285" cy="640080"/>
            <a:chOff x="4835079" y="2606289"/>
            <a:chExt cx="756285" cy="640080"/>
          </a:xfrm>
        </p:grpSpPr>
        <p:sp>
          <p:nvSpPr>
            <p:cNvPr id="32" name="object 32"/>
            <p:cNvSpPr/>
            <p:nvPr/>
          </p:nvSpPr>
          <p:spPr>
            <a:xfrm>
              <a:off x="4835068" y="2606293"/>
              <a:ext cx="756285" cy="640080"/>
            </a:xfrm>
            <a:custGeom>
              <a:avLst/>
              <a:gdLst/>
              <a:ahLst/>
              <a:cxnLst/>
              <a:rect l="l" t="t" r="r" b="b"/>
              <a:pathLst>
                <a:path w="756285" h="640080">
                  <a:moveTo>
                    <a:pt x="196392" y="306882"/>
                  </a:moveTo>
                  <a:lnTo>
                    <a:pt x="192405" y="295744"/>
                  </a:lnTo>
                  <a:lnTo>
                    <a:pt x="172897" y="241274"/>
                  </a:lnTo>
                  <a:lnTo>
                    <a:pt x="169710" y="239102"/>
                  </a:lnTo>
                  <a:lnTo>
                    <a:pt x="169710" y="299593"/>
                  </a:lnTo>
                  <a:lnTo>
                    <a:pt x="169024" y="299910"/>
                  </a:lnTo>
                  <a:lnTo>
                    <a:pt x="169519" y="299085"/>
                  </a:lnTo>
                  <a:lnTo>
                    <a:pt x="169710" y="299593"/>
                  </a:lnTo>
                  <a:lnTo>
                    <a:pt x="169710" y="239102"/>
                  </a:lnTo>
                  <a:lnTo>
                    <a:pt x="167220" y="237388"/>
                  </a:lnTo>
                  <a:lnTo>
                    <a:pt x="155409" y="240639"/>
                  </a:lnTo>
                  <a:lnTo>
                    <a:pt x="150964" y="247281"/>
                  </a:lnTo>
                  <a:lnTo>
                    <a:pt x="164236" y="284340"/>
                  </a:lnTo>
                  <a:lnTo>
                    <a:pt x="12839" y="214960"/>
                  </a:lnTo>
                  <a:lnTo>
                    <a:pt x="6273" y="215963"/>
                  </a:lnTo>
                  <a:lnTo>
                    <a:pt x="0" y="226466"/>
                  </a:lnTo>
                  <a:lnTo>
                    <a:pt x="1409" y="234594"/>
                  </a:lnTo>
                  <a:lnTo>
                    <a:pt x="6985" y="237147"/>
                  </a:lnTo>
                  <a:lnTo>
                    <a:pt x="156413" y="305638"/>
                  </a:lnTo>
                  <a:lnTo>
                    <a:pt x="121069" y="321691"/>
                  </a:lnTo>
                  <a:lnTo>
                    <a:pt x="119710" y="329780"/>
                  </a:lnTo>
                  <a:lnTo>
                    <a:pt x="125933" y="340448"/>
                  </a:lnTo>
                  <a:lnTo>
                    <a:pt x="132524" y="341312"/>
                  </a:lnTo>
                  <a:lnTo>
                    <a:pt x="193865" y="313448"/>
                  </a:lnTo>
                  <a:lnTo>
                    <a:pt x="195745" y="308571"/>
                  </a:lnTo>
                  <a:lnTo>
                    <a:pt x="196392" y="306882"/>
                  </a:lnTo>
                  <a:close/>
                </a:path>
                <a:path w="756285" h="640080">
                  <a:moveTo>
                    <a:pt x="244475" y="154457"/>
                  </a:moveTo>
                  <a:lnTo>
                    <a:pt x="240436" y="147447"/>
                  </a:lnTo>
                  <a:lnTo>
                    <a:pt x="228409" y="144703"/>
                  </a:lnTo>
                  <a:lnTo>
                    <a:pt x="222694" y="148018"/>
                  </a:lnTo>
                  <a:lnTo>
                    <a:pt x="210934" y="183515"/>
                  </a:lnTo>
                  <a:lnTo>
                    <a:pt x="88252" y="8991"/>
                  </a:lnTo>
                  <a:lnTo>
                    <a:pt x="80479" y="4089"/>
                  </a:lnTo>
                  <a:lnTo>
                    <a:pt x="72148" y="5765"/>
                  </a:lnTo>
                  <a:lnTo>
                    <a:pt x="66967" y="11938"/>
                  </a:lnTo>
                  <a:lnTo>
                    <a:pt x="68630" y="20459"/>
                  </a:lnTo>
                  <a:lnTo>
                    <a:pt x="192239" y="196316"/>
                  </a:lnTo>
                  <a:lnTo>
                    <a:pt x="155384" y="187401"/>
                  </a:lnTo>
                  <a:lnTo>
                    <a:pt x="148577" y="190614"/>
                  </a:lnTo>
                  <a:lnTo>
                    <a:pt x="145961" y="202082"/>
                  </a:lnTo>
                  <a:lnTo>
                    <a:pt x="145846" y="202577"/>
                  </a:lnTo>
                  <a:lnTo>
                    <a:pt x="148932" y="209207"/>
                  </a:lnTo>
                  <a:lnTo>
                    <a:pt x="216293" y="225488"/>
                  </a:lnTo>
                  <a:lnTo>
                    <a:pt x="222084" y="222046"/>
                  </a:lnTo>
                  <a:lnTo>
                    <a:pt x="226072" y="210019"/>
                  </a:lnTo>
                  <a:lnTo>
                    <a:pt x="244475" y="154457"/>
                  </a:lnTo>
                  <a:close/>
                </a:path>
                <a:path w="756285" h="640080">
                  <a:moveTo>
                    <a:pt x="403999" y="132905"/>
                  </a:moveTo>
                  <a:lnTo>
                    <a:pt x="403733" y="126657"/>
                  </a:lnTo>
                  <a:lnTo>
                    <a:pt x="403669" y="125183"/>
                  </a:lnTo>
                  <a:lnTo>
                    <a:pt x="394957" y="116471"/>
                  </a:lnTo>
                  <a:lnTo>
                    <a:pt x="387946" y="116827"/>
                  </a:lnTo>
                  <a:lnTo>
                    <a:pt x="360857" y="141617"/>
                  </a:lnTo>
                  <a:lnTo>
                    <a:pt x="359867" y="16802"/>
                  </a:lnTo>
                  <a:lnTo>
                    <a:pt x="356323" y="11150"/>
                  </a:lnTo>
                  <a:lnTo>
                    <a:pt x="344131" y="9931"/>
                  </a:lnTo>
                  <a:lnTo>
                    <a:pt x="337248" y="14490"/>
                  </a:lnTo>
                  <a:lnTo>
                    <a:pt x="337299" y="20662"/>
                  </a:lnTo>
                  <a:lnTo>
                    <a:pt x="338264" y="141300"/>
                  </a:lnTo>
                  <a:lnTo>
                    <a:pt x="310045" y="118897"/>
                  </a:lnTo>
                  <a:lnTo>
                    <a:pt x="303453" y="118008"/>
                  </a:lnTo>
                  <a:lnTo>
                    <a:pt x="294817" y="126657"/>
                  </a:lnTo>
                  <a:lnTo>
                    <a:pt x="293928" y="134937"/>
                  </a:lnTo>
                  <a:lnTo>
                    <a:pt x="348056" y="177888"/>
                  </a:lnTo>
                  <a:lnTo>
                    <a:pt x="354177" y="178473"/>
                  </a:lnTo>
                  <a:lnTo>
                    <a:pt x="376707" y="157861"/>
                  </a:lnTo>
                  <a:lnTo>
                    <a:pt x="403999" y="132905"/>
                  </a:lnTo>
                  <a:close/>
                </a:path>
                <a:path w="756285" h="640080">
                  <a:moveTo>
                    <a:pt x="609676" y="538581"/>
                  </a:moveTo>
                  <a:lnTo>
                    <a:pt x="608126" y="509104"/>
                  </a:lnTo>
                  <a:lnTo>
                    <a:pt x="594423" y="480517"/>
                  </a:lnTo>
                  <a:lnTo>
                    <a:pt x="570128" y="449033"/>
                  </a:lnTo>
                  <a:lnTo>
                    <a:pt x="519264" y="387527"/>
                  </a:lnTo>
                  <a:lnTo>
                    <a:pt x="494855" y="356108"/>
                  </a:lnTo>
                  <a:lnTo>
                    <a:pt x="488569" y="350342"/>
                  </a:lnTo>
                  <a:lnTo>
                    <a:pt x="481507" y="345287"/>
                  </a:lnTo>
                  <a:lnTo>
                    <a:pt x="473811" y="341083"/>
                  </a:lnTo>
                  <a:lnTo>
                    <a:pt x="465696" y="337870"/>
                  </a:lnTo>
                  <a:lnTo>
                    <a:pt x="465442" y="335572"/>
                  </a:lnTo>
                  <a:lnTo>
                    <a:pt x="461175" y="297370"/>
                  </a:lnTo>
                  <a:lnTo>
                    <a:pt x="461111" y="296773"/>
                  </a:lnTo>
                  <a:lnTo>
                    <a:pt x="445274" y="265518"/>
                  </a:lnTo>
                  <a:lnTo>
                    <a:pt x="445274" y="334530"/>
                  </a:lnTo>
                  <a:lnTo>
                    <a:pt x="444969" y="341388"/>
                  </a:lnTo>
                  <a:lnTo>
                    <a:pt x="428015" y="383057"/>
                  </a:lnTo>
                  <a:lnTo>
                    <a:pt x="360489" y="420814"/>
                  </a:lnTo>
                  <a:lnTo>
                    <a:pt x="320027" y="414578"/>
                  </a:lnTo>
                  <a:lnTo>
                    <a:pt x="286575" y="391795"/>
                  </a:lnTo>
                  <a:lnTo>
                    <a:pt x="265595" y="356552"/>
                  </a:lnTo>
                  <a:lnTo>
                    <a:pt x="264464" y="353009"/>
                  </a:lnTo>
                  <a:lnTo>
                    <a:pt x="263537" y="350050"/>
                  </a:lnTo>
                  <a:lnTo>
                    <a:pt x="263474" y="349885"/>
                  </a:lnTo>
                  <a:lnTo>
                    <a:pt x="263220" y="348678"/>
                  </a:lnTo>
                  <a:lnTo>
                    <a:pt x="262026" y="342849"/>
                  </a:lnTo>
                  <a:lnTo>
                    <a:pt x="261543" y="335572"/>
                  </a:lnTo>
                  <a:lnTo>
                    <a:pt x="261239" y="328726"/>
                  </a:lnTo>
                  <a:lnTo>
                    <a:pt x="273989" y="282143"/>
                  </a:lnTo>
                  <a:lnTo>
                    <a:pt x="315099" y="244944"/>
                  </a:lnTo>
                  <a:lnTo>
                    <a:pt x="341401" y="237388"/>
                  </a:lnTo>
                  <a:lnTo>
                    <a:pt x="385445" y="242531"/>
                  </a:lnTo>
                  <a:lnTo>
                    <a:pt x="418680" y="264172"/>
                  </a:lnTo>
                  <a:lnTo>
                    <a:pt x="439267" y="296773"/>
                  </a:lnTo>
                  <a:lnTo>
                    <a:pt x="445274" y="334530"/>
                  </a:lnTo>
                  <a:lnTo>
                    <a:pt x="445274" y="265518"/>
                  </a:lnTo>
                  <a:lnTo>
                    <a:pt x="442455" y="259943"/>
                  </a:lnTo>
                  <a:lnTo>
                    <a:pt x="417347" y="237388"/>
                  </a:lnTo>
                  <a:lnTo>
                    <a:pt x="411264" y="231927"/>
                  </a:lnTo>
                  <a:lnTo>
                    <a:pt x="369036" y="217271"/>
                  </a:lnTo>
                  <a:lnTo>
                    <a:pt x="327063" y="219214"/>
                  </a:lnTo>
                  <a:lnTo>
                    <a:pt x="290741" y="235115"/>
                  </a:lnTo>
                  <a:lnTo>
                    <a:pt x="262636" y="262128"/>
                  </a:lnTo>
                  <a:lnTo>
                    <a:pt x="245275" y="297370"/>
                  </a:lnTo>
                  <a:lnTo>
                    <a:pt x="241223" y="337997"/>
                  </a:lnTo>
                  <a:lnTo>
                    <a:pt x="233222" y="341122"/>
                  </a:lnTo>
                  <a:lnTo>
                    <a:pt x="225679" y="345211"/>
                  </a:lnTo>
                  <a:lnTo>
                    <a:pt x="218643" y="350227"/>
                  </a:lnTo>
                  <a:lnTo>
                    <a:pt x="212204" y="356120"/>
                  </a:lnTo>
                  <a:lnTo>
                    <a:pt x="187261" y="388785"/>
                  </a:lnTo>
                  <a:lnTo>
                    <a:pt x="132842" y="453186"/>
                  </a:lnTo>
                  <a:lnTo>
                    <a:pt x="108648" y="485927"/>
                  </a:lnTo>
                  <a:lnTo>
                    <a:pt x="96227" y="525653"/>
                  </a:lnTo>
                  <a:lnTo>
                    <a:pt x="106781" y="561606"/>
                  </a:lnTo>
                  <a:lnTo>
                    <a:pt x="135242" y="585774"/>
                  </a:lnTo>
                  <a:lnTo>
                    <a:pt x="176517" y="590169"/>
                  </a:lnTo>
                  <a:lnTo>
                    <a:pt x="188455" y="587540"/>
                  </a:lnTo>
                  <a:lnTo>
                    <a:pt x="212610" y="580809"/>
                  </a:lnTo>
                  <a:lnTo>
                    <a:pt x="224510" y="577799"/>
                  </a:lnTo>
                  <a:lnTo>
                    <a:pt x="224510" y="627976"/>
                  </a:lnTo>
                  <a:lnTo>
                    <a:pt x="226999" y="633425"/>
                  </a:lnTo>
                  <a:lnTo>
                    <a:pt x="232511" y="639914"/>
                  </a:lnTo>
                  <a:lnTo>
                    <a:pt x="242379" y="637603"/>
                  </a:lnTo>
                  <a:lnTo>
                    <a:pt x="245110" y="630580"/>
                  </a:lnTo>
                  <a:lnTo>
                    <a:pt x="246811" y="572465"/>
                  </a:lnTo>
                  <a:lnTo>
                    <a:pt x="272618" y="566191"/>
                  </a:lnTo>
                  <a:lnTo>
                    <a:pt x="298196" y="559511"/>
                  </a:lnTo>
                  <a:lnTo>
                    <a:pt x="321195" y="548424"/>
                  </a:lnTo>
                  <a:lnTo>
                    <a:pt x="339229" y="528891"/>
                  </a:lnTo>
                  <a:lnTo>
                    <a:pt x="349046" y="491426"/>
                  </a:lnTo>
                  <a:lnTo>
                    <a:pt x="337553" y="459651"/>
                  </a:lnTo>
                  <a:lnTo>
                    <a:pt x="309956" y="441172"/>
                  </a:lnTo>
                  <a:lnTo>
                    <a:pt x="271475" y="443572"/>
                  </a:lnTo>
                  <a:lnTo>
                    <a:pt x="225971" y="462876"/>
                  </a:lnTo>
                  <a:lnTo>
                    <a:pt x="201460" y="481495"/>
                  </a:lnTo>
                  <a:lnTo>
                    <a:pt x="204025" y="487438"/>
                  </a:lnTo>
                  <a:lnTo>
                    <a:pt x="256336" y="472706"/>
                  </a:lnTo>
                  <a:lnTo>
                    <a:pt x="268325" y="467321"/>
                  </a:lnTo>
                  <a:lnTo>
                    <a:pt x="280416" y="462419"/>
                  </a:lnTo>
                  <a:lnTo>
                    <a:pt x="291757" y="459524"/>
                  </a:lnTo>
                  <a:lnTo>
                    <a:pt x="303110" y="460336"/>
                  </a:lnTo>
                  <a:lnTo>
                    <a:pt x="315239" y="466598"/>
                  </a:lnTo>
                  <a:lnTo>
                    <a:pt x="327748" y="485470"/>
                  </a:lnTo>
                  <a:lnTo>
                    <a:pt x="326326" y="507644"/>
                  </a:lnTo>
                  <a:lnTo>
                    <a:pt x="314210" y="527507"/>
                  </a:lnTo>
                  <a:lnTo>
                    <a:pt x="294690" y="539432"/>
                  </a:lnTo>
                  <a:lnTo>
                    <a:pt x="263969" y="546163"/>
                  </a:lnTo>
                  <a:lnTo>
                    <a:pt x="201218" y="564121"/>
                  </a:lnTo>
                  <a:lnTo>
                    <a:pt x="170878" y="570458"/>
                  </a:lnTo>
                  <a:lnTo>
                    <a:pt x="143306" y="566534"/>
                  </a:lnTo>
                  <a:lnTo>
                    <a:pt x="123952" y="549706"/>
                  </a:lnTo>
                  <a:lnTo>
                    <a:pt x="116598" y="525348"/>
                  </a:lnTo>
                  <a:lnTo>
                    <a:pt x="125056" y="498830"/>
                  </a:lnTo>
                  <a:lnTo>
                    <a:pt x="150520" y="467702"/>
                  </a:lnTo>
                  <a:lnTo>
                    <a:pt x="199999" y="402501"/>
                  </a:lnTo>
                  <a:lnTo>
                    <a:pt x="225729" y="371995"/>
                  </a:lnTo>
                  <a:lnTo>
                    <a:pt x="231368" y="365874"/>
                  </a:lnTo>
                  <a:lnTo>
                    <a:pt x="237299" y="361149"/>
                  </a:lnTo>
                  <a:lnTo>
                    <a:pt x="244729" y="358470"/>
                  </a:lnTo>
                  <a:lnTo>
                    <a:pt x="261937" y="395008"/>
                  </a:lnTo>
                  <a:lnTo>
                    <a:pt x="289509" y="421601"/>
                  </a:lnTo>
                  <a:lnTo>
                    <a:pt x="323913" y="437273"/>
                  </a:lnTo>
                  <a:lnTo>
                    <a:pt x="361607" y="441045"/>
                  </a:lnTo>
                  <a:lnTo>
                    <a:pt x="399046" y="431952"/>
                  </a:lnTo>
                  <a:lnTo>
                    <a:pt x="415378" y="420814"/>
                  </a:lnTo>
                  <a:lnTo>
                    <a:pt x="432663" y="409028"/>
                  </a:lnTo>
                  <a:lnTo>
                    <a:pt x="442950" y="397433"/>
                  </a:lnTo>
                  <a:lnTo>
                    <a:pt x="451281" y="385064"/>
                  </a:lnTo>
                  <a:lnTo>
                    <a:pt x="457695" y="372084"/>
                  </a:lnTo>
                  <a:lnTo>
                    <a:pt x="462241" y="358660"/>
                  </a:lnTo>
                  <a:lnTo>
                    <a:pt x="469036" y="361137"/>
                  </a:lnTo>
                  <a:lnTo>
                    <a:pt x="475043" y="365201"/>
                  </a:lnTo>
                  <a:lnTo>
                    <a:pt x="481342" y="371983"/>
                  </a:lnTo>
                  <a:lnTo>
                    <a:pt x="504850" y="402666"/>
                  </a:lnTo>
                  <a:lnTo>
                    <a:pt x="554659" y="462788"/>
                  </a:lnTo>
                  <a:lnTo>
                    <a:pt x="578002" y="493433"/>
                  </a:lnTo>
                  <a:lnTo>
                    <a:pt x="589584" y="521690"/>
                  </a:lnTo>
                  <a:lnTo>
                    <a:pt x="585393" y="546620"/>
                  </a:lnTo>
                  <a:lnTo>
                    <a:pt x="567613" y="564235"/>
                  </a:lnTo>
                  <a:lnTo>
                    <a:pt x="538365" y="570572"/>
                  </a:lnTo>
                  <a:lnTo>
                    <a:pt x="506984" y="562114"/>
                  </a:lnTo>
                  <a:lnTo>
                    <a:pt x="441477" y="547865"/>
                  </a:lnTo>
                  <a:lnTo>
                    <a:pt x="410679" y="538822"/>
                  </a:lnTo>
                  <a:lnTo>
                    <a:pt x="386803" y="520192"/>
                  </a:lnTo>
                  <a:lnTo>
                    <a:pt x="378739" y="493903"/>
                  </a:lnTo>
                  <a:lnTo>
                    <a:pt x="386867" y="470192"/>
                  </a:lnTo>
                  <a:lnTo>
                    <a:pt x="411581" y="459257"/>
                  </a:lnTo>
                  <a:lnTo>
                    <a:pt x="428269" y="462749"/>
                  </a:lnTo>
                  <a:lnTo>
                    <a:pt x="448970" y="471525"/>
                  </a:lnTo>
                  <a:lnTo>
                    <a:pt x="469887" y="481647"/>
                  </a:lnTo>
                  <a:lnTo>
                    <a:pt x="487222" y="489191"/>
                  </a:lnTo>
                  <a:lnTo>
                    <a:pt x="496811" y="490537"/>
                  </a:lnTo>
                  <a:lnTo>
                    <a:pt x="503097" y="487629"/>
                  </a:lnTo>
                  <a:lnTo>
                    <a:pt x="504939" y="481418"/>
                  </a:lnTo>
                  <a:lnTo>
                    <a:pt x="501205" y="472833"/>
                  </a:lnTo>
                  <a:lnTo>
                    <a:pt x="484886" y="465620"/>
                  </a:lnTo>
                  <a:lnTo>
                    <a:pt x="452043" y="450227"/>
                  </a:lnTo>
                  <a:lnTo>
                    <a:pt x="435584" y="443560"/>
                  </a:lnTo>
                  <a:lnTo>
                    <a:pt x="393471" y="442239"/>
                  </a:lnTo>
                  <a:lnTo>
                    <a:pt x="365810" y="465353"/>
                  </a:lnTo>
                  <a:lnTo>
                    <a:pt x="358076" y="501599"/>
                  </a:lnTo>
                  <a:lnTo>
                    <a:pt x="375767" y="539673"/>
                  </a:lnTo>
                  <a:lnTo>
                    <a:pt x="394169" y="553504"/>
                  </a:lnTo>
                  <a:lnTo>
                    <a:pt x="415709" y="561568"/>
                  </a:lnTo>
                  <a:lnTo>
                    <a:pt x="438556" y="567004"/>
                  </a:lnTo>
                  <a:lnTo>
                    <a:pt x="460921" y="572998"/>
                  </a:lnTo>
                  <a:lnTo>
                    <a:pt x="461772" y="581850"/>
                  </a:lnTo>
                  <a:lnTo>
                    <a:pt x="461111" y="616750"/>
                  </a:lnTo>
                  <a:lnTo>
                    <a:pt x="461467" y="628700"/>
                  </a:lnTo>
                  <a:lnTo>
                    <a:pt x="465035" y="635038"/>
                  </a:lnTo>
                  <a:lnTo>
                    <a:pt x="471385" y="637349"/>
                  </a:lnTo>
                  <a:lnTo>
                    <a:pt x="477913" y="635215"/>
                  </a:lnTo>
                  <a:lnTo>
                    <a:pt x="482003" y="628269"/>
                  </a:lnTo>
                  <a:lnTo>
                    <a:pt x="482536" y="617448"/>
                  </a:lnTo>
                  <a:lnTo>
                    <a:pt x="482041" y="585444"/>
                  </a:lnTo>
                  <a:lnTo>
                    <a:pt x="482549" y="577786"/>
                  </a:lnTo>
                  <a:lnTo>
                    <a:pt x="505409" y="583869"/>
                  </a:lnTo>
                  <a:lnTo>
                    <a:pt x="528027" y="589508"/>
                  </a:lnTo>
                  <a:lnTo>
                    <a:pt x="550672" y="591096"/>
                  </a:lnTo>
                  <a:lnTo>
                    <a:pt x="573633" y="585000"/>
                  </a:lnTo>
                  <a:lnTo>
                    <a:pt x="598411" y="565150"/>
                  </a:lnTo>
                  <a:lnTo>
                    <a:pt x="609676" y="538581"/>
                  </a:lnTo>
                  <a:close/>
                </a:path>
                <a:path w="756285" h="640080">
                  <a:moveTo>
                    <a:pt x="647509" y="7861"/>
                  </a:moveTo>
                  <a:lnTo>
                    <a:pt x="642315" y="1689"/>
                  </a:lnTo>
                  <a:lnTo>
                    <a:pt x="633996" y="0"/>
                  </a:lnTo>
                  <a:lnTo>
                    <a:pt x="626237" y="4927"/>
                  </a:lnTo>
                  <a:lnTo>
                    <a:pt x="499478" y="186537"/>
                  </a:lnTo>
                  <a:lnTo>
                    <a:pt x="492455" y="150228"/>
                  </a:lnTo>
                  <a:lnTo>
                    <a:pt x="491337" y="144373"/>
                  </a:lnTo>
                  <a:lnTo>
                    <a:pt x="484009" y="140512"/>
                  </a:lnTo>
                  <a:lnTo>
                    <a:pt x="472059" y="144373"/>
                  </a:lnTo>
                  <a:lnTo>
                    <a:pt x="472224" y="144373"/>
                  </a:lnTo>
                  <a:lnTo>
                    <a:pt x="469341" y="149999"/>
                  </a:lnTo>
                  <a:lnTo>
                    <a:pt x="482206" y="216535"/>
                  </a:lnTo>
                  <a:lnTo>
                    <a:pt x="487565" y="220294"/>
                  </a:lnTo>
                  <a:lnTo>
                    <a:pt x="552805" y="218224"/>
                  </a:lnTo>
                  <a:lnTo>
                    <a:pt x="558507" y="213321"/>
                  </a:lnTo>
                  <a:lnTo>
                    <a:pt x="558177" y="205765"/>
                  </a:lnTo>
                  <a:lnTo>
                    <a:pt x="557961" y="201053"/>
                  </a:lnTo>
                  <a:lnTo>
                    <a:pt x="553224" y="195478"/>
                  </a:lnTo>
                  <a:lnTo>
                    <a:pt x="520115" y="196545"/>
                  </a:lnTo>
                  <a:lnTo>
                    <a:pt x="645858" y="16395"/>
                  </a:lnTo>
                  <a:lnTo>
                    <a:pt x="647509" y="7861"/>
                  </a:lnTo>
                  <a:close/>
                </a:path>
                <a:path w="756285" h="640080">
                  <a:moveTo>
                    <a:pt x="756234" y="291604"/>
                  </a:moveTo>
                  <a:lnTo>
                    <a:pt x="753503" y="283908"/>
                  </a:lnTo>
                  <a:lnTo>
                    <a:pt x="745274" y="280720"/>
                  </a:lnTo>
                  <a:lnTo>
                    <a:pt x="578332" y="288048"/>
                  </a:lnTo>
                  <a:lnTo>
                    <a:pt x="600049" y="254355"/>
                  </a:lnTo>
                  <a:lnTo>
                    <a:pt x="597776" y="246976"/>
                  </a:lnTo>
                  <a:lnTo>
                    <a:pt x="587133" y="240753"/>
                  </a:lnTo>
                  <a:lnTo>
                    <a:pt x="580428" y="242862"/>
                  </a:lnTo>
                  <a:lnTo>
                    <a:pt x="543864" y="299618"/>
                  </a:lnTo>
                  <a:lnTo>
                    <a:pt x="544626" y="306120"/>
                  </a:lnTo>
                  <a:lnTo>
                    <a:pt x="593458" y="349973"/>
                  </a:lnTo>
                  <a:lnTo>
                    <a:pt x="600468" y="350367"/>
                  </a:lnTo>
                  <a:lnTo>
                    <a:pt x="609130" y="341706"/>
                  </a:lnTo>
                  <a:lnTo>
                    <a:pt x="609549" y="333908"/>
                  </a:lnTo>
                  <a:lnTo>
                    <a:pt x="583501" y="310540"/>
                  </a:lnTo>
                  <a:lnTo>
                    <a:pt x="745274" y="303453"/>
                  </a:lnTo>
                  <a:lnTo>
                    <a:pt x="753478" y="299542"/>
                  </a:lnTo>
                  <a:lnTo>
                    <a:pt x="756234" y="291604"/>
                  </a:lnTo>
                  <a:close/>
                </a:path>
              </a:pathLst>
            </a:custGeom>
            <a:solidFill>
              <a:srgbClr val="FF5A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3" name="object 3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096243" y="2843111"/>
              <a:ext cx="184276" cy="184276"/>
            </a:xfrm>
            <a:prstGeom prst="rect">
              <a:avLst/>
            </a:prstGeom>
          </p:spPr>
        </p:pic>
      </p:grpSp>
      <p:grpSp>
        <p:nvGrpSpPr>
          <p:cNvPr id="34" name="object 34"/>
          <p:cNvGrpSpPr/>
          <p:nvPr/>
        </p:nvGrpSpPr>
        <p:grpSpPr>
          <a:xfrm>
            <a:off x="3336528" y="2836689"/>
            <a:ext cx="611505" cy="723265"/>
            <a:chOff x="3336528" y="2836689"/>
            <a:chExt cx="611505" cy="723265"/>
          </a:xfrm>
        </p:grpSpPr>
        <p:sp>
          <p:nvSpPr>
            <p:cNvPr id="35" name="object 35"/>
            <p:cNvSpPr/>
            <p:nvPr/>
          </p:nvSpPr>
          <p:spPr>
            <a:xfrm>
              <a:off x="3336528" y="3060775"/>
              <a:ext cx="611505" cy="499109"/>
            </a:xfrm>
            <a:custGeom>
              <a:avLst/>
              <a:gdLst/>
              <a:ahLst/>
              <a:cxnLst/>
              <a:rect l="l" t="t" r="r" b="b"/>
              <a:pathLst>
                <a:path w="611504" h="499110">
                  <a:moveTo>
                    <a:pt x="96791" y="6954"/>
                  </a:moveTo>
                  <a:lnTo>
                    <a:pt x="46202" y="44597"/>
                  </a:lnTo>
                  <a:lnTo>
                    <a:pt x="32566" y="99384"/>
                  </a:lnTo>
                  <a:lnTo>
                    <a:pt x="26473" y="127487"/>
                  </a:lnTo>
                  <a:lnTo>
                    <a:pt x="20472" y="154807"/>
                  </a:lnTo>
                  <a:lnTo>
                    <a:pt x="15228" y="176485"/>
                  </a:lnTo>
                  <a:lnTo>
                    <a:pt x="9500" y="199371"/>
                  </a:lnTo>
                  <a:lnTo>
                    <a:pt x="4166" y="222162"/>
                  </a:lnTo>
                  <a:lnTo>
                    <a:pt x="0" y="244012"/>
                  </a:lnTo>
                  <a:lnTo>
                    <a:pt x="394" y="266513"/>
                  </a:lnTo>
                  <a:lnTo>
                    <a:pt x="501" y="272612"/>
                  </a:lnTo>
                  <a:lnTo>
                    <a:pt x="10831" y="297392"/>
                  </a:lnTo>
                  <a:lnTo>
                    <a:pt x="30112" y="315544"/>
                  </a:lnTo>
                  <a:lnTo>
                    <a:pt x="57467" y="324263"/>
                  </a:lnTo>
                  <a:lnTo>
                    <a:pt x="146291" y="324263"/>
                  </a:lnTo>
                  <a:lnTo>
                    <a:pt x="146291" y="493999"/>
                  </a:lnTo>
                  <a:lnTo>
                    <a:pt x="151155" y="498850"/>
                  </a:lnTo>
                  <a:lnTo>
                    <a:pt x="163195" y="498850"/>
                  </a:lnTo>
                  <a:lnTo>
                    <a:pt x="168059" y="493859"/>
                  </a:lnTo>
                  <a:lnTo>
                    <a:pt x="167825" y="324263"/>
                  </a:lnTo>
                  <a:lnTo>
                    <a:pt x="167805" y="306090"/>
                  </a:lnTo>
                  <a:lnTo>
                    <a:pt x="162876" y="303473"/>
                  </a:lnTo>
                  <a:lnTo>
                    <a:pt x="69858" y="303473"/>
                  </a:lnTo>
                  <a:lnTo>
                    <a:pt x="45046" y="298419"/>
                  </a:lnTo>
                  <a:lnTo>
                    <a:pt x="20448" y="266513"/>
                  </a:lnTo>
                  <a:lnTo>
                    <a:pt x="20218" y="252331"/>
                  </a:lnTo>
                  <a:lnTo>
                    <a:pt x="67582" y="48699"/>
                  </a:lnTo>
                  <a:lnTo>
                    <a:pt x="67703" y="48178"/>
                  </a:lnTo>
                  <a:lnTo>
                    <a:pt x="79072" y="32618"/>
                  </a:lnTo>
                  <a:lnTo>
                    <a:pt x="95659" y="28780"/>
                  </a:lnTo>
                  <a:lnTo>
                    <a:pt x="130220" y="28780"/>
                  </a:lnTo>
                  <a:lnTo>
                    <a:pt x="125360" y="19311"/>
                  </a:lnTo>
                  <a:lnTo>
                    <a:pt x="96791" y="6954"/>
                  </a:lnTo>
                  <a:close/>
                </a:path>
                <a:path w="611504" h="499110">
                  <a:moveTo>
                    <a:pt x="497782" y="302453"/>
                  </a:moveTo>
                  <a:lnTo>
                    <a:pt x="458216" y="302775"/>
                  </a:lnTo>
                  <a:lnTo>
                    <a:pt x="454276" y="303473"/>
                  </a:lnTo>
                  <a:lnTo>
                    <a:pt x="454562" y="303473"/>
                  </a:lnTo>
                  <a:lnTo>
                    <a:pt x="449262" y="308147"/>
                  </a:lnTo>
                  <a:lnTo>
                    <a:pt x="449135" y="492322"/>
                  </a:lnTo>
                  <a:lnTo>
                    <a:pt x="454367" y="497453"/>
                  </a:lnTo>
                  <a:lnTo>
                    <a:pt x="460654" y="497326"/>
                  </a:lnTo>
                  <a:lnTo>
                    <a:pt x="466928" y="497326"/>
                  </a:lnTo>
                  <a:lnTo>
                    <a:pt x="471931" y="492322"/>
                  </a:lnTo>
                  <a:lnTo>
                    <a:pt x="471919" y="324263"/>
                  </a:lnTo>
                  <a:lnTo>
                    <a:pt x="552424" y="324263"/>
                  </a:lnTo>
                  <a:lnTo>
                    <a:pt x="566165" y="321618"/>
                  </a:lnTo>
                  <a:lnTo>
                    <a:pt x="579975" y="314714"/>
                  </a:lnTo>
                  <a:lnTo>
                    <a:pt x="592202" y="305098"/>
                  </a:lnTo>
                  <a:lnTo>
                    <a:pt x="593928" y="303029"/>
                  </a:lnTo>
                  <a:lnTo>
                    <a:pt x="545350" y="303029"/>
                  </a:lnTo>
                  <a:lnTo>
                    <a:pt x="497782" y="302453"/>
                  </a:lnTo>
                  <a:close/>
                </a:path>
                <a:path w="611504" h="499110">
                  <a:moveTo>
                    <a:pt x="131954" y="302198"/>
                  </a:moveTo>
                  <a:lnTo>
                    <a:pt x="100028" y="303473"/>
                  </a:lnTo>
                  <a:lnTo>
                    <a:pt x="162876" y="303473"/>
                  </a:lnTo>
                  <a:lnTo>
                    <a:pt x="162039" y="303029"/>
                  </a:lnTo>
                  <a:lnTo>
                    <a:pt x="158838" y="302775"/>
                  </a:lnTo>
                  <a:lnTo>
                    <a:pt x="131954" y="302198"/>
                  </a:lnTo>
                  <a:close/>
                </a:path>
                <a:path w="611504" h="499110">
                  <a:moveTo>
                    <a:pt x="605004" y="216758"/>
                  </a:moveTo>
                  <a:lnTo>
                    <a:pt x="582682" y="216758"/>
                  </a:lnTo>
                  <a:lnTo>
                    <a:pt x="589800" y="253359"/>
                  </a:lnTo>
                  <a:lnTo>
                    <a:pt x="576152" y="291050"/>
                  </a:lnTo>
                  <a:lnTo>
                    <a:pt x="541142" y="303029"/>
                  </a:lnTo>
                  <a:lnTo>
                    <a:pt x="593928" y="303029"/>
                  </a:lnTo>
                  <a:lnTo>
                    <a:pt x="601192" y="294317"/>
                  </a:lnTo>
                  <a:lnTo>
                    <a:pt x="608216" y="279960"/>
                  </a:lnTo>
                  <a:lnTo>
                    <a:pt x="611044" y="266513"/>
                  </a:lnTo>
                  <a:lnTo>
                    <a:pt x="610813" y="253359"/>
                  </a:lnTo>
                  <a:lnTo>
                    <a:pt x="610758" y="252331"/>
                  </a:lnTo>
                  <a:lnTo>
                    <a:pt x="608663" y="237362"/>
                  </a:lnTo>
                  <a:lnTo>
                    <a:pt x="605142" y="217533"/>
                  </a:lnTo>
                  <a:lnTo>
                    <a:pt x="605075" y="217152"/>
                  </a:lnTo>
                  <a:lnTo>
                    <a:pt x="605004" y="216758"/>
                  </a:lnTo>
                  <a:close/>
                </a:path>
                <a:path w="611504" h="499110">
                  <a:moveTo>
                    <a:pt x="481724" y="216160"/>
                  </a:moveTo>
                  <a:lnTo>
                    <a:pt x="288409" y="216160"/>
                  </a:lnTo>
                  <a:lnTo>
                    <a:pt x="335864" y="216485"/>
                  </a:lnTo>
                  <a:lnTo>
                    <a:pt x="383215" y="220077"/>
                  </a:lnTo>
                  <a:lnTo>
                    <a:pt x="430314" y="226867"/>
                  </a:lnTo>
                  <a:lnTo>
                    <a:pt x="443615" y="229785"/>
                  </a:lnTo>
                  <a:lnTo>
                    <a:pt x="459352" y="233684"/>
                  </a:lnTo>
                  <a:lnTo>
                    <a:pt x="474680" y="237054"/>
                  </a:lnTo>
                  <a:lnTo>
                    <a:pt x="486752" y="238386"/>
                  </a:lnTo>
                  <a:lnTo>
                    <a:pt x="502335" y="234758"/>
                  </a:lnTo>
                  <a:lnTo>
                    <a:pt x="514630" y="225383"/>
                  </a:lnTo>
                  <a:lnTo>
                    <a:pt x="519371" y="217152"/>
                  </a:lnTo>
                  <a:lnTo>
                    <a:pt x="493534" y="217152"/>
                  </a:lnTo>
                  <a:lnTo>
                    <a:pt x="484720" y="216631"/>
                  </a:lnTo>
                  <a:lnTo>
                    <a:pt x="481724" y="216160"/>
                  </a:lnTo>
                  <a:close/>
                </a:path>
                <a:path w="611504" h="499110">
                  <a:moveTo>
                    <a:pt x="130220" y="28780"/>
                  </a:moveTo>
                  <a:lnTo>
                    <a:pt x="95659" y="28780"/>
                  </a:lnTo>
                  <a:lnTo>
                    <a:pt x="111355" y="35860"/>
                  </a:lnTo>
                  <a:lnTo>
                    <a:pt x="120053" y="53055"/>
                  </a:lnTo>
                  <a:lnTo>
                    <a:pt x="93855" y="199371"/>
                  </a:lnTo>
                  <a:lnTo>
                    <a:pt x="93814" y="199600"/>
                  </a:lnTo>
                  <a:lnTo>
                    <a:pt x="107010" y="229785"/>
                  </a:lnTo>
                  <a:lnTo>
                    <a:pt x="107289" y="229785"/>
                  </a:lnTo>
                  <a:lnTo>
                    <a:pt x="132132" y="237362"/>
                  </a:lnTo>
                  <a:lnTo>
                    <a:pt x="163128" y="232652"/>
                  </a:lnTo>
                  <a:lnTo>
                    <a:pt x="193776" y="225584"/>
                  </a:lnTo>
                  <a:lnTo>
                    <a:pt x="240997" y="219171"/>
                  </a:lnTo>
                  <a:lnTo>
                    <a:pt x="266797" y="217533"/>
                  </a:lnTo>
                  <a:lnTo>
                    <a:pt x="123901" y="217533"/>
                  </a:lnTo>
                  <a:lnTo>
                    <a:pt x="116090" y="210357"/>
                  </a:lnTo>
                  <a:lnTo>
                    <a:pt x="115411" y="201940"/>
                  </a:lnTo>
                  <a:lnTo>
                    <a:pt x="115316" y="200756"/>
                  </a:lnTo>
                  <a:lnTo>
                    <a:pt x="122022" y="163273"/>
                  </a:lnTo>
                  <a:lnTo>
                    <a:pt x="129233" y="125829"/>
                  </a:lnTo>
                  <a:lnTo>
                    <a:pt x="135978" y="88504"/>
                  </a:lnTo>
                  <a:lnTo>
                    <a:pt x="141288" y="51585"/>
                  </a:lnTo>
                  <a:lnTo>
                    <a:pt x="141409" y="50741"/>
                  </a:lnTo>
                  <a:lnTo>
                    <a:pt x="140442" y="48699"/>
                  </a:lnTo>
                  <a:lnTo>
                    <a:pt x="130220" y="28780"/>
                  </a:lnTo>
                  <a:close/>
                </a:path>
                <a:path w="611504" h="499110">
                  <a:moveTo>
                    <a:pt x="324684" y="0"/>
                  </a:moveTo>
                  <a:lnTo>
                    <a:pt x="281076" y="2877"/>
                  </a:lnTo>
                  <a:lnTo>
                    <a:pt x="242651" y="21557"/>
                  </a:lnTo>
                  <a:lnTo>
                    <a:pt x="216310" y="51585"/>
                  </a:lnTo>
                  <a:lnTo>
                    <a:pt x="202860" y="88313"/>
                  </a:lnTo>
                  <a:lnTo>
                    <a:pt x="202827" y="127855"/>
                  </a:lnTo>
                  <a:lnTo>
                    <a:pt x="217158" y="165179"/>
                  </a:lnTo>
                  <a:lnTo>
                    <a:pt x="246519" y="196019"/>
                  </a:lnTo>
                  <a:lnTo>
                    <a:pt x="245364" y="197809"/>
                  </a:lnTo>
                  <a:lnTo>
                    <a:pt x="242417" y="197809"/>
                  </a:lnTo>
                  <a:lnTo>
                    <a:pt x="210307" y="201637"/>
                  </a:lnTo>
                  <a:lnTo>
                    <a:pt x="194409" y="203808"/>
                  </a:lnTo>
                  <a:lnTo>
                    <a:pt x="178282" y="206522"/>
                  </a:lnTo>
                  <a:lnTo>
                    <a:pt x="167494" y="209089"/>
                  </a:lnTo>
                  <a:lnTo>
                    <a:pt x="155479" y="212306"/>
                  </a:lnTo>
                  <a:lnTo>
                    <a:pt x="143703" y="215191"/>
                  </a:lnTo>
                  <a:lnTo>
                    <a:pt x="133629" y="216758"/>
                  </a:lnTo>
                  <a:lnTo>
                    <a:pt x="123901" y="217533"/>
                  </a:lnTo>
                  <a:lnTo>
                    <a:pt x="266797" y="217533"/>
                  </a:lnTo>
                  <a:lnTo>
                    <a:pt x="288409" y="216160"/>
                  </a:lnTo>
                  <a:lnTo>
                    <a:pt x="481724" y="216160"/>
                  </a:lnTo>
                  <a:lnTo>
                    <a:pt x="477325" y="215470"/>
                  </a:lnTo>
                  <a:lnTo>
                    <a:pt x="468601" y="213275"/>
                  </a:lnTo>
                  <a:lnTo>
                    <a:pt x="459710" y="210837"/>
                  </a:lnTo>
                  <a:lnTo>
                    <a:pt x="451815" y="208947"/>
                  </a:lnTo>
                  <a:lnTo>
                    <a:pt x="431971" y="205228"/>
                  </a:lnTo>
                  <a:lnTo>
                    <a:pt x="411995" y="201940"/>
                  </a:lnTo>
                  <a:lnTo>
                    <a:pt x="391898" y="199371"/>
                  </a:lnTo>
                  <a:lnTo>
                    <a:pt x="371690" y="197809"/>
                  </a:lnTo>
                  <a:lnTo>
                    <a:pt x="369900" y="196158"/>
                  </a:lnTo>
                  <a:lnTo>
                    <a:pt x="374329" y="192993"/>
                  </a:lnTo>
                  <a:lnTo>
                    <a:pt x="294531" y="192993"/>
                  </a:lnTo>
                  <a:lnTo>
                    <a:pt x="256869" y="176485"/>
                  </a:lnTo>
                  <a:lnTo>
                    <a:pt x="230426" y="144199"/>
                  </a:lnTo>
                  <a:lnTo>
                    <a:pt x="222707" y="99384"/>
                  </a:lnTo>
                  <a:lnTo>
                    <a:pt x="230175" y="71999"/>
                  </a:lnTo>
                  <a:lnTo>
                    <a:pt x="246402" y="48178"/>
                  </a:lnTo>
                  <a:lnTo>
                    <a:pt x="269254" y="30431"/>
                  </a:lnTo>
                  <a:lnTo>
                    <a:pt x="296303" y="21699"/>
                  </a:lnTo>
                  <a:lnTo>
                    <a:pt x="372542" y="21699"/>
                  </a:lnTo>
                  <a:lnTo>
                    <a:pt x="362253" y="12933"/>
                  </a:lnTo>
                  <a:lnTo>
                    <a:pt x="324684" y="0"/>
                  </a:lnTo>
                  <a:close/>
                </a:path>
                <a:path w="611504" h="499110">
                  <a:moveTo>
                    <a:pt x="510935" y="9630"/>
                  </a:moveTo>
                  <a:lnTo>
                    <a:pt x="485633" y="28063"/>
                  </a:lnTo>
                  <a:lnTo>
                    <a:pt x="478053" y="62262"/>
                  </a:lnTo>
                  <a:lnTo>
                    <a:pt x="502894" y="200756"/>
                  </a:lnTo>
                  <a:lnTo>
                    <a:pt x="502881" y="201637"/>
                  </a:lnTo>
                  <a:lnTo>
                    <a:pt x="502754" y="209963"/>
                  </a:lnTo>
                  <a:lnTo>
                    <a:pt x="493534" y="217152"/>
                  </a:lnTo>
                  <a:lnTo>
                    <a:pt x="519371" y="217152"/>
                  </a:lnTo>
                  <a:lnTo>
                    <a:pt x="522366" y="211952"/>
                  </a:lnTo>
                  <a:lnTo>
                    <a:pt x="524268" y="196158"/>
                  </a:lnTo>
                  <a:lnTo>
                    <a:pt x="519213" y="161461"/>
                  </a:lnTo>
                  <a:lnTo>
                    <a:pt x="504355" y="90401"/>
                  </a:lnTo>
                  <a:lnTo>
                    <a:pt x="499300" y="55354"/>
                  </a:lnTo>
                  <a:lnTo>
                    <a:pt x="506322" y="36928"/>
                  </a:lnTo>
                  <a:lnTo>
                    <a:pt x="521573" y="29276"/>
                  </a:lnTo>
                  <a:lnTo>
                    <a:pt x="562431" y="29276"/>
                  </a:lnTo>
                  <a:lnTo>
                    <a:pt x="542259" y="10538"/>
                  </a:lnTo>
                  <a:lnTo>
                    <a:pt x="510935" y="9630"/>
                  </a:lnTo>
                  <a:close/>
                </a:path>
                <a:path w="611504" h="499110">
                  <a:moveTo>
                    <a:pt x="562431" y="29276"/>
                  </a:moveTo>
                  <a:lnTo>
                    <a:pt x="521573" y="29276"/>
                  </a:lnTo>
                  <a:lnTo>
                    <a:pt x="538362" y="32999"/>
                  </a:lnTo>
                  <a:lnTo>
                    <a:pt x="549998" y="48699"/>
                  </a:lnTo>
                  <a:lnTo>
                    <a:pt x="582566" y="216160"/>
                  </a:lnTo>
                  <a:lnTo>
                    <a:pt x="582657" y="216631"/>
                  </a:lnTo>
                  <a:lnTo>
                    <a:pt x="604982" y="216631"/>
                  </a:lnTo>
                  <a:lnTo>
                    <a:pt x="599620" y="186557"/>
                  </a:lnTo>
                  <a:lnTo>
                    <a:pt x="589224" y="135430"/>
                  </a:lnTo>
                  <a:lnTo>
                    <a:pt x="578410" y="84793"/>
                  </a:lnTo>
                  <a:lnTo>
                    <a:pt x="567905" y="34360"/>
                  </a:lnTo>
                  <a:lnTo>
                    <a:pt x="562431" y="29276"/>
                  </a:lnTo>
                  <a:close/>
                </a:path>
                <a:path w="611504" h="499110">
                  <a:moveTo>
                    <a:pt x="372542" y="21699"/>
                  </a:moveTo>
                  <a:lnTo>
                    <a:pt x="296303" y="21699"/>
                  </a:lnTo>
                  <a:lnTo>
                    <a:pt x="340539" y="27125"/>
                  </a:lnTo>
                  <a:lnTo>
                    <a:pt x="373950" y="50741"/>
                  </a:lnTo>
                  <a:lnTo>
                    <a:pt x="392962" y="86042"/>
                  </a:lnTo>
                  <a:lnTo>
                    <a:pt x="393980" y="125829"/>
                  </a:lnTo>
                  <a:lnTo>
                    <a:pt x="393997" y="126523"/>
                  </a:lnTo>
                  <a:lnTo>
                    <a:pt x="373481" y="165678"/>
                  </a:lnTo>
                  <a:lnTo>
                    <a:pt x="335904" y="190474"/>
                  </a:lnTo>
                  <a:lnTo>
                    <a:pt x="294531" y="192993"/>
                  </a:lnTo>
                  <a:lnTo>
                    <a:pt x="374329" y="192993"/>
                  </a:lnTo>
                  <a:lnTo>
                    <a:pt x="383336" y="186557"/>
                  </a:lnTo>
                  <a:lnTo>
                    <a:pt x="384746" y="185148"/>
                  </a:lnTo>
                  <a:lnTo>
                    <a:pt x="409414" y="148711"/>
                  </a:lnTo>
                  <a:lnTo>
                    <a:pt x="417363" y="109567"/>
                  </a:lnTo>
                  <a:lnTo>
                    <a:pt x="410829" y="71999"/>
                  </a:lnTo>
                  <a:lnTo>
                    <a:pt x="410729" y="71421"/>
                  </a:lnTo>
                  <a:lnTo>
                    <a:pt x="391647" y="37975"/>
                  </a:lnTo>
                  <a:lnTo>
                    <a:pt x="372542" y="21699"/>
                  </a:lnTo>
                  <a:close/>
                </a:path>
              </a:pathLst>
            </a:custGeom>
            <a:solidFill>
              <a:srgbClr val="FF5A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" name="object 3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727963" y="2911458"/>
              <a:ext cx="79730" cy="157487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596210" y="2836689"/>
              <a:ext cx="73896" cy="160499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458118" y="2925200"/>
              <a:ext cx="98983" cy="138316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557448" y="3080232"/>
              <a:ext cx="176529" cy="176529"/>
            </a:xfrm>
            <a:prstGeom prst="rect">
              <a:avLst/>
            </a:prstGeom>
          </p:spPr>
        </p:pic>
      </p:grpSp>
      <p:sp>
        <p:nvSpPr>
          <p:cNvPr id="40" name="object 40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Findings</a:t>
            </a:r>
            <a:r>
              <a:rPr spc="-65" dirty="0"/>
              <a:t> </a:t>
            </a:r>
            <a:r>
              <a:rPr dirty="0"/>
              <a:t>from</a:t>
            </a:r>
            <a:r>
              <a:rPr spc="-65" dirty="0"/>
              <a:t> </a:t>
            </a:r>
            <a:r>
              <a:rPr dirty="0"/>
              <a:t>the</a:t>
            </a:r>
            <a:r>
              <a:rPr spc="-60" dirty="0"/>
              <a:t> </a:t>
            </a:r>
            <a:r>
              <a:rPr spc="-10" dirty="0"/>
              <a:t>analysis</a:t>
            </a:r>
          </a:p>
        </p:txBody>
      </p:sp>
      <p:sp>
        <p:nvSpPr>
          <p:cNvPr id="41" name="object 41"/>
          <p:cNvSpPr txBox="1"/>
          <p:nvPr/>
        </p:nvSpPr>
        <p:spPr>
          <a:xfrm>
            <a:off x="7892465" y="2197595"/>
            <a:ext cx="2073275" cy="2531745"/>
          </a:xfrm>
          <a:prstGeom prst="rect">
            <a:avLst/>
          </a:prstGeom>
          <a:ln w="9525">
            <a:solidFill>
              <a:srgbClr val="3FBA8D"/>
            </a:solidFill>
          </a:ln>
        </p:spPr>
        <p:txBody>
          <a:bodyPr vert="horz" wrap="square" lIns="0" tIns="137795" rIns="0" bIns="0" rtlCol="0">
            <a:spAutoFit/>
          </a:bodyPr>
          <a:lstStyle/>
          <a:p>
            <a:pPr marL="363855" marR="705485" indent="-228600">
              <a:lnSpc>
                <a:spcPct val="111100"/>
              </a:lnSpc>
              <a:spcBef>
                <a:spcPts val="1085"/>
              </a:spcBef>
              <a:buClr>
                <a:srgbClr val="3FBA8D"/>
              </a:buClr>
              <a:buSzPct val="116666"/>
              <a:buChar char="•"/>
              <a:tabLst>
                <a:tab pos="363855" algn="l"/>
              </a:tabLst>
            </a:pPr>
            <a:r>
              <a:rPr sz="1200" b="0" dirty="0">
                <a:latin typeface="Roboto Light"/>
                <a:cs typeface="Roboto Light"/>
              </a:rPr>
              <a:t>Limited</a:t>
            </a:r>
            <a:r>
              <a:rPr sz="1200" b="0" spc="-40" dirty="0">
                <a:latin typeface="Roboto Light"/>
                <a:cs typeface="Roboto Light"/>
              </a:rPr>
              <a:t> </a:t>
            </a:r>
            <a:r>
              <a:rPr sz="1200" b="0" spc="-10" dirty="0">
                <a:latin typeface="Roboto Light"/>
                <a:cs typeface="Roboto Light"/>
              </a:rPr>
              <a:t>natural resources</a:t>
            </a:r>
            <a:endParaRPr sz="1200">
              <a:latin typeface="Roboto Light"/>
              <a:cs typeface="Roboto Light"/>
            </a:endParaRPr>
          </a:p>
          <a:p>
            <a:pPr marL="363855" marR="430530" indent="-228600">
              <a:lnSpc>
                <a:spcPct val="111100"/>
              </a:lnSpc>
              <a:buClr>
                <a:srgbClr val="3FBA8D"/>
              </a:buClr>
              <a:buSzPct val="116666"/>
              <a:buChar char="•"/>
              <a:tabLst>
                <a:tab pos="363855" algn="l"/>
              </a:tabLst>
            </a:pPr>
            <a:r>
              <a:rPr sz="1200" b="0" dirty="0">
                <a:latin typeface="Roboto Light"/>
                <a:cs typeface="Roboto Light"/>
              </a:rPr>
              <a:t>Poverty</a:t>
            </a:r>
            <a:r>
              <a:rPr sz="1200" b="0" spc="-2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and</a:t>
            </a:r>
            <a:r>
              <a:rPr sz="1200" b="0" spc="-1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lack</a:t>
            </a:r>
            <a:r>
              <a:rPr sz="1200" b="0" spc="-15" dirty="0">
                <a:latin typeface="Roboto Light"/>
                <a:cs typeface="Roboto Light"/>
              </a:rPr>
              <a:t> </a:t>
            </a:r>
            <a:r>
              <a:rPr sz="1200" b="0" spc="-25" dirty="0">
                <a:latin typeface="Roboto Light"/>
                <a:cs typeface="Roboto Light"/>
              </a:rPr>
              <a:t>of </a:t>
            </a:r>
            <a:r>
              <a:rPr sz="1200" b="0" dirty="0">
                <a:latin typeface="Roboto Light"/>
                <a:cs typeface="Roboto Light"/>
              </a:rPr>
              <a:t>other</a:t>
            </a:r>
            <a:r>
              <a:rPr sz="1200" b="0" spc="-55" dirty="0">
                <a:latin typeface="Roboto Light"/>
                <a:cs typeface="Roboto Light"/>
              </a:rPr>
              <a:t> </a:t>
            </a:r>
            <a:r>
              <a:rPr sz="1200" b="0" spc="-10" dirty="0">
                <a:latin typeface="Roboto Light"/>
                <a:cs typeface="Roboto Light"/>
              </a:rPr>
              <a:t>opportunities</a:t>
            </a:r>
            <a:endParaRPr sz="1200">
              <a:latin typeface="Roboto Light"/>
              <a:cs typeface="Roboto Light"/>
            </a:endParaRPr>
          </a:p>
          <a:p>
            <a:pPr marL="363855" marR="437515" indent="-228600">
              <a:lnSpc>
                <a:spcPct val="111100"/>
              </a:lnSpc>
              <a:buClr>
                <a:srgbClr val="3FBA8D"/>
              </a:buClr>
              <a:buSzPct val="116666"/>
              <a:buChar char="•"/>
              <a:tabLst>
                <a:tab pos="363855" algn="l"/>
              </a:tabLst>
            </a:pPr>
            <a:r>
              <a:rPr sz="1200" b="0" dirty="0">
                <a:latin typeface="Roboto Light"/>
                <a:cs typeface="Roboto Light"/>
              </a:rPr>
              <a:t>IDPs</a:t>
            </a:r>
            <a:r>
              <a:rPr sz="1200" b="0" spc="-5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from</a:t>
            </a:r>
            <a:r>
              <a:rPr sz="1200" b="0" spc="-45" dirty="0">
                <a:latin typeface="Roboto Light"/>
                <a:cs typeface="Roboto Light"/>
              </a:rPr>
              <a:t> </a:t>
            </a:r>
            <a:r>
              <a:rPr sz="1200" b="0" spc="-10" dirty="0">
                <a:latin typeface="Roboto Light"/>
                <a:cs typeface="Roboto Light"/>
              </a:rPr>
              <a:t>different </a:t>
            </a:r>
            <a:r>
              <a:rPr sz="1200" b="0" dirty="0">
                <a:latin typeface="Roboto Light"/>
                <a:cs typeface="Roboto Light"/>
              </a:rPr>
              <a:t>ethnic</a:t>
            </a:r>
            <a:r>
              <a:rPr sz="1200" b="0" spc="-65" dirty="0">
                <a:latin typeface="Roboto Light"/>
                <a:cs typeface="Roboto Light"/>
              </a:rPr>
              <a:t> </a:t>
            </a:r>
            <a:r>
              <a:rPr sz="1200" b="0" spc="-10" dirty="0">
                <a:latin typeface="Roboto Light"/>
                <a:cs typeface="Roboto Light"/>
              </a:rPr>
              <a:t>group</a:t>
            </a:r>
            <a:endParaRPr sz="1200">
              <a:latin typeface="Roboto Light"/>
              <a:cs typeface="Roboto Light"/>
            </a:endParaRPr>
          </a:p>
          <a:p>
            <a:pPr marL="363855" indent="-228600">
              <a:lnSpc>
                <a:spcPct val="100000"/>
              </a:lnSpc>
              <a:spcBef>
                <a:spcPts val="160"/>
              </a:spcBef>
              <a:buClr>
                <a:srgbClr val="3FBA8D"/>
              </a:buClr>
              <a:buSzPct val="116666"/>
              <a:buChar char="•"/>
              <a:tabLst>
                <a:tab pos="363855" algn="l"/>
              </a:tabLst>
            </a:pPr>
            <a:r>
              <a:rPr sz="1200" b="0" dirty="0">
                <a:latin typeface="Roboto Light"/>
                <a:cs typeface="Roboto Light"/>
              </a:rPr>
              <a:t>Girls</a:t>
            </a:r>
            <a:r>
              <a:rPr sz="1200" b="0" spc="-3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go</a:t>
            </a:r>
            <a:r>
              <a:rPr sz="1200" b="0" spc="-3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alone</a:t>
            </a:r>
            <a:r>
              <a:rPr sz="1200" b="0" spc="-25" dirty="0">
                <a:latin typeface="Roboto Light"/>
                <a:cs typeface="Roboto Light"/>
              </a:rPr>
              <a:t> to</a:t>
            </a:r>
            <a:endParaRPr sz="1200">
              <a:latin typeface="Roboto Light"/>
              <a:cs typeface="Roboto Light"/>
            </a:endParaRPr>
          </a:p>
          <a:p>
            <a:pPr marL="363855">
              <a:lnSpc>
                <a:spcPct val="100000"/>
              </a:lnSpc>
              <a:spcBef>
                <a:spcPts val="160"/>
              </a:spcBef>
            </a:pPr>
            <a:r>
              <a:rPr sz="1200" b="0" dirty="0">
                <a:latin typeface="Roboto Light"/>
                <a:cs typeface="Roboto Light"/>
              </a:rPr>
              <a:t>collect</a:t>
            </a:r>
            <a:r>
              <a:rPr sz="1200" b="0" spc="-70" dirty="0">
                <a:latin typeface="Roboto Light"/>
                <a:cs typeface="Roboto Light"/>
              </a:rPr>
              <a:t> </a:t>
            </a:r>
            <a:r>
              <a:rPr sz="1200" b="0" spc="-20" dirty="0">
                <a:latin typeface="Roboto Light"/>
                <a:cs typeface="Roboto Light"/>
              </a:rPr>
              <a:t>wood</a:t>
            </a:r>
            <a:endParaRPr sz="1200">
              <a:latin typeface="Roboto Light"/>
              <a:cs typeface="Roboto Light"/>
            </a:endParaRPr>
          </a:p>
          <a:p>
            <a:pPr marL="361950" marR="406400" indent="-226695" algn="just">
              <a:lnSpc>
                <a:spcPct val="111100"/>
              </a:lnSpc>
              <a:buClr>
                <a:srgbClr val="3FBA8D"/>
              </a:buClr>
              <a:buSzPct val="116666"/>
              <a:buChar char="•"/>
              <a:tabLst>
                <a:tab pos="363855" algn="l"/>
              </a:tabLst>
            </a:pPr>
            <a:r>
              <a:rPr sz="1200" b="0" dirty="0">
                <a:latin typeface="Roboto Light"/>
                <a:cs typeface="Roboto Light"/>
              </a:rPr>
              <a:t>Women</a:t>
            </a:r>
            <a:r>
              <a:rPr sz="1200" b="0" spc="-4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go</a:t>
            </a:r>
            <a:r>
              <a:rPr sz="1200" b="0" spc="-4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alone</a:t>
            </a:r>
            <a:r>
              <a:rPr sz="1200" b="0" spc="-30" dirty="0">
                <a:latin typeface="Roboto Light"/>
                <a:cs typeface="Roboto Light"/>
              </a:rPr>
              <a:t> </a:t>
            </a:r>
            <a:r>
              <a:rPr sz="1200" b="0" spc="-25" dirty="0">
                <a:latin typeface="Roboto Light"/>
                <a:cs typeface="Roboto Light"/>
              </a:rPr>
              <a:t>to 	</a:t>
            </a:r>
            <a:r>
              <a:rPr sz="1200" b="0" spc="-10" dirty="0">
                <a:latin typeface="Roboto Light"/>
                <a:cs typeface="Roboto Light"/>
              </a:rPr>
              <a:t>set-</a:t>
            </a:r>
            <a:r>
              <a:rPr sz="1200" b="0" dirty="0">
                <a:latin typeface="Roboto Light"/>
                <a:cs typeface="Roboto Light"/>
              </a:rPr>
              <a:t>up</a:t>
            </a:r>
            <a:r>
              <a:rPr sz="1200" b="0" spc="-2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stand</a:t>
            </a:r>
            <a:r>
              <a:rPr sz="1200" b="0" spc="-2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on</a:t>
            </a:r>
            <a:r>
              <a:rPr sz="1200" b="0" spc="-25" dirty="0">
                <a:latin typeface="Roboto Light"/>
                <a:cs typeface="Roboto Light"/>
              </a:rPr>
              <a:t> the 	</a:t>
            </a:r>
            <a:r>
              <a:rPr sz="1200" b="0" spc="-10" dirty="0">
                <a:latin typeface="Roboto Light"/>
                <a:cs typeface="Roboto Light"/>
              </a:rPr>
              <a:t>market</a:t>
            </a:r>
            <a:endParaRPr sz="1200">
              <a:latin typeface="Roboto Light"/>
              <a:cs typeface="Roboto Light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3946918" y="5314022"/>
            <a:ext cx="3698875" cy="935990"/>
          </a:xfrm>
          <a:prstGeom prst="rect">
            <a:avLst/>
          </a:prstGeom>
          <a:ln w="9525">
            <a:solidFill>
              <a:srgbClr val="3FBA8D"/>
            </a:solidFill>
          </a:ln>
        </p:spPr>
        <p:txBody>
          <a:bodyPr vert="horz" wrap="square" lIns="0" tIns="172720" rIns="0" bIns="0" rtlCol="0">
            <a:spAutoFit/>
          </a:bodyPr>
          <a:lstStyle/>
          <a:p>
            <a:pPr marL="407034" indent="-228600">
              <a:lnSpc>
                <a:spcPct val="100000"/>
              </a:lnSpc>
              <a:spcBef>
                <a:spcPts val="1360"/>
              </a:spcBef>
              <a:buClr>
                <a:srgbClr val="3FBA8D"/>
              </a:buClr>
              <a:buSzPct val="116666"/>
              <a:buChar char="•"/>
              <a:tabLst>
                <a:tab pos="407034" algn="l"/>
              </a:tabLst>
            </a:pPr>
            <a:r>
              <a:rPr sz="1200" b="0" dirty="0">
                <a:latin typeface="Roboto Light"/>
                <a:cs typeface="Roboto Light"/>
              </a:rPr>
              <a:t>Some</a:t>
            </a:r>
            <a:r>
              <a:rPr sz="1200" b="0" spc="-5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women</a:t>
            </a:r>
            <a:r>
              <a:rPr sz="1200" b="0" spc="-5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organised</a:t>
            </a:r>
            <a:r>
              <a:rPr sz="1200" b="0" spc="-4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in</a:t>
            </a:r>
            <a:r>
              <a:rPr sz="1200" b="0" spc="-5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groups</a:t>
            </a:r>
            <a:r>
              <a:rPr sz="1200" b="0" spc="-50" dirty="0">
                <a:latin typeface="Roboto Light"/>
                <a:cs typeface="Roboto Light"/>
              </a:rPr>
              <a:t> </a:t>
            </a:r>
            <a:r>
              <a:rPr sz="1200" b="0" spc="-20" dirty="0">
                <a:latin typeface="Roboto Light"/>
                <a:cs typeface="Roboto Light"/>
              </a:rPr>
              <a:t>when</a:t>
            </a:r>
            <a:endParaRPr sz="1200">
              <a:latin typeface="Roboto Light"/>
              <a:cs typeface="Roboto Light"/>
            </a:endParaRPr>
          </a:p>
          <a:p>
            <a:pPr marL="407034">
              <a:lnSpc>
                <a:spcPct val="100000"/>
              </a:lnSpc>
              <a:spcBef>
                <a:spcPts val="160"/>
              </a:spcBef>
            </a:pPr>
            <a:r>
              <a:rPr sz="1200" b="0" dirty="0">
                <a:latin typeface="Roboto Light"/>
                <a:cs typeface="Roboto Light"/>
              </a:rPr>
              <a:t>leaving</a:t>
            </a:r>
            <a:r>
              <a:rPr sz="1200" b="0" spc="-3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the</a:t>
            </a:r>
            <a:r>
              <a:rPr sz="1200" b="0" spc="-30" dirty="0">
                <a:latin typeface="Roboto Light"/>
                <a:cs typeface="Roboto Light"/>
              </a:rPr>
              <a:t> </a:t>
            </a:r>
            <a:r>
              <a:rPr sz="1200" b="0" spc="-20" dirty="0">
                <a:latin typeface="Roboto Light"/>
                <a:cs typeface="Roboto Light"/>
              </a:rPr>
              <a:t>camp</a:t>
            </a:r>
            <a:endParaRPr sz="1200">
              <a:latin typeface="Roboto Light"/>
              <a:cs typeface="Roboto Light"/>
            </a:endParaRPr>
          </a:p>
          <a:p>
            <a:pPr marL="407034" indent="-228600">
              <a:lnSpc>
                <a:spcPct val="100000"/>
              </a:lnSpc>
              <a:spcBef>
                <a:spcPts val="160"/>
              </a:spcBef>
              <a:buClr>
                <a:srgbClr val="3FBA8D"/>
              </a:buClr>
              <a:buSzPct val="116666"/>
              <a:buChar char="•"/>
              <a:tabLst>
                <a:tab pos="407034" algn="l"/>
              </a:tabLst>
            </a:pPr>
            <a:r>
              <a:rPr sz="1200" b="0" dirty="0">
                <a:latin typeface="Roboto Light"/>
                <a:cs typeface="Roboto Light"/>
              </a:rPr>
              <a:t>Some</a:t>
            </a:r>
            <a:r>
              <a:rPr sz="1200" b="0" spc="-3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look</a:t>
            </a:r>
            <a:r>
              <a:rPr sz="1200" b="0" spc="-3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for</a:t>
            </a:r>
            <a:r>
              <a:rPr sz="1200" b="0" spc="-3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alternative</a:t>
            </a:r>
            <a:r>
              <a:rPr sz="1200" b="0" spc="-3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ways</a:t>
            </a:r>
            <a:r>
              <a:rPr sz="1200" b="0" spc="-3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to</a:t>
            </a:r>
            <a:r>
              <a:rPr sz="1200" b="0" spc="-3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earn</a:t>
            </a:r>
            <a:r>
              <a:rPr sz="1200" b="0" spc="-30" dirty="0">
                <a:latin typeface="Roboto Light"/>
                <a:cs typeface="Roboto Light"/>
              </a:rPr>
              <a:t> </a:t>
            </a:r>
            <a:r>
              <a:rPr sz="1200" b="0" spc="-10" dirty="0">
                <a:latin typeface="Roboto Light"/>
                <a:cs typeface="Roboto Light"/>
              </a:rPr>
              <a:t>money.</a:t>
            </a:r>
            <a:endParaRPr sz="1200">
              <a:latin typeface="Roboto Light"/>
              <a:cs typeface="Roboto Light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726351" y="2197595"/>
            <a:ext cx="1986914" cy="2531745"/>
          </a:xfrm>
          <a:prstGeom prst="rect">
            <a:avLst/>
          </a:prstGeom>
          <a:ln w="9525">
            <a:solidFill>
              <a:srgbClr val="3FBA8D"/>
            </a:solidFill>
          </a:ln>
        </p:spPr>
        <p:txBody>
          <a:bodyPr vert="horz" wrap="square" lIns="0" tIns="143510" rIns="0" bIns="0" rtlCol="0">
            <a:spAutoFit/>
          </a:bodyPr>
          <a:lstStyle/>
          <a:p>
            <a:pPr marL="347980" marR="283210" indent="-228600">
              <a:lnSpc>
                <a:spcPct val="111100"/>
              </a:lnSpc>
              <a:spcBef>
                <a:spcPts val="1130"/>
              </a:spcBef>
              <a:buClr>
                <a:srgbClr val="3FBA8D"/>
              </a:buClr>
              <a:buSzPct val="116666"/>
              <a:buChar char="•"/>
              <a:tabLst>
                <a:tab pos="347980" algn="l"/>
              </a:tabLst>
            </a:pPr>
            <a:r>
              <a:rPr sz="1200" b="0" dirty="0">
                <a:latin typeface="Roboto Light"/>
                <a:cs typeface="Roboto Light"/>
              </a:rPr>
              <a:t>Hosts</a:t>
            </a:r>
            <a:r>
              <a:rPr sz="1200" b="0" spc="-3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at</a:t>
            </a:r>
            <a:r>
              <a:rPr sz="1200" b="0" spc="-3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the</a:t>
            </a:r>
            <a:r>
              <a:rPr sz="1200" b="0" spc="-25" dirty="0">
                <a:latin typeface="Roboto Light"/>
                <a:cs typeface="Roboto Light"/>
              </a:rPr>
              <a:t> </a:t>
            </a:r>
            <a:r>
              <a:rPr sz="1200" b="0" spc="-10" dirty="0">
                <a:latin typeface="Roboto Light"/>
                <a:cs typeface="Roboto Light"/>
              </a:rPr>
              <a:t>market, especially</a:t>
            </a:r>
            <a:r>
              <a:rPr sz="1200" b="0" spc="-5" dirty="0">
                <a:latin typeface="Roboto Light"/>
                <a:cs typeface="Roboto Light"/>
              </a:rPr>
              <a:t> </a:t>
            </a:r>
            <a:r>
              <a:rPr sz="1200" b="0" spc="-10" dirty="0">
                <a:latin typeface="Roboto Light"/>
                <a:cs typeface="Roboto Light"/>
              </a:rPr>
              <a:t>women </a:t>
            </a:r>
            <a:r>
              <a:rPr sz="1200" b="0" dirty="0">
                <a:latin typeface="Roboto Light"/>
                <a:cs typeface="Roboto Light"/>
              </a:rPr>
              <a:t>with</a:t>
            </a:r>
            <a:r>
              <a:rPr sz="1200" b="0" spc="-1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a</a:t>
            </a:r>
            <a:r>
              <a:rPr sz="1200" b="0" spc="-10" dirty="0">
                <a:latin typeface="Roboto Light"/>
                <a:cs typeface="Roboto Light"/>
              </a:rPr>
              <a:t> stand</a:t>
            </a:r>
            <a:endParaRPr sz="1200">
              <a:latin typeface="Roboto Light"/>
              <a:cs typeface="Roboto Light"/>
            </a:endParaRPr>
          </a:p>
          <a:p>
            <a:pPr marL="347980" indent="-228600">
              <a:lnSpc>
                <a:spcPct val="100000"/>
              </a:lnSpc>
              <a:spcBef>
                <a:spcPts val="160"/>
              </a:spcBef>
              <a:buClr>
                <a:srgbClr val="3FBA8D"/>
              </a:buClr>
              <a:buSzPct val="116666"/>
              <a:buChar char="•"/>
              <a:tabLst>
                <a:tab pos="347980" algn="l"/>
              </a:tabLst>
            </a:pPr>
            <a:r>
              <a:rPr sz="1200" b="0" dirty="0">
                <a:latin typeface="Roboto Light"/>
                <a:cs typeface="Roboto Light"/>
              </a:rPr>
              <a:t>Locals</a:t>
            </a:r>
            <a:r>
              <a:rPr sz="1200" b="0" spc="-6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including</a:t>
            </a:r>
            <a:r>
              <a:rPr sz="1200" b="0" spc="-55" dirty="0">
                <a:latin typeface="Roboto Light"/>
                <a:cs typeface="Roboto Light"/>
              </a:rPr>
              <a:t> </a:t>
            </a:r>
            <a:r>
              <a:rPr sz="1200" b="0" spc="-25" dirty="0">
                <a:latin typeface="Roboto Light"/>
                <a:cs typeface="Roboto Light"/>
              </a:rPr>
              <a:t>men</a:t>
            </a:r>
            <a:endParaRPr sz="1200">
              <a:latin typeface="Roboto Light"/>
              <a:cs typeface="Roboto Light"/>
            </a:endParaRPr>
          </a:p>
          <a:p>
            <a:pPr marL="347980">
              <a:lnSpc>
                <a:spcPct val="100000"/>
              </a:lnSpc>
              <a:spcBef>
                <a:spcPts val="160"/>
              </a:spcBef>
            </a:pPr>
            <a:r>
              <a:rPr sz="1200" b="0" spc="-10" dirty="0">
                <a:latin typeface="Roboto Light"/>
                <a:cs typeface="Roboto Light"/>
              </a:rPr>
              <a:t>cultivating</a:t>
            </a:r>
            <a:r>
              <a:rPr sz="1200" b="0" spc="-1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their</a:t>
            </a:r>
            <a:r>
              <a:rPr sz="1200" b="0" spc="-15" dirty="0">
                <a:latin typeface="Roboto Light"/>
                <a:cs typeface="Roboto Light"/>
              </a:rPr>
              <a:t> </a:t>
            </a:r>
            <a:r>
              <a:rPr sz="1200" b="0" spc="-10" dirty="0">
                <a:latin typeface="Roboto Light"/>
                <a:cs typeface="Roboto Light"/>
              </a:rPr>
              <a:t>fields.</a:t>
            </a:r>
            <a:endParaRPr sz="1200">
              <a:latin typeface="Roboto Light"/>
              <a:cs typeface="Roboto Light"/>
            </a:endParaRPr>
          </a:p>
          <a:p>
            <a:pPr marL="347980" marR="633095" indent="-228600">
              <a:lnSpc>
                <a:spcPct val="111100"/>
              </a:lnSpc>
              <a:buClr>
                <a:srgbClr val="3FBA8D"/>
              </a:buClr>
              <a:buSzPct val="116666"/>
              <a:buChar char="•"/>
              <a:tabLst>
                <a:tab pos="347980" algn="l"/>
              </a:tabLst>
            </a:pPr>
            <a:r>
              <a:rPr sz="1200" b="0" dirty="0">
                <a:latin typeface="Roboto Light"/>
                <a:cs typeface="Roboto Light"/>
              </a:rPr>
              <a:t>The</a:t>
            </a:r>
            <a:r>
              <a:rPr sz="1200" b="0" spc="-20" dirty="0">
                <a:latin typeface="Roboto Light"/>
                <a:cs typeface="Roboto Light"/>
              </a:rPr>
              <a:t> </a:t>
            </a:r>
            <a:r>
              <a:rPr sz="1200" b="0" spc="-10" dirty="0">
                <a:latin typeface="Roboto Light"/>
                <a:cs typeface="Roboto Light"/>
              </a:rPr>
              <a:t>authorities </a:t>
            </a:r>
            <a:r>
              <a:rPr sz="1200" b="0" dirty="0">
                <a:latin typeface="Roboto Light"/>
                <a:cs typeface="Roboto Light"/>
              </a:rPr>
              <a:t>not</a:t>
            </a:r>
            <a:r>
              <a:rPr sz="1200" b="0" spc="-35" dirty="0">
                <a:latin typeface="Roboto Light"/>
                <a:cs typeface="Roboto Light"/>
              </a:rPr>
              <a:t> </a:t>
            </a:r>
            <a:r>
              <a:rPr sz="1200" b="0" spc="-10" dirty="0">
                <a:latin typeface="Roboto Light"/>
                <a:cs typeface="Roboto Light"/>
              </a:rPr>
              <a:t>concerned,</a:t>
            </a:r>
            <a:endParaRPr sz="1200">
              <a:latin typeface="Roboto Light"/>
              <a:cs typeface="Roboto Light"/>
            </a:endParaRPr>
          </a:p>
          <a:p>
            <a:pPr marL="347980">
              <a:lnSpc>
                <a:spcPct val="100000"/>
              </a:lnSpc>
              <a:spcBef>
                <a:spcPts val="160"/>
              </a:spcBef>
            </a:pPr>
            <a:r>
              <a:rPr sz="1200" b="0" dirty="0">
                <a:latin typeface="Roboto Light"/>
                <a:cs typeface="Roboto Light"/>
              </a:rPr>
              <a:t>discriminate</a:t>
            </a:r>
            <a:r>
              <a:rPr sz="1200" b="0" spc="-65" dirty="0">
                <a:latin typeface="Roboto Light"/>
                <a:cs typeface="Roboto Light"/>
              </a:rPr>
              <a:t> </a:t>
            </a:r>
            <a:r>
              <a:rPr sz="1200" b="0" spc="-10" dirty="0">
                <a:latin typeface="Roboto Light"/>
                <a:cs typeface="Roboto Light"/>
              </a:rPr>
              <a:t>against</a:t>
            </a:r>
            <a:endParaRPr sz="1200">
              <a:latin typeface="Roboto Light"/>
              <a:cs typeface="Roboto Light"/>
            </a:endParaRPr>
          </a:p>
        </p:txBody>
      </p:sp>
      <p:grpSp>
        <p:nvGrpSpPr>
          <p:cNvPr id="44" name="object 44"/>
          <p:cNvGrpSpPr/>
          <p:nvPr/>
        </p:nvGrpSpPr>
        <p:grpSpPr>
          <a:xfrm>
            <a:off x="3024002" y="2651253"/>
            <a:ext cx="1422400" cy="187960"/>
            <a:chOff x="3024002" y="2651253"/>
            <a:chExt cx="1422400" cy="187960"/>
          </a:xfrm>
        </p:grpSpPr>
        <p:sp>
          <p:nvSpPr>
            <p:cNvPr id="45" name="object 45"/>
            <p:cNvSpPr/>
            <p:nvPr/>
          </p:nvSpPr>
          <p:spPr>
            <a:xfrm>
              <a:off x="3024002" y="2651253"/>
              <a:ext cx="100965" cy="187960"/>
            </a:xfrm>
            <a:custGeom>
              <a:avLst/>
              <a:gdLst/>
              <a:ahLst/>
              <a:cxnLst/>
              <a:rect l="l" t="t" r="r" b="b"/>
              <a:pathLst>
                <a:path w="100964" h="187960">
                  <a:moveTo>
                    <a:pt x="100799" y="0"/>
                  </a:moveTo>
                  <a:lnTo>
                    <a:pt x="0" y="93751"/>
                  </a:lnTo>
                  <a:lnTo>
                    <a:pt x="100799" y="187502"/>
                  </a:lnTo>
                  <a:lnTo>
                    <a:pt x="100799" y="0"/>
                  </a:lnTo>
                  <a:close/>
                </a:path>
              </a:pathLst>
            </a:custGeom>
            <a:solidFill>
              <a:srgbClr val="3FBA8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3074400" y="2745005"/>
              <a:ext cx="1371600" cy="0"/>
            </a:xfrm>
            <a:custGeom>
              <a:avLst/>
              <a:gdLst/>
              <a:ahLst/>
              <a:cxnLst/>
              <a:rect l="l" t="t" r="r" b="b"/>
              <a:pathLst>
                <a:path w="1371600">
                  <a:moveTo>
                    <a:pt x="0" y="0"/>
                  </a:moveTo>
                  <a:lnTo>
                    <a:pt x="1371600" y="0"/>
                  </a:lnTo>
                </a:path>
              </a:pathLst>
            </a:custGeom>
            <a:ln w="12700">
              <a:solidFill>
                <a:srgbClr val="3FBA8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7" name="object 47"/>
          <p:cNvGrpSpPr/>
          <p:nvPr/>
        </p:nvGrpSpPr>
        <p:grpSpPr>
          <a:xfrm>
            <a:off x="7246872" y="2651253"/>
            <a:ext cx="396240" cy="187960"/>
            <a:chOff x="7246872" y="2651253"/>
            <a:chExt cx="396240" cy="187960"/>
          </a:xfrm>
        </p:grpSpPr>
        <p:sp>
          <p:nvSpPr>
            <p:cNvPr id="48" name="object 48"/>
            <p:cNvSpPr/>
            <p:nvPr/>
          </p:nvSpPr>
          <p:spPr>
            <a:xfrm>
              <a:off x="7541994" y="2651253"/>
              <a:ext cx="100965" cy="187960"/>
            </a:xfrm>
            <a:custGeom>
              <a:avLst/>
              <a:gdLst/>
              <a:ahLst/>
              <a:cxnLst/>
              <a:rect l="l" t="t" r="r" b="b"/>
              <a:pathLst>
                <a:path w="100965" h="187960">
                  <a:moveTo>
                    <a:pt x="0" y="0"/>
                  </a:moveTo>
                  <a:lnTo>
                    <a:pt x="0" y="187502"/>
                  </a:lnTo>
                  <a:lnTo>
                    <a:pt x="100799" y="937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BA8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7246872" y="2745005"/>
              <a:ext cx="297180" cy="0"/>
            </a:xfrm>
            <a:custGeom>
              <a:avLst/>
              <a:gdLst/>
              <a:ahLst/>
              <a:cxnLst/>
              <a:rect l="l" t="t" r="r" b="b"/>
              <a:pathLst>
                <a:path w="297179">
                  <a:moveTo>
                    <a:pt x="0" y="0"/>
                  </a:moveTo>
                  <a:lnTo>
                    <a:pt x="296926" y="0"/>
                  </a:lnTo>
                </a:path>
              </a:pathLst>
            </a:custGeom>
            <a:ln w="12700">
              <a:solidFill>
                <a:srgbClr val="3FBA8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0" name="object 50"/>
          <p:cNvSpPr/>
          <p:nvPr/>
        </p:nvSpPr>
        <p:spPr>
          <a:xfrm>
            <a:off x="5702399" y="5108558"/>
            <a:ext cx="187960" cy="100965"/>
          </a:xfrm>
          <a:custGeom>
            <a:avLst/>
            <a:gdLst/>
            <a:ahLst/>
            <a:cxnLst/>
            <a:rect l="l" t="t" r="r" b="b"/>
            <a:pathLst>
              <a:path w="187960" h="100964">
                <a:moveTo>
                  <a:pt x="187502" y="0"/>
                </a:moveTo>
                <a:lnTo>
                  <a:pt x="0" y="0"/>
                </a:lnTo>
                <a:lnTo>
                  <a:pt x="93751" y="100799"/>
                </a:lnTo>
                <a:lnTo>
                  <a:pt x="187502" y="0"/>
                </a:lnTo>
                <a:close/>
              </a:path>
            </a:pathLst>
          </a:custGeom>
          <a:solidFill>
            <a:srgbClr val="3FBA8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10</a:t>
            </a:fld>
            <a:endParaRPr spc="-25" dirty="0"/>
          </a:p>
        </p:txBody>
      </p:sp>
      <p:sp>
        <p:nvSpPr>
          <p:cNvPr id="52" name="object 5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5</a:t>
            </a:r>
          </a:p>
        </p:txBody>
      </p:sp>
      <p:sp>
        <p:nvSpPr>
          <p:cNvPr id="53" name="object 53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Use</a:t>
            </a:r>
            <a:r>
              <a:rPr spc="30" dirty="0"/>
              <a:t> </a:t>
            </a:r>
            <a:r>
              <a:rPr dirty="0"/>
              <a:t>of</a:t>
            </a:r>
            <a:r>
              <a:rPr spc="35" dirty="0"/>
              <a:t> </a:t>
            </a:r>
            <a:r>
              <a:rPr dirty="0"/>
              <a:t>Analysis</a:t>
            </a:r>
            <a:r>
              <a:rPr spc="35" dirty="0"/>
              <a:t> </a:t>
            </a:r>
            <a:r>
              <a:rPr dirty="0"/>
              <a:t>-</a:t>
            </a:r>
            <a:r>
              <a:rPr spc="35" dirty="0"/>
              <a:t> </a:t>
            </a:r>
            <a:r>
              <a:rPr dirty="0"/>
              <a:t>Developing</a:t>
            </a:r>
            <a:r>
              <a:rPr spc="35" dirty="0"/>
              <a:t> </a:t>
            </a:r>
            <a:r>
              <a:rPr dirty="0"/>
              <a:t>Actions</a:t>
            </a:r>
            <a:r>
              <a:rPr spc="30" dirty="0"/>
              <a:t> </a:t>
            </a:r>
            <a:r>
              <a:rPr dirty="0"/>
              <a:t>and</a:t>
            </a:r>
            <a:r>
              <a:rPr spc="35" dirty="0"/>
              <a:t> </a:t>
            </a:r>
            <a:r>
              <a:rPr dirty="0"/>
              <a:t>Making</a:t>
            </a:r>
            <a:r>
              <a:rPr spc="35" dirty="0"/>
              <a:t> </a:t>
            </a:r>
            <a:r>
              <a:rPr spc="-10" dirty="0"/>
              <a:t>Recommendations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6925056"/>
            <a:ext cx="10692130" cy="634365"/>
            <a:chOff x="0" y="6925056"/>
            <a:chExt cx="10692130" cy="63436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6925056"/>
              <a:ext cx="10692000" cy="633983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30330" y="7118816"/>
              <a:ext cx="268023" cy="159015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331291" y="71910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472119" y="7065429"/>
              <a:ext cx="1179955" cy="298856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9863999" y="70920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13995" y="7100295"/>
              <a:ext cx="302260" cy="299720"/>
            </a:xfrm>
            <a:custGeom>
              <a:avLst/>
              <a:gdLst/>
              <a:ahLst/>
              <a:cxnLst/>
              <a:rect l="l" t="t" r="r" b="b"/>
              <a:pathLst>
                <a:path w="302259" h="299720">
                  <a:moveTo>
                    <a:pt x="0" y="596"/>
                  </a:moveTo>
                  <a:lnTo>
                    <a:pt x="150228" y="151637"/>
                  </a:lnTo>
                  <a:lnTo>
                    <a:pt x="301866" y="0"/>
                  </a:lnTo>
                </a:path>
                <a:path w="302259" h="299720">
                  <a:moveTo>
                    <a:pt x="2070" y="79908"/>
                  </a:moveTo>
                  <a:lnTo>
                    <a:pt x="151015" y="228904"/>
                  </a:lnTo>
                  <a:lnTo>
                    <a:pt x="298996" y="85305"/>
                  </a:lnTo>
                </a:path>
                <a:path w="302259" h="299720">
                  <a:moveTo>
                    <a:pt x="2070" y="151523"/>
                  </a:moveTo>
                  <a:lnTo>
                    <a:pt x="151015" y="299402"/>
                  </a:lnTo>
                  <a:lnTo>
                    <a:pt x="300799" y="155968"/>
                  </a:lnTo>
                </a:path>
              </a:pathLst>
            </a:custGeom>
            <a:ln w="10502">
              <a:solidFill>
                <a:srgbClr val="3FBA8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Risk</a:t>
            </a:r>
            <a:r>
              <a:rPr spc="-65" dirty="0"/>
              <a:t> </a:t>
            </a:r>
            <a:r>
              <a:rPr dirty="0"/>
              <a:t>reduction</a:t>
            </a:r>
            <a:r>
              <a:rPr spc="-70" dirty="0"/>
              <a:t> </a:t>
            </a:r>
            <a:r>
              <a:rPr dirty="0"/>
              <a:t>activities</a:t>
            </a:r>
            <a:r>
              <a:rPr spc="-70" dirty="0"/>
              <a:t> </a:t>
            </a:r>
            <a:r>
              <a:rPr dirty="0"/>
              <a:t>–</a:t>
            </a:r>
            <a:r>
              <a:rPr spc="-65" dirty="0"/>
              <a:t> </a:t>
            </a:r>
            <a:r>
              <a:rPr dirty="0"/>
              <a:t>Case</a:t>
            </a:r>
            <a:r>
              <a:rPr spc="-65" dirty="0"/>
              <a:t> </a:t>
            </a:r>
            <a:r>
              <a:rPr spc="-10" dirty="0"/>
              <a:t>study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708887" y="1580855"/>
            <a:ext cx="473392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0" dirty="0">
                <a:latin typeface="Roboto Medium"/>
                <a:cs typeface="Roboto Medium"/>
              </a:rPr>
              <a:t>1.</a:t>
            </a:r>
            <a:r>
              <a:rPr sz="1400" b="0" spc="-35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Identify</a:t>
            </a:r>
            <a:r>
              <a:rPr sz="1400" b="0" spc="-30" dirty="0">
                <a:latin typeface="Roboto Medium"/>
                <a:cs typeface="Roboto Medium"/>
              </a:rPr>
              <a:t> </a:t>
            </a:r>
            <a:r>
              <a:rPr sz="1400" b="0" spc="-10" dirty="0">
                <a:latin typeface="Roboto Medium"/>
                <a:cs typeface="Roboto Medium"/>
              </a:rPr>
              <a:t>activities/actions</a:t>
            </a:r>
            <a:r>
              <a:rPr sz="1400" b="0" spc="-35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to</a:t>
            </a:r>
            <a:r>
              <a:rPr sz="1400" b="0" spc="-35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address</a:t>
            </a:r>
            <a:r>
              <a:rPr sz="1400" b="0" spc="-35" dirty="0">
                <a:latin typeface="Roboto Medium"/>
                <a:cs typeface="Roboto Medium"/>
              </a:rPr>
              <a:t> </a:t>
            </a:r>
            <a:r>
              <a:rPr sz="1400" b="0" spc="-10" dirty="0">
                <a:latin typeface="Roboto Medium"/>
                <a:cs typeface="Roboto Medium"/>
              </a:rPr>
              <a:t>specific</a:t>
            </a:r>
            <a:r>
              <a:rPr sz="1400" b="0" spc="-35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risk</a:t>
            </a:r>
            <a:r>
              <a:rPr sz="1400" b="0" spc="-30" dirty="0">
                <a:latin typeface="Roboto Medium"/>
                <a:cs typeface="Roboto Medium"/>
              </a:rPr>
              <a:t> </a:t>
            </a:r>
            <a:r>
              <a:rPr sz="1400" b="0" spc="-10" dirty="0">
                <a:latin typeface="Roboto Medium"/>
                <a:cs typeface="Roboto Medium"/>
              </a:rPr>
              <a:t>factors</a:t>
            </a:r>
            <a:endParaRPr sz="1400">
              <a:latin typeface="Roboto Medium"/>
              <a:cs typeface="Roboto Medium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814527" y="3323391"/>
            <a:ext cx="541020" cy="2355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350" b="1" spc="-10" dirty="0">
                <a:solidFill>
                  <a:srgbClr val="1C1C1B"/>
                </a:solidFill>
                <a:latin typeface="Roboto"/>
                <a:cs typeface="Roboto"/>
              </a:rPr>
              <a:t>Threat</a:t>
            </a:r>
            <a:endParaRPr sz="1350">
              <a:latin typeface="Roboto"/>
              <a:cs typeface="Roboto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486274" y="4626167"/>
            <a:ext cx="709930" cy="2355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350" b="1" spc="-10" dirty="0">
                <a:solidFill>
                  <a:srgbClr val="1C1C1B"/>
                </a:solidFill>
                <a:latin typeface="Roboto"/>
                <a:cs typeface="Roboto"/>
              </a:rPr>
              <a:t>Capacity</a:t>
            </a:r>
            <a:endParaRPr sz="1350">
              <a:latin typeface="Roboto"/>
              <a:cs typeface="Roboto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366325" y="3315702"/>
            <a:ext cx="1013460" cy="2355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350" b="1" spc="-10" dirty="0">
                <a:solidFill>
                  <a:srgbClr val="1C1C1B"/>
                </a:solidFill>
                <a:latin typeface="Roboto"/>
                <a:cs typeface="Roboto"/>
              </a:rPr>
              <a:t>Vulnerability</a:t>
            </a:r>
            <a:endParaRPr sz="1350">
              <a:latin typeface="Roboto"/>
              <a:cs typeface="Roboto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4004185" y="3745569"/>
            <a:ext cx="183515" cy="0"/>
          </a:xfrm>
          <a:custGeom>
            <a:avLst/>
            <a:gdLst/>
            <a:ahLst/>
            <a:cxnLst/>
            <a:rect l="l" t="t" r="r" b="b"/>
            <a:pathLst>
              <a:path w="183514">
                <a:moveTo>
                  <a:pt x="183261" y="0"/>
                </a:moveTo>
                <a:lnTo>
                  <a:pt x="0" y="0"/>
                </a:lnTo>
              </a:path>
            </a:pathLst>
          </a:custGeom>
          <a:ln w="38684">
            <a:solidFill>
              <a:srgbClr val="E4DFD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004185" y="3851934"/>
            <a:ext cx="183515" cy="0"/>
          </a:xfrm>
          <a:custGeom>
            <a:avLst/>
            <a:gdLst/>
            <a:ahLst/>
            <a:cxnLst/>
            <a:rect l="l" t="t" r="r" b="b"/>
            <a:pathLst>
              <a:path w="183514">
                <a:moveTo>
                  <a:pt x="183261" y="0"/>
                </a:moveTo>
                <a:lnTo>
                  <a:pt x="0" y="0"/>
                </a:lnTo>
              </a:path>
            </a:pathLst>
          </a:custGeom>
          <a:ln w="38684">
            <a:solidFill>
              <a:srgbClr val="E4DFD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6" name="object 16"/>
          <p:cNvGrpSpPr/>
          <p:nvPr/>
        </p:nvGrpSpPr>
        <p:grpSpPr>
          <a:xfrm>
            <a:off x="5594610" y="3347244"/>
            <a:ext cx="168275" cy="168275"/>
            <a:chOff x="5594610" y="3347244"/>
            <a:chExt cx="168275" cy="168275"/>
          </a:xfrm>
        </p:grpSpPr>
        <p:sp>
          <p:nvSpPr>
            <p:cNvPr id="17" name="object 17"/>
            <p:cNvSpPr/>
            <p:nvPr/>
          </p:nvSpPr>
          <p:spPr>
            <a:xfrm>
              <a:off x="5613952" y="3366587"/>
              <a:ext cx="130175" cy="130175"/>
            </a:xfrm>
            <a:custGeom>
              <a:avLst/>
              <a:gdLst/>
              <a:ahLst/>
              <a:cxnLst/>
              <a:rect l="l" t="t" r="r" b="b"/>
              <a:pathLst>
                <a:path w="130175" h="130175">
                  <a:moveTo>
                    <a:pt x="0" y="0"/>
                  </a:moveTo>
                  <a:lnTo>
                    <a:pt x="129578" y="129578"/>
                  </a:lnTo>
                </a:path>
              </a:pathLst>
            </a:custGeom>
            <a:ln w="38684">
              <a:solidFill>
                <a:srgbClr val="E4DFD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613956" y="3366587"/>
              <a:ext cx="130175" cy="130175"/>
            </a:xfrm>
            <a:custGeom>
              <a:avLst/>
              <a:gdLst/>
              <a:ahLst/>
              <a:cxnLst/>
              <a:rect l="l" t="t" r="r" b="b"/>
              <a:pathLst>
                <a:path w="130175" h="130175">
                  <a:moveTo>
                    <a:pt x="129578" y="0"/>
                  </a:moveTo>
                  <a:lnTo>
                    <a:pt x="0" y="129578"/>
                  </a:lnTo>
                </a:path>
              </a:pathLst>
            </a:custGeom>
            <a:ln w="38684">
              <a:solidFill>
                <a:srgbClr val="E4DFD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9" name="object 19"/>
          <p:cNvGrpSpPr/>
          <p:nvPr/>
        </p:nvGrpSpPr>
        <p:grpSpPr>
          <a:xfrm>
            <a:off x="5112158" y="4647786"/>
            <a:ext cx="239395" cy="210820"/>
            <a:chOff x="5112158" y="4647786"/>
            <a:chExt cx="239395" cy="210820"/>
          </a:xfrm>
        </p:grpSpPr>
        <p:sp>
          <p:nvSpPr>
            <p:cNvPr id="20" name="object 20"/>
            <p:cNvSpPr/>
            <p:nvPr/>
          </p:nvSpPr>
          <p:spPr>
            <a:xfrm>
              <a:off x="5230176" y="4674779"/>
              <a:ext cx="0" cy="183515"/>
            </a:xfrm>
            <a:custGeom>
              <a:avLst/>
              <a:gdLst/>
              <a:ahLst/>
              <a:cxnLst/>
              <a:rect l="l" t="t" r="r" b="b"/>
              <a:pathLst>
                <a:path h="183514">
                  <a:moveTo>
                    <a:pt x="0" y="0"/>
                  </a:moveTo>
                  <a:lnTo>
                    <a:pt x="0" y="183260"/>
                  </a:lnTo>
                </a:path>
              </a:pathLst>
            </a:custGeom>
            <a:ln w="38684">
              <a:solidFill>
                <a:srgbClr val="1C1C1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5131500" y="4667128"/>
              <a:ext cx="200660" cy="80010"/>
            </a:xfrm>
            <a:custGeom>
              <a:avLst/>
              <a:gdLst/>
              <a:ahLst/>
              <a:cxnLst/>
              <a:rect l="l" t="t" r="r" b="b"/>
              <a:pathLst>
                <a:path w="200660" h="80010">
                  <a:moveTo>
                    <a:pt x="0" y="79463"/>
                  </a:moveTo>
                  <a:lnTo>
                    <a:pt x="98679" y="0"/>
                  </a:lnTo>
                  <a:lnTo>
                    <a:pt x="200558" y="79463"/>
                  </a:lnTo>
                </a:path>
              </a:pathLst>
            </a:custGeom>
            <a:ln w="38684">
              <a:solidFill>
                <a:srgbClr val="1C1C1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2" name="object 22"/>
          <p:cNvGrpSpPr/>
          <p:nvPr/>
        </p:nvGrpSpPr>
        <p:grpSpPr>
          <a:xfrm>
            <a:off x="3094166" y="3676453"/>
            <a:ext cx="239395" cy="210820"/>
            <a:chOff x="3094166" y="3676453"/>
            <a:chExt cx="239395" cy="210820"/>
          </a:xfrm>
        </p:grpSpPr>
        <p:sp>
          <p:nvSpPr>
            <p:cNvPr id="23" name="object 23"/>
            <p:cNvSpPr/>
            <p:nvPr/>
          </p:nvSpPr>
          <p:spPr>
            <a:xfrm>
              <a:off x="3215390" y="3676453"/>
              <a:ext cx="0" cy="183515"/>
            </a:xfrm>
            <a:custGeom>
              <a:avLst/>
              <a:gdLst/>
              <a:ahLst/>
              <a:cxnLst/>
              <a:rect l="l" t="t" r="r" b="b"/>
              <a:pathLst>
                <a:path h="183514">
                  <a:moveTo>
                    <a:pt x="0" y="183261"/>
                  </a:moveTo>
                  <a:lnTo>
                    <a:pt x="0" y="0"/>
                  </a:lnTo>
                </a:path>
              </a:pathLst>
            </a:custGeom>
            <a:ln w="38684">
              <a:solidFill>
                <a:srgbClr val="1C1C1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3113509" y="3787901"/>
              <a:ext cx="200660" cy="80010"/>
            </a:xfrm>
            <a:custGeom>
              <a:avLst/>
              <a:gdLst/>
              <a:ahLst/>
              <a:cxnLst/>
              <a:rect l="l" t="t" r="r" b="b"/>
              <a:pathLst>
                <a:path w="200660" h="80010">
                  <a:moveTo>
                    <a:pt x="200558" y="0"/>
                  </a:moveTo>
                  <a:lnTo>
                    <a:pt x="101879" y="79463"/>
                  </a:lnTo>
                  <a:lnTo>
                    <a:pt x="0" y="0"/>
                  </a:lnTo>
                </a:path>
              </a:pathLst>
            </a:custGeom>
            <a:ln w="38684">
              <a:solidFill>
                <a:srgbClr val="1C1C1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5" name="object 25"/>
          <p:cNvGrpSpPr/>
          <p:nvPr/>
        </p:nvGrpSpPr>
        <p:grpSpPr>
          <a:xfrm>
            <a:off x="4419031" y="3332103"/>
            <a:ext cx="239395" cy="210820"/>
            <a:chOff x="4419031" y="3332103"/>
            <a:chExt cx="239395" cy="210820"/>
          </a:xfrm>
        </p:grpSpPr>
        <p:sp>
          <p:nvSpPr>
            <p:cNvPr id="26" name="object 26"/>
            <p:cNvSpPr/>
            <p:nvPr/>
          </p:nvSpPr>
          <p:spPr>
            <a:xfrm>
              <a:off x="4540255" y="3332103"/>
              <a:ext cx="0" cy="183515"/>
            </a:xfrm>
            <a:custGeom>
              <a:avLst/>
              <a:gdLst/>
              <a:ahLst/>
              <a:cxnLst/>
              <a:rect l="l" t="t" r="r" b="b"/>
              <a:pathLst>
                <a:path h="183514">
                  <a:moveTo>
                    <a:pt x="0" y="183261"/>
                  </a:moveTo>
                  <a:lnTo>
                    <a:pt x="0" y="0"/>
                  </a:lnTo>
                </a:path>
              </a:pathLst>
            </a:custGeom>
            <a:ln w="38684">
              <a:solidFill>
                <a:srgbClr val="1C1C1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438373" y="3443552"/>
              <a:ext cx="200660" cy="80010"/>
            </a:xfrm>
            <a:custGeom>
              <a:avLst/>
              <a:gdLst/>
              <a:ahLst/>
              <a:cxnLst/>
              <a:rect l="l" t="t" r="r" b="b"/>
              <a:pathLst>
                <a:path w="200660" h="80010">
                  <a:moveTo>
                    <a:pt x="200558" y="0"/>
                  </a:moveTo>
                  <a:lnTo>
                    <a:pt x="101879" y="79463"/>
                  </a:lnTo>
                  <a:lnTo>
                    <a:pt x="0" y="0"/>
                  </a:lnTo>
                </a:path>
              </a:pathLst>
            </a:custGeom>
            <a:ln w="38684">
              <a:solidFill>
                <a:srgbClr val="1C1C1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8" name="object 28"/>
          <p:cNvGrpSpPr/>
          <p:nvPr/>
        </p:nvGrpSpPr>
        <p:grpSpPr>
          <a:xfrm>
            <a:off x="6007039" y="3335924"/>
            <a:ext cx="239395" cy="210820"/>
            <a:chOff x="6007039" y="3335924"/>
            <a:chExt cx="239395" cy="210820"/>
          </a:xfrm>
        </p:grpSpPr>
        <p:sp>
          <p:nvSpPr>
            <p:cNvPr id="29" name="object 29"/>
            <p:cNvSpPr/>
            <p:nvPr/>
          </p:nvSpPr>
          <p:spPr>
            <a:xfrm>
              <a:off x="6128263" y="3335924"/>
              <a:ext cx="0" cy="183515"/>
            </a:xfrm>
            <a:custGeom>
              <a:avLst/>
              <a:gdLst/>
              <a:ahLst/>
              <a:cxnLst/>
              <a:rect l="l" t="t" r="r" b="b"/>
              <a:pathLst>
                <a:path h="183514">
                  <a:moveTo>
                    <a:pt x="0" y="183261"/>
                  </a:moveTo>
                  <a:lnTo>
                    <a:pt x="0" y="0"/>
                  </a:lnTo>
                </a:path>
              </a:pathLst>
            </a:custGeom>
            <a:ln w="38684">
              <a:solidFill>
                <a:srgbClr val="1C1C1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6026381" y="3447373"/>
              <a:ext cx="200660" cy="80010"/>
            </a:xfrm>
            <a:custGeom>
              <a:avLst/>
              <a:gdLst/>
              <a:ahLst/>
              <a:cxnLst/>
              <a:rect l="l" t="t" r="r" b="b"/>
              <a:pathLst>
                <a:path w="200660" h="80010">
                  <a:moveTo>
                    <a:pt x="200558" y="0"/>
                  </a:moveTo>
                  <a:lnTo>
                    <a:pt x="101879" y="79463"/>
                  </a:lnTo>
                  <a:lnTo>
                    <a:pt x="0" y="0"/>
                  </a:lnTo>
                </a:path>
              </a:pathLst>
            </a:custGeom>
            <a:ln w="38684">
              <a:solidFill>
                <a:srgbClr val="1C1C1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/>
          <p:nvPr/>
        </p:nvSpPr>
        <p:spPr>
          <a:xfrm>
            <a:off x="4357904" y="3792785"/>
            <a:ext cx="3220720" cy="0"/>
          </a:xfrm>
          <a:custGeom>
            <a:avLst/>
            <a:gdLst/>
            <a:ahLst/>
            <a:cxnLst/>
            <a:rect l="l" t="t" r="r" b="b"/>
            <a:pathLst>
              <a:path w="3220720">
                <a:moveTo>
                  <a:pt x="0" y="0"/>
                </a:moveTo>
                <a:lnTo>
                  <a:pt x="3220580" y="0"/>
                </a:lnTo>
              </a:path>
            </a:pathLst>
          </a:custGeom>
          <a:ln w="38684">
            <a:solidFill>
              <a:srgbClr val="E4DFD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3054117" y="3625826"/>
            <a:ext cx="1308735" cy="794385"/>
          </a:xfrm>
          <a:prstGeom prst="rect">
            <a:avLst/>
          </a:prstGeom>
        </p:spPr>
        <p:txBody>
          <a:bodyPr vert="horz" wrap="square" lIns="0" tIns="67310" rIns="0" bIns="0" rtlCol="0">
            <a:spAutoFit/>
          </a:bodyPr>
          <a:lstStyle/>
          <a:p>
            <a:pPr marR="86360" algn="ctr">
              <a:lnSpc>
                <a:spcPct val="100000"/>
              </a:lnSpc>
              <a:spcBef>
                <a:spcPts val="530"/>
              </a:spcBef>
            </a:pPr>
            <a:r>
              <a:rPr sz="1350" b="1" spc="-20" dirty="0">
                <a:solidFill>
                  <a:srgbClr val="1C1C1B"/>
                </a:solidFill>
                <a:latin typeface="Roboto"/>
                <a:cs typeface="Roboto"/>
              </a:rPr>
              <a:t>Risk</a:t>
            </a:r>
            <a:endParaRPr sz="1350">
              <a:latin typeface="Roboto"/>
              <a:cs typeface="Roboto"/>
            </a:endParaRPr>
          </a:p>
          <a:p>
            <a:pPr marL="12700" marR="5080" indent="61594">
              <a:lnSpc>
                <a:spcPct val="113100"/>
              </a:lnSpc>
              <a:spcBef>
                <a:spcPts val="200"/>
              </a:spcBef>
            </a:pPr>
            <a:r>
              <a:rPr sz="1400" b="0" dirty="0">
                <a:latin typeface="Roboto Medium"/>
                <a:cs typeface="Roboto Medium"/>
              </a:rPr>
              <a:t>of</a:t>
            </a:r>
            <a:r>
              <a:rPr sz="1400" b="0" spc="-25" dirty="0">
                <a:latin typeface="Roboto Medium"/>
                <a:cs typeface="Roboto Medium"/>
              </a:rPr>
              <a:t> </a:t>
            </a:r>
            <a:r>
              <a:rPr sz="1400" b="0" spc="-10" dirty="0">
                <a:latin typeface="Roboto Medium"/>
                <a:cs typeface="Roboto Medium"/>
              </a:rPr>
              <a:t>intimidation </a:t>
            </a:r>
            <a:r>
              <a:rPr sz="1400" b="0" dirty="0">
                <a:latin typeface="Roboto Medium"/>
                <a:cs typeface="Roboto Medium"/>
              </a:rPr>
              <a:t>and</a:t>
            </a:r>
            <a:r>
              <a:rPr sz="1400" b="0" spc="-15" dirty="0">
                <a:latin typeface="Roboto Medium"/>
                <a:cs typeface="Roboto Medium"/>
              </a:rPr>
              <a:t> </a:t>
            </a:r>
            <a:r>
              <a:rPr sz="1400" b="0" spc="-10" dirty="0">
                <a:latin typeface="Roboto Medium"/>
                <a:cs typeface="Roboto Medium"/>
              </a:rPr>
              <a:t>harassment</a:t>
            </a:r>
            <a:endParaRPr sz="1400">
              <a:latin typeface="Roboto Medium"/>
              <a:cs typeface="Roboto Medium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5463232" y="3952406"/>
            <a:ext cx="639445" cy="635000"/>
            <a:chOff x="5463232" y="3952406"/>
            <a:chExt cx="639445" cy="635000"/>
          </a:xfrm>
        </p:grpSpPr>
        <p:sp>
          <p:nvSpPr>
            <p:cNvPr id="34" name="object 34"/>
            <p:cNvSpPr/>
            <p:nvPr/>
          </p:nvSpPr>
          <p:spPr>
            <a:xfrm>
              <a:off x="5463232" y="3952406"/>
              <a:ext cx="639445" cy="635000"/>
            </a:xfrm>
            <a:custGeom>
              <a:avLst/>
              <a:gdLst/>
              <a:ahLst/>
              <a:cxnLst/>
              <a:rect l="l" t="t" r="r" b="b"/>
              <a:pathLst>
                <a:path w="639445" h="635000">
                  <a:moveTo>
                    <a:pt x="207493" y="308609"/>
                  </a:moveTo>
                  <a:lnTo>
                    <a:pt x="182012" y="308609"/>
                  </a:lnTo>
                  <a:lnTo>
                    <a:pt x="193087" y="322579"/>
                  </a:lnTo>
                  <a:lnTo>
                    <a:pt x="204986" y="336549"/>
                  </a:lnTo>
                  <a:lnTo>
                    <a:pt x="214923" y="350519"/>
                  </a:lnTo>
                  <a:lnTo>
                    <a:pt x="220112" y="368299"/>
                  </a:lnTo>
                  <a:lnTo>
                    <a:pt x="220204" y="370839"/>
                  </a:lnTo>
                  <a:lnTo>
                    <a:pt x="220297" y="373379"/>
                  </a:lnTo>
                  <a:lnTo>
                    <a:pt x="220389" y="375919"/>
                  </a:lnTo>
                  <a:lnTo>
                    <a:pt x="220102" y="380999"/>
                  </a:lnTo>
                  <a:lnTo>
                    <a:pt x="220030" y="382269"/>
                  </a:lnTo>
                  <a:lnTo>
                    <a:pt x="219958" y="383539"/>
                  </a:lnTo>
                  <a:lnTo>
                    <a:pt x="219124" y="391159"/>
                  </a:lnTo>
                  <a:lnTo>
                    <a:pt x="218194" y="397509"/>
                  </a:lnTo>
                  <a:lnTo>
                    <a:pt x="211259" y="445769"/>
                  </a:lnTo>
                  <a:lnTo>
                    <a:pt x="202753" y="492759"/>
                  </a:lnTo>
                  <a:lnTo>
                    <a:pt x="194154" y="539749"/>
                  </a:lnTo>
                  <a:lnTo>
                    <a:pt x="186940" y="586739"/>
                  </a:lnTo>
                  <a:lnTo>
                    <a:pt x="190758" y="604519"/>
                  </a:lnTo>
                  <a:lnTo>
                    <a:pt x="199871" y="619759"/>
                  </a:lnTo>
                  <a:lnTo>
                    <a:pt x="213514" y="629919"/>
                  </a:lnTo>
                  <a:lnTo>
                    <a:pt x="230920" y="634999"/>
                  </a:lnTo>
                  <a:lnTo>
                    <a:pt x="385257" y="634999"/>
                  </a:lnTo>
                  <a:lnTo>
                    <a:pt x="409634" y="633729"/>
                  </a:lnTo>
                  <a:lnTo>
                    <a:pt x="426286" y="629919"/>
                  </a:lnTo>
                  <a:lnTo>
                    <a:pt x="439257" y="619759"/>
                  </a:lnTo>
                  <a:lnTo>
                    <a:pt x="440056" y="618489"/>
                  </a:lnTo>
                  <a:lnTo>
                    <a:pt x="275468" y="618489"/>
                  </a:lnTo>
                  <a:lnTo>
                    <a:pt x="234146" y="615949"/>
                  </a:lnTo>
                  <a:lnTo>
                    <a:pt x="221175" y="612139"/>
                  </a:lnTo>
                  <a:lnTo>
                    <a:pt x="212070" y="604519"/>
                  </a:lnTo>
                  <a:lnTo>
                    <a:pt x="207189" y="594359"/>
                  </a:lnTo>
                  <a:lnTo>
                    <a:pt x="206891" y="580389"/>
                  </a:lnTo>
                  <a:lnTo>
                    <a:pt x="240076" y="374649"/>
                  </a:lnTo>
                  <a:lnTo>
                    <a:pt x="231709" y="344169"/>
                  </a:lnTo>
                  <a:lnTo>
                    <a:pt x="213786" y="317499"/>
                  </a:lnTo>
                  <a:lnTo>
                    <a:pt x="207493" y="308609"/>
                  </a:lnTo>
                  <a:close/>
                </a:path>
                <a:path w="639445" h="635000">
                  <a:moveTo>
                    <a:pt x="340432" y="617219"/>
                  </a:moveTo>
                  <a:lnTo>
                    <a:pt x="312619" y="618489"/>
                  </a:lnTo>
                  <a:lnTo>
                    <a:pt x="362658" y="618489"/>
                  </a:lnTo>
                  <a:lnTo>
                    <a:pt x="340432" y="617219"/>
                  </a:lnTo>
                  <a:close/>
                </a:path>
                <a:path w="639445" h="635000">
                  <a:moveTo>
                    <a:pt x="433510" y="495299"/>
                  </a:moveTo>
                  <a:lnTo>
                    <a:pt x="425268" y="495299"/>
                  </a:lnTo>
                  <a:lnTo>
                    <a:pt x="422106" y="499109"/>
                  </a:lnTo>
                  <a:lnTo>
                    <a:pt x="423364" y="529589"/>
                  </a:lnTo>
                  <a:lnTo>
                    <a:pt x="430613" y="567689"/>
                  </a:lnTo>
                  <a:lnTo>
                    <a:pt x="429315" y="600709"/>
                  </a:lnTo>
                  <a:lnTo>
                    <a:pt x="404935" y="615949"/>
                  </a:lnTo>
                  <a:lnTo>
                    <a:pt x="362658" y="618489"/>
                  </a:lnTo>
                  <a:lnTo>
                    <a:pt x="440056" y="618489"/>
                  </a:lnTo>
                  <a:lnTo>
                    <a:pt x="448046" y="605789"/>
                  </a:lnTo>
                  <a:lnTo>
                    <a:pt x="452154" y="589279"/>
                  </a:lnTo>
                  <a:lnTo>
                    <a:pt x="449795" y="567689"/>
                  </a:lnTo>
                  <a:lnTo>
                    <a:pt x="445869" y="539749"/>
                  </a:lnTo>
                  <a:lnTo>
                    <a:pt x="441240" y="513079"/>
                  </a:lnTo>
                  <a:lnTo>
                    <a:pt x="436774" y="499109"/>
                  </a:lnTo>
                  <a:lnTo>
                    <a:pt x="433510" y="495299"/>
                  </a:lnTo>
                  <a:close/>
                </a:path>
                <a:path w="639445" h="635000">
                  <a:moveTo>
                    <a:pt x="477915" y="271779"/>
                  </a:moveTo>
                  <a:lnTo>
                    <a:pt x="452090" y="271779"/>
                  </a:lnTo>
                  <a:lnTo>
                    <a:pt x="441688" y="295909"/>
                  </a:lnTo>
                  <a:lnTo>
                    <a:pt x="426206" y="316229"/>
                  </a:lnTo>
                  <a:lnTo>
                    <a:pt x="410940" y="336549"/>
                  </a:lnTo>
                  <a:lnTo>
                    <a:pt x="401189" y="360679"/>
                  </a:lnTo>
                  <a:lnTo>
                    <a:pt x="400012" y="370839"/>
                  </a:lnTo>
                  <a:lnTo>
                    <a:pt x="400095" y="382269"/>
                  </a:lnTo>
                  <a:lnTo>
                    <a:pt x="401294" y="393699"/>
                  </a:lnTo>
                  <a:lnTo>
                    <a:pt x="402878" y="403859"/>
                  </a:lnTo>
                  <a:lnTo>
                    <a:pt x="404885" y="419099"/>
                  </a:lnTo>
                  <a:lnTo>
                    <a:pt x="413381" y="467359"/>
                  </a:lnTo>
                  <a:lnTo>
                    <a:pt x="422928" y="477519"/>
                  </a:lnTo>
                  <a:lnTo>
                    <a:pt x="428415" y="474979"/>
                  </a:lnTo>
                  <a:lnTo>
                    <a:pt x="432380" y="467359"/>
                  </a:lnTo>
                  <a:lnTo>
                    <a:pt x="428110" y="438149"/>
                  </a:lnTo>
                  <a:lnTo>
                    <a:pt x="421679" y="406399"/>
                  </a:lnTo>
                  <a:lnTo>
                    <a:pt x="419336" y="375919"/>
                  </a:lnTo>
                  <a:lnTo>
                    <a:pt x="419238" y="374649"/>
                  </a:lnTo>
                  <a:lnTo>
                    <a:pt x="419141" y="373379"/>
                  </a:lnTo>
                  <a:lnTo>
                    <a:pt x="426551" y="346709"/>
                  </a:lnTo>
                  <a:lnTo>
                    <a:pt x="457069" y="308609"/>
                  </a:lnTo>
                  <a:lnTo>
                    <a:pt x="478075" y="308609"/>
                  </a:lnTo>
                  <a:lnTo>
                    <a:pt x="477992" y="289559"/>
                  </a:lnTo>
                  <a:lnTo>
                    <a:pt x="477915" y="271779"/>
                  </a:lnTo>
                  <a:close/>
                </a:path>
                <a:path w="639445" h="635000">
                  <a:moveTo>
                    <a:pt x="94115" y="336549"/>
                  </a:moveTo>
                  <a:lnTo>
                    <a:pt x="75954" y="336549"/>
                  </a:lnTo>
                  <a:lnTo>
                    <a:pt x="83482" y="364489"/>
                  </a:lnTo>
                  <a:lnTo>
                    <a:pt x="102878" y="382269"/>
                  </a:lnTo>
                  <a:lnTo>
                    <a:pt x="129075" y="389889"/>
                  </a:lnTo>
                  <a:lnTo>
                    <a:pt x="157006" y="380999"/>
                  </a:lnTo>
                  <a:lnTo>
                    <a:pt x="165596" y="374649"/>
                  </a:lnTo>
                  <a:lnTo>
                    <a:pt x="168453" y="370839"/>
                  </a:lnTo>
                  <a:lnTo>
                    <a:pt x="125022" y="370839"/>
                  </a:lnTo>
                  <a:lnTo>
                    <a:pt x="104630" y="360679"/>
                  </a:lnTo>
                  <a:lnTo>
                    <a:pt x="94115" y="336549"/>
                  </a:lnTo>
                  <a:close/>
                </a:path>
                <a:path w="639445" h="635000">
                  <a:moveTo>
                    <a:pt x="478075" y="308609"/>
                  </a:moveTo>
                  <a:lnTo>
                    <a:pt x="457069" y="308609"/>
                  </a:lnTo>
                  <a:lnTo>
                    <a:pt x="457069" y="344169"/>
                  </a:lnTo>
                  <a:lnTo>
                    <a:pt x="460472" y="354329"/>
                  </a:lnTo>
                  <a:lnTo>
                    <a:pt x="461234" y="355599"/>
                  </a:lnTo>
                  <a:lnTo>
                    <a:pt x="486169" y="383539"/>
                  </a:lnTo>
                  <a:lnTo>
                    <a:pt x="520310" y="388619"/>
                  </a:lnTo>
                  <a:lnTo>
                    <a:pt x="550386" y="370839"/>
                  </a:lnTo>
                  <a:lnTo>
                    <a:pt x="514696" y="370839"/>
                  </a:lnTo>
                  <a:lnTo>
                    <a:pt x="493888" y="367029"/>
                  </a:lnTo>
                  <a:lnTo>
                    <a:pt x="478252" y="349249"/>
                  </a:lnTo>
                  <a:lnTo>
                    <a:pt x="478131" y="321309"/>
                  </a:lnTo>
                  <a:lnTo>
                    <a:pt x="478075" y="308609"/>
                  </a:lnTo>
                  <a:close/>
                </a:path>
                <a:path w="639445" h="635000">
                  <a:moveTo>
                    <a:pt x="169481" y="17779"/>
                  </a:moveTo>
                  <a:lnTo>
                    <a:pt x="137046" y="17779"/>
                  </a:lnTo>
                  <a:lnTo>
                    <a:pt x="153610" y="27939"/>
                  </a:lnTo>
                  <a:lnTo>
                    <a:pt x="162137" y="45719"/>
                  </a:lnTo>
                  <a:lnTo>
                    <a:pt x="162035" y="345439"/>
                  </a:lnTo>
                  <a:lnTo>
                    <a:pt x="146942" y="365759"/>
                  </a:lnTo>
                  <a:lnTo>
                    <a:pt x="125022" y="370839"/>
                  </a:lnTo>
                  <a:lnTo>
                    <a:pt x="168453" y="370839"/>
                  </a:lnTo>
                  <a:lnTo>
                    <a:pt x="173214" y="364489"/>
                  </a:lnTo>
                  <a:lnTo>
                    <a:pt x="178980" y="354329"/>
                  </a:lnTo>
                  <a:lnTo>
                    <a:pt x="182012" y="344169"/>
                  </a:lnTo>
                  <a:lnTo>
                    <a:pt x="182412" y="336549"/>
                  </a:lnTo>
                  <a:lnTo>
                    <a:pt x="182387" y="332739"/>
                  </a:lnTo>
                  <a:lnTo>
                    <a:pt x="182013" y="322579"/>
                  </a:lnTo>
                  <a:lnTo>
                    <a:pt x="181964" y="321309"/>
                  </a:lnTo>
                  <a:lnTo>
                    <a:pt x="181849" y="313689"/>
                  </a:lnTo>
                  <a:lnTo>
                    <a:pt x="182012" y="308609"/>
                  </a:lnTo>
                  <a:lnTo>
                    <a:pt x="207493" y="308609"/>
                  </a:lnTo>
                  <a:lnTo>
                    <a:pt x="194908" y="290829"/>
                  </a:lnTo>
                  <a:lnTo>
                    <a:pt x="183676" y="260349"/>
                  </a:lnTo>
                  <a:lnTo>
                    <a:pt x="477865" y="260349"/>
                  </a:lnTo>
                  <a:lnTo>
                    <a:pt x="477859" y="259079"/>
                  </a:lnTo>
                  <a:lnTo>
                    <a:pt x="423650" y="259079"/>
                  </a:lnTo>
                  <a:lnTo>
                    <a:pt x="406301" y="257809"/>
                  </a:lnTo>
                  <a:lnTo>
                    <a:pt x="389644" y="250189"/>
                  </a:lnTo>
                  <a:lnTo>
                    <a:pt x="378898" y="240029"/>
                  </a:lnTo>
                  <a:lnTo>
                    <a:pt x="182012" y="240029"/>
                  </a:lnTo>
                  <a:lnTo>
                    <a:pt x="182012" y="201929"/>
                  </a:lnTo>
                  <a:lnTo>
                    <a:pt x="234894" y="201929"/>
                  </a:lnTo>
                  <a:lnTo>
                    <a:pt x="237342" y="200659"/>
                  </a:lnTo>
                  <a:lnTo>
                    <a:pt x="245175" y="191769"/>
                  </a:lnTo>
                  <a:lnTo>
                    <a:pt x="207901" y="191769"/>
                  </a:lnTo>
                  <a:lnTo>
                    <a:pt x="190875" y="185419"/>
                  </a:lnTo>
                  <a:lnTo>
                    <a:pt x="181949" y="166369"/>
                  </a:lnTo>
                  <a:lnTo>
                    <a:pt x="181256" y="153669"/>
                  </a:lnTo>
                  <a:lnTo>
                    <a:pt x="181187" y="152399"/>
                  </a:lnTo>
                  <a:lnTo>
                    <a:pt x="181117" y="151129"/>
                  </a:lnTo>
                  <a:lnTo>
                    <a:pt x="181048" y="149859"/>
                  </a:lnTo>
                  <a:lnTo>
                    <a:pt x="180937" y="146049"/>
                  </a:lnTo>
                  <a:lnTo>
                    <a:pt x="180854" y="140969"/>
                  </a:lnTo>
                  <a:lnTo>
                    <a:pt x="180729" y="133349"/>
                  </a:lnTo>
                  <a:lnTo>
                    <a:pt x="180604" y="125729"/>
                  </a:lnTo>
                  <a:lnTo>
                    <a:pt x="182406" y="82549"/>
                  </a:lnTo>
                  <a:lnTo>
                    <a:pt x="204783" y="60959"/>
                  </a:lnTo>
                  <a:lnTo>
                    <a:pt x="262333" y="60959"/>
                  </a:lnTo>
                  <a:lnTo>
                    <a:pt x="264609" y="55879"/>
                  </a:lnTo>
                  <a:lnTo>
                    <a:pt x="268172" y="54609"/>
                  </a:lnTo>
                  <a:lnTo>
                    <a:pt x="239086" y="54609"/>
                  </a:lnTo>
                  <a:lnTo>
                    <a:pt x="234933" y="50799"/>
                  </a:lnTo>
                  <a:lnTo>
                    <a:pt x="182037" y="50799"/>
                  </a:lnTo>
                  <a:lnTo>
                    <a:pt x="169481" y="17779"/>
                  </a:lnTo>
                  <a:close/>
                </a:path>
                <a:path w="639445" h="635000">
                  <a:moveTo>
                    <a:pt x="549990" y="16509"/>
                  </a:moveTo>
                  <a:lnTo>
                    <a:pt x="506421" y="16509"/>
                  </a:lnTo>
                  <a:lnTo>
                    <a:pt x="521205" y="17779"/>
                  </a:lnTo>
                  <a:lnTo>
                    <a:pt x="533302" y="25399"/>
                  </a:lnTo>
                  <a:lnTo>
                    <a:pt x="541591" y="38099"/>
                  </a:lnTo>
                  <a:lnTo>
                    <a:pt x="544953" y="52069"/>
                  </a:lnTo>
                  <a:lnTo>
                    <a:pt x="544872" y="166369"/>
                  </a:lnTo>
                  <a:lnTo>
                    <a:pt x="544749" y="340359"/>
                  </a:lnTo>
                  <a:lnTo>
                    <a:pt x="533907" y="360679"/>
                  </a:lnTo>
                  <a:lnTo>
                    <a:pt x="514696" y="370839"/>
                  </a:lnTo>
                  <a:lnTo>
                    <a:pt x="550386" y="370839"/>
                  </a:lnTo>
                  <a:lnTo>
                    <a:pt x="563126" y="336549"/>
                  </a:lnTo>
                  <a:lnTo>
                    <a:pt x="597305" y="336549"/>
                  </a:lnTo>
                  <a:lnTo>
                    <a:pt x="610923" y="332739"/>
                  </a:lnTo>
                  <a:lnTo>
                    <a:pt x="623966" y="321309"/>
                  </a:lnTo>
                  <a:lnTo>
                    <a:pt x="581507" y="321309"/>
                  </a:lnTo>
                  <a:lnTo>
                    <a:pt x="563469" y="313689"/>
                  </a:lnTo>
                  <a:lnTo>
                    <a:pt x="563345" y="224789"/>
                  </a:lnTo>
                  <a:lnTo>
                    <a:pt x="563228" y="140969"/>
                  </a:lnTo>
                  <a:lnTo>
                    <a:pt x="563139" y="77469"/>
                  </a:lnTo>
                  <a:lnTo>
                    <a:pt x="563387" y="74929"/>
                  </a:lnTo>
                  <a:lnTo>
                    <a:pt x="563511" y="73659"/>
                  </a:lnTo>
                  <a:lnTo>
                    <a:pt x="563634" y="72389"/>
                  </a:lnTo>
                  <a:lnTo>
                    <a:pt x="567495" y="71119"/>
                  </a:lnTo>
                  <a:lnTo>
                    <a:pt x="570759" y="69849"/>
                  </a:lnTo>
                  <a:lnTo>
                    <a:pt x="587317" y="66039"/>
                  </a:lnTo>
                  <a:lnTo>
                    <a:pt x="622355" y="66039"/>
                  </a:lnTo>
                  <a:lnTo>
                    <a:pt x="612479" y="55879"/>
                  </a:lnTo>
                  <a:lnTo>
                    <a:pt x="604711" y="53339"/>
                  </a:lnTo>
                  <a:lnTo>
                    <a:pt x="563139" y="53339"/>
                  </a:lnTo>
                  <a:lnTo>
                    <a:pt x="551956" y="17779"/>
                  </a:lnTo>
                  <a:lnTo>
                    <a:pt x="549990" y="16509"/>
                  </a:lnTo>
                  <a:close/>
                </a:path>
                <a:path w="639445" h="635000">
                  <a:moveTo>
                    <a:pt x="49878" y="48259"/>
                  </a:moveTo>
                  <a:lnTo>
                    <a:pt x="26577" y="55879"/>
                  </a:lnTo>
                  <a:lnTo>
                    <a:pt x="9314" y="73659"/>
                  </a:lnTo>
                  <a:lnTo>
                    <a:pt x="1355" y="97789"/>
                  </a:lnTo>
                  <a:lnTo>
                    <a:pt x="0" y="140969"/>
                  </a:lnTo>
                  <a:lnTo>
                    <a:pt x="104" y="157479"/>
                  </a:lnTo>
                  <a:lnTo>
                    <a:pt x="749" y="185419"/>
                  </a:lnTo>
                  <a:lnTo>
                    <a:pt x="779" y="186689"/>
                  </a:lnTo>
                  <a:lnTo>
                    <a:pt x="896" y="191769"/>
                  </a:lnTo>
                  <a:lnTo>
                    <a:pt x="2096" y="236219"/>
                  </a:lnTo>
                  <a:lnTo>
                    <a:pt x="2028" y="255269"/>
                  </a:lnTo>
                  <a:lnTo>
                    <a:pt x="1379" y="289559"/>
                  </a:lnTo>
                  <a:lnTo>
                    <a:pt x="1355" y="290829"/>
                  </a:lnTo>
                  <a:lnTo>
                    <a:pt x="9505" y="314959"/>
                  </a:lnTo>
                  <a:lnTo>
                    <a:pt x="26858" y="332739"/>
                  </a:lnTo>
                  <a:lnTo>
                    <a:pt x="50109" y="339089"/>
                  </a:lnTo>
                  <a:lnTo>
                    <a:pt x="75954" y="336549"/>
                  </a:lnTo>
                  <a:lnTo>
                    <a:pt x="94115" y="336549"/>
                  </a:lnTo>
                  <a:lnTo>
                    <a:pt x="93592" y="322579"/>
                  </a:lnTo>
                  <a:lnTo>
                    <a:pt x="93545" y="321309"/>
                  </a:lnTo>
                  <a:lnTo>
                    <a:pt x="58104" y="321309"/>
                  </a:lnTo>
                  <a:lnTo>
                    <a:pt x="41387" y="318769"/>
                  </a:lnTo>
                  <a:lnTo>
                    <a:pt x="27891" y="308609"/>
                  </a:lnTo>
                  <a:lnTo>
                    <a:pt x="20036" y="292099"/>
                  </a:lnTo>
                  <a:lnTo>
                    <a:pt x="20062" y="97789"/>
                  </a:lnTo>
                  <a:lnTo>
                    <a:pt x="25873" y="81279"/>
                  </a:lnTo>
                  <a:lnTo>
                    <a:pt x="37324" y="71119"/>
                  </a:lnTo>
                  <a:lnTo>
                    <a:pt x="52209" y="66039"/>
                  </a:lnTo>
                  <a:lnTo>
                    <a:pt x="94025" y="66039"/>
                  </a:lnTo>
                  <a:lnTo>
                    <a:pt x="94490" y="57149"/>
                  </a:lnTo>
                  <a:lnTo>
                    <a:pt x="94556" y="55879"/>
                  </a:lnTo>
                  <a:lnTo>
                    <a:pt x="94622" y="54609"/>
                  </a:lnTo>
                  <a:lnTo>
                    <a:pt x="94689" y="53339"/>
                  </a:lnTo>
                  <a:lnTo>
                    <a:pt x="75954" y="53339"/>
                  </a:lnTo>
                  <a:lnTo>
                    <a:pt x="49878" y="48259"/>
                  </a:lnTo>
                  <a:close/>
                </a:path>
                <a:path w="639445" h="635000">
                  <a:moveTo>
                    <a:pt x="597305" y="336549"/>
                  </a:moveTo>
                  <a:lnTo>
                    <a:pt x="563126" y="336549"/>
                  </a:lnTo>
                  <a:lnTo>
                    <a:pt x="588227" y="339089"/>
                  </a:lnTo>
                  <a:lnTo>
                    <a:pt x="597305" y="336549"/>
                  </a:lnTo>
                  <a:close/>
                </a:path>
                <a:path w="639445" h="635000">
                  <a:moveTo>
                    <a:pt x="84549" y="149859"/>
                  </a:moveTo>
                  <a:lnTo>
                    <a:pt x="78654" y="152399"/>
                  </a:lnTo>
                  <a:lnTo>
                    <a:pt x="75942" y="160019"/>
                  </a:lnTo>
                  <a:lnTo>
                    <a:pt x="75871" y="194309"/>
                  </a:lnTo>
                  <a:lnTo>
                    <a:pt x="75745" y="255269"/>
                  </a:lnTo>
                  <a:lnTo>
                    <a:pt x="75624" y="313689"/>
                  </a:lnTo>
                  <a:lnTo>
                    <a:pt x="58104" y="321309"/>
                  </a:lnTo>
                  <a:lnTo>
                    <a:pt x="93545" y="321309"/>
                  </a:lnTo>
                  <a:lnTo>
                    <a:pt x="92593" y="295909"/>
                  </a:lnTo>
                  <a:lnTo>
                    <a:pt x="92597" y="289559"/>
                  </a:lnTo>
                  <a:lnTo>
                    <a:pt x="93618" y="250189"/>
                  </a:lnTo>
                  <a:lnTo>
                    <a:pt x="94886" y="209549"/>
                  </a:lnTo>
                  <a:lnTo>
                    <a:pt x="94812" y="185419"/>
                  </a:lnTo>
                  <a:lnTo>
                    <a:pt x="94643" y="176529"/>
                  </a:lnTo>
                  <a:lnTo>
                    <a:pt x="94522" y="170179"/>
                  </a:lnTo>
                  <a:lnTo>
                    <a:pt x="94450" y="166369"/>
                  </a:lnTo>
                  <a:lnTo>
                    <a:pt x="94329" y="160019"/>
                  </a:lnTo>
                  <a:lnTo>
                    <a:pt x="94280" y="157479"/>
                  </a:lnTo>
                  <a:lnTo>
                    <a:pt x="90726" y="151129"/>
                  </a:lnTo>
                  <a:lnTo>
                    <a:pt x="84549" y="149859"/>
                  </a:lnTo>
                  <a:close/>
                </a:path>
                <a:path w="639445" h="635000">
                  <a:moveTo>
                    <a:pt x="622355" y="66039"/>
                  </a:moveTo>
                  <a:lnTo>
                    <a:pt x="587317" y="66039"/>
                  </a:lnTo>
                  <a:lnTo>
                    <a:pt x="602288" y="71119"/>
                  </a:lnTo>
                  <a:lnTo>
                    <a:pt x="613623" y="82549"/>
                  </a:lnTo>
                  <a:lnTo>
                    <a:pt x="619273" y="99059"/>
                  </a:lnTo>
                  <a:lnTo>
                    <a:pt x="621358" y="140969"/>
                  </a:lnTo>
                  <a:lnTo>
                    <a:pt x="621280" y="153669"/>
                  </a:lnTo>
                  <a:lnTo>
                    <a:pt x="620135" y="191769"/>
                  </a:lnTo>
                  <a:lnTo>
                    <a:pt x="618375" y="240029"/>
                  </a:lnTo>
                  <a:lnTo>
                    <a:pt x="618473" y="250189"/>
                  </a:lnTo>
                  <a:lnTo>
                    <a:pt x="619464" y="289559"/>
                  </a:lnTo>
                  <a:lnTo>
                    <a:pt x="612506" y="307339"/>
                  </a:lnTo>
                  <a:lnTo>
                    <a:pt x="598853" y="317499"/>
                  </a:lnTo>
                  <a:lnTo>
                    <a:pt x="581507" y="321309"/>
                  </a:lnTo>
                  <a:lnTo>
                    <a:pt x="623966" y="321309"/>
                  </a:lnTo>
                  <a:lnTo>
                    <a:pt x="628313" y="317499"/>
                  </a:lnTo>
                  <a:lnTo>
                    <a:pt x="637498" y="293369"/>
                  </a:lnTo>
                  <a:lnTo>
                    <a:pt x="637010" y="260349"/>
                  </a:lnTo>
                  <a:lnTo>
                    <a:pt x="637036" y="236219"/>
                  </a:lnTo>
                  <a:lnTo>
                    <a:pt x="637787" y="209549"/>
                  </a:lnTo>
                  <a:lnTo>
                    <a:pt x="637894" y="205739"/>
                  </a:lnTo>
                  <a:lnTo>
                    <a:pt x="638001" y="201929"/>
                  </a:lnTo>
                  <a:lnTo>
                    <a:pt x="638109" y="198119"/>
                  </a:lnTo>
                  <a:lnTo>
                    <a:pt x="638980" y="160019"/>
                  </a:lnTo>
                  <a:lnTo>
                    <a:pt x="639037" y="157479"/>
                  </a:lnTo>
                  <a:lnTo>
                    <a:pt x="639130" y="140969"/>
                  </a:lnTo>
                  <a:lnTo>
                    <a:pt x="637780" y="99059"/>
                  </a:lnTo>
                  <a:lnTo>
                    <a:pt x="637739" y="97789"/>
                  </a:lnTo>
                  <a:lnTo>
                    <a:pt x="629762" y="73659"/>
                  </a:lnTo>
                  <a:lnTo>
                    <a:pt x="622355" y="66039"/>
                  </a:lnTo>
                  <a:close/>
                </a:path>
                <a:path w="639445" h="635000">
                  <a:moveTo>
                    <a:pt x="477865" y="260349"/>
                  </a:moveTo>
                  <a:lnTo>
                    <a:pt x="372690" y="260349"/>
                  </a:lnTo>
                  <a:lnTo>
                    <a:pt x="383396" y="269239"/>
                  </a:lnTo>
                  <a:lnTo>
                    <a:pt x="403529" y="275589"/>
                  </a:lnTo>
                  <a:lnTo>
                    <a:pt x="419710" y="278129"/>
                  </a:lnTo>
                  <a:lnTo>
                    <a:pt x="435936" y="276859"/>
                  </a:lnTo>
                  <a:lnTo>
                    <a:pt x="452090" y="271779"/>
                  </a:lnTo>
                  <a:lnTo>
                    <a:pt x="477915" y="271779"/>
                  </a:lnTo>
                  <a:lnTo>
                    <a:pt x="477865" y="260349"/>
                  </a:lnTo>
                  <a:close/>
                </a:path>
                <a:path w="639445" h="635000">
                  <a:moveTo>
                    <a:pt x="477345" y="140969"/>
                  </a:moveTo>
                  <a:lnTo>
                    <a:pt x="398272" y="140969"/>
                  </a:lnTo>
                  <a:lnTo>
                    <a:pt x="421420" y="142239"/>
                  </a:lnTo>
                  <a:lnTo>
                    <a:pt x="430951" y="143509"/>
                  </a:lnTo>
                  <a:lnTo>
                    <a:pt x="442402" y="147319"/>
                  </a:lnTo>
                  <a:lnTo>
                    <a:pt x="452293" y="152399"/>
                  </a:lnTo>
                  <a:lnTo>
                    <a:pt x="457145" y="160019"/>
                  </a:lnTo>
                  <a:lnTo>
                    <a:pt x="457079" y="166369"/>
                  </a:lnTo>
                  <a:lnTo>
                    <a:pt x="456975" y="176529"/>
                  </a:lnTo>
                  <a:lnTo>
                    <a:pt x="456883" y="185419"/>
                  </a:lnTo>
                  <a:lnTo>
                    <a:pt x="456792" y="194309"/>
                  </a:lnTo>
                  <a:lnTo>
                    <a:pt x="456674" y="205739"/>
                  </a:lnTo>
                  <a:lnTo>
                    <a:pt x="456583" y="214629"/>
                  </a:lnTo>
                  <a:lnTo>
                    <a:pt x="456478" y="224789"/>
                  </a:lnTo>
                  <a:lnTo>
                    <a:pt x="456360" y="236219"/>
                  </a:lnTo>
                  <a:lnTo>
                    <a:pt x="456256" y="246379"/>
                  </a:lnTo>
                  <a:lnTo>
                    <a:pt x="440649" y="255269"/>
                  </a:lnTo>
                  <a:lnTo>
                    <a:pt x="423650" y="259079"/>
                  </a:lnTo>
                  <a:lnTo>
                    <a:pt x="477859" y="259079"/>
                  </a:lnTo>
                  <a:lnTo>
                    <a:pt x="477760" y="236219"/>
                  </a:lnTo>
                  <a:lnTo>
                    <a:pt x="477638" y="208279"/>
                  </a:lnTo>
                  <a:lnTo>
                    <a:pt x="477538" y="185419"/>
                  </a:lnTo>
                  <a:lnTo>
                    <a:pt x="477417" y="157479"/>
                  </a:lnTo>
                  <a:lnTo>
                    <a:pt x="477345" y="140969"/>
                  </a:lnTo>
                  <a:close/>
                </a:path>
                <a:path w="639445" h="635000">
                  <a:moveTo>
                    <a:pt x="297135" y="185419"/>
                  </a:moveTo>
                  <a:lnTo>
                    <a:pt x="250770" y="185419"/>
                  </a:lnTo>
                  <a:lnTo>
                    <a:pt x="257678" y="191769"/>
                  </a:lnTo>
                  <a:lnTo>
                    <a:pt x="274296" y="196849"/>
                  </a:lnTo>
                  <a:lnTo>
                    <a:pt x="285796" y="200659"/>
                  </a:lnTo>
                  <a:lnTo>
                    <a:pt x="287968" y="205739"/>
                  </a:lnTo>
                  <a:lnTo>
                    <a:pt x="291486" y="207009"/>
                  </a:lnTo>
                  <a:lnTo>
                    <a:pt x="308888" y="214629"/>
                  </a:lnTo>
                  <a:lnTo>
                    <a:pt x="326756" y="218439"/>
                  </a:lnTo>
                  <a:lnTo>
                    <a:pt x="342701" y="224789"/>
                  </a:lnTo>
                  <a:lnTo>
                    <a:pt x="354338" y="240029"/>
                  </a:lnTo>
                  <a:lnTo>
                    <a:pt x="378898" y="240029"/>
                  </a:lnTo>
                  <a:lnTo>
                    <a:pt x="374868" y="236219"/>
                  </a:lnTo>
                  <a:lnTo>
                    <a:pt x="364252" y="220979"/>
                  </a:lnTo>
                  <a:lnTo>
                    <a:pt x="351391" y="208279"/>
                  </a:lnTo>
                  <a:lnTo>
                    <a:pt x="329878" y="199389"/>
                  </a:lnTo>
                  <a:lnTo>
                    <a:pt x="319832" y="199389"/>
                  </a:lnTo>
                  <a:lnTo>
                    <a:pt x="314473" y="198119"/>
                  </a:lnTo>
                  <a:lnTo>
                    <a:pt x="297547" y="186689"/>
                  </a:lnTo>
                  <a:lnTo>
                    <a:pt x="297135" y="185419"/>
                  </a:lnTo>
                  <a:close/>
                </a:path>
                <a:path w="639445" h="635000">
                  <a:moveTo>
                    <a:pt x="234894" y="201929"/>
                  </a:moveTo>
                  <a:lnTo>
                    <a:pt x="182012" y="201929"/>
                  </a:lnTo>
                  <a:lnTo>
                    <a:pt x="201162" y="209549"/>
                  </a:lnTo>
                  <a:lnTo>
                    <a:pt x="220206" y="209549"/>
                  </a:lnTo>
                  <a:lnTo>
                    <a:pt x="234894" y="201929"/>
                  </a:lnTo>
                  <a:close/>
                </a:path>
                <a:path w="639445" h="635000">
                  <a:moveTo>
                    <a:pt x="324798" y="198119"/>
                  </a:moveTo>
                  <a:lnTo>
                    <a:pt x="319832" y="199389"/>
                  </a:lnTo>
                  <a:lnTo>
                    <a:pt x="329878" y="199389"/>
                  </a:lnTo>
                  <a:lnTo>
                    <a:pt x="324798" y="198119"/>
                  </a:lnTo>
                  <a:close/>
                </a:path>
                <a:path w="639445" h="635000">
                  <a:moveTo>
                    <a:pt x="262333" y="60959"/>
                  </a:moveTo>
                  <a:lnTo>
                    <a:pt x="204783" y="60959"/>
                  </a:lnTo>
                  <a:lnTo>
                    <a:pt x="216645" y="62229"/>
                  </a:lnTo>
                  <a:lnTo>
                    <a:pt x="226516" y="67309"/>
                  </a:lnTo>
                  <a:lnTo>
                    <a:pt x="237660" y="105409"/>
                  </a:lnTo>
                  <a:lnTo>
                    <a:pt x="237948" y="133349"/>
                  </a:lnTo>
                  <a:lnTo>
                    <a:pt x="237799" y="140969"/>
                  </a:lnTo>
                  <a:lnTo>
                    <a:pt x="237675" y="147319"/>
                  </a:lnTo>
                  <a:lnTo>
                    <a:pt x="237551" y="153669"/>
                  </a:lnTo>
                  <a:lnTo>
                    <a:pt x="235949" y="170179"/>
                  </a:lnTo>
                  <a:lnTo>
                    <a:pt x="225450" y="186689"/>
                  </a:lnTo>
                  <a:lnTo>
                    <a:pt x="207901" y="191769"/>
                  </a:lnTo>
                  <a:lnTo>
                    <a:pt x="245175" y="191769"/>
                  </a:lnTo>
                  <a:lnTo>
                    <a:pt x="250770" y="185419"/>
                  </a:lnTo>
                  <a:lnTo>
                    <a:pt x="297135" y="185419"/>
                  </a:lnTo>
                  <a:lnTo>
                    <a:pt x="294256" y="176529"/>
                  </a:lnTo>
                  <a:lnTo>
                    <a:pt x="273135" y="176529"/>
                  </a:lnTo>
                  <a:lnTo>
                    <a:pt x="265075" y="172719"/>
                  </a:lnTo>
                  <a:lnTo>
                    <a:pt x="253951" y="133349"/>
                  </a:lnTo>
                  <a:lnTo>
                    <a:pt x="253936" y="92709"/>
                  </a:lnTo>
                  <a:lnTo>
                    <a:pt x="254935" y="77469"/>
                  </a:lnTo>
                  <a:lnTo>
                    <a:pt x="262333" y="60959"/>
                  </a:lnTo>
                  <a:close/>
                </a:path>
                <a:path w="639445" h="635000">
                  <a:moveTo>
                    <a:pt x="350858" y="49529"/>
                  </a:moveTo>
                  <a:lnTo>
                    <a:pt x="282423" y="49529"/>
                  </a:lnTo>
                  <a:lnTo>
                    <a:pt x="300168" y="54609"/>
                  </a:lnTo>
                  <a:lnTo>
                    <a:pt x="309634" y="72389"/>
                  </a:lnTo>
                  <a:lnTo>
                    <a:pt x="310082" y="81279"/>
                  </a:lnTo>
                  <a:lnTo>
                    <a:pt x="310034" y="92709"/>
                  </a:lnTo>
                  <a:lnTo>
                    <a:pt x="309874" y="97789"/>
                  </a:lnTo>
                  <a:lnTo>
                    <a:pt x="309834" y="99059"/>
                  </a:lnTo>
                  <a:lnTo>
                    <a:pt x="309238" y="111759"/>
                  </a:lnTo>
                  <a:lnTo>
                    <a:pt x="309360" y="121919"/>
                  </a:lnTo>
                  <a:lnTo>
                    <a:pt x="309406" y="125729"/>
                  </a:lnTo>
                  <a:lnTo>
                    <a:pt x="293391" y="132079"/>
                  </a:lnTo>
                  <a:lnTo>
                    <a:pt x="281593" y="144779"/>
                  </a:lnTo>
                  <a:lnTo>
                    <a:pt x="274634" y="160019"/>
                  </a:lnTo>
                  <a:lnTo>
                    <a:pt x="273135" y="176529"/>
                  </a:lnTo>
                  <a:lnTo>
                    <a:pt x="294256" y="176529"/>
                  </a:lnTo>
                  <a:lnTo>
                    <a:pt x="292199" y="170179"/>
                  </a:lnTo>
                  <a:lnTo>
                    <a:pt x="298741" y="152399"/>
                  </a:lnTo>
                  <a:lnTo>
                    <a:pt x="317483" y="142239"/>
                  </a:lnTo>
                  <a:lnTo>
                    <a:pt x="340031" y="140969"/>
                  </a:lnTo>
                  <a:lnTo>
                    <a:pt x="477345" y="140969"/>
                  </a:lnTo>
                  <a:lnTo>
                    <a:pt x="477306" y="132079"/>
                  </a:lnTo>
                  <a:lnTo>
                    <a:pt x="453324" y="132079"/>
                  </a:lnTo>
                  <a:lnTo>
                    <a:pt x="445618" y="128269"/>
                  </a:lnTo>
                  <a:lnTo>
                    <a:pt x="437214" y="125729"/>
                  </a:lnTo>
                  <a:lnTo>
                    <a:pt x="431377" y="124459"/>
                  </a:lnTo>
                  <a:lnTo>
                    <a:pt x="329484" y="124459"/>
                  </a:lnTo>
                  <a:lnTo>
                    <a:pt x="329484" y="64769"/>
                  </a:lnTo>
                  <a:lnTo>
                    <a:pt x="338933" y="54609"/>
                  </a:lnTo>
                  <a:lnTo>
                    <a:pt x="342197" y="53339"/>
                  </a:lnTo>
                  <a:lnTo>
                    <a:pt x="350858" y="49529"/>
                  </a:lnTo>
                  <a:close/>
                </a:path>
                <a:path w="639445" h="635000">
                  <a:moveTo>
                    <a:pt x="476996" y="60959"/>
                  </a:moveTo>
                  <a:lnTo>
                    <a:pt x="428125" y="60959"/>
                  </a:lnTo>
                  <a:lnTo>
                    <a:pt x="437014" y="62229"/>
                  </a:lnTo>
                  <a:lnTo>
                    <a:pt x="446478" y="67309"/>
                  </a:lnTo>
                  <a:lnTo>
                    <a:pt x="454002" y="73659"/>
                  </a:lnTo>
                  <a:lnTo>
                    <a:pt x="457069" y="81279"/>
                  </a:lnTo>
                  <a:lnTo>
                    <a:pt x="457069" y="132079"/>
                  </a:lnTo>
                  <a:lnTo>
                    <a:pt x="477306" y="132079"/>
                  </a:lnTo>
                  <a:lnTo>
                    <a:pt x="477190" y="105409"/>
                  </a:lnTo>
                  <a:lnTo>
                    <a:pt x="477068" y="77469"/>
                  </a:lnTo>
                  <a:lnTo>
                    <a:pt x="476996" y="60959"/>
                  </a:lnTo>
                  <a:close/>
                </a:path>
                <a:path w="639445" h="635000">
                  <a:moveTo>
                    <a:pt x="94025" y="66039"/>
                  </a:moveTo>
                  <a:lnTo>
                    <a:pt x="52209" y="66039"/>
                  </a:lnTo>
                  <a:lnTo>
                    <a:pt x="68322" y="69849"/>
                  </a:lnTo>
                  <a:lnTo>
                    <a:pt x="73402" y="72389"/>
                  </a:lnTo>
                  <a:lnTo>
                    <a:pt x="74443" y="73659"/>
                  </a:lnTo>
                  <a:lnTo>
                    <a:pt x="76367" y="82549"/>
                  </a:lnTo>
                  <a:lnTo>
                    <a:pt x="76241" y="88899"/>
                  </a:lnTo>
                  <a:lnTo>
                    <a:pt x="76165" y="92709"/>
                  </a:lnTo>
                  <a:lnTo>
                    <a:pt x="76064" y="97789"/>
                  </a:lnTo>
                  <a:lnTo>
                    <a:pt x="75474" y="111759"/>
                  </a:lnTo>
                  <a:lnTo>
                    <a:pt x="75420" y="113029"/>
                  </a:lnTo>
                  <a:lnTo>
                    <a:pt x="76122" y="121919"/>
                  </a:lnTo>
                  <a:lnTo>
                    <a:pt x="76222" y="123189"/>
                  </a:lnTo>
                  <a:lnTo>
                    <a:pt x="76323" y="124459"/>
                  </a:lnTo>
                  <a:lnTo>
                    <a:pt x="79899" y="129539"/>
                  </a:lnTo>
                  <a:lnTo>
                    <a:pt x="85616" y="130809"/>
                  </a:lnTo>
                  <a:lnTo>
                    <a:pt x="91157" y="128269"/>
                  </a:lnTo>
                  <a:lnTo>
                    <a:pt x="94204" y="121919"/>
                  </a:lnTo>
                  <a:lnTo>
                    <a:pt x="94327" y="111759"/>
                  </a:lnTo>
                  <a:lnTo>
                    <a:pt x="94437" y="97789"/>
                  </a:lnTo>
                  <a:lnTo>
                    <a:pt x="93754" y="77469"/>
                  </a:lnTo>
                  <a:lnTo>
                    <a:pt x="93826" y="69849"/>
                  </a:lnTo>
                  <a:lnTo>
                    <a:pt x="93892" y="68579"/>
                  </a:lnTo>
                  <a:lnTo>
                    <a:pt x="93958" y="67309"/>
                  </a:lnTo>
                  <a:lnTo>
                    <a:pt x="94025" y="66039"/>
                  </a:lnTo>
                  <a:close/>
                </a:path>
                <a:path w="639445" h="635000">
                  <a:moveTo>
                    <a:pt x="392299" y="49529"/>
                  </a:moveTo>
                  <a:lnTo>
                    <a:pt x="360269" y="49529"/>
                  </a:lnTo>
                  <a:lnTo>
                    <a:pt x="369290" y="52069"/>
                  </a:lnTo>
                  <a:lnTo>
                    <a:pt x="376779" y="57149"/>
                  </a:lnTo>
                  <a:lnTo>
                    <a:pt x="379154" y="59689"/>
                  </a:lnTo>
                  <a:lnTo>
                    <a:pt x="384171" y="71119"/>
                  </a:lnTo>
                  <a:lnTo>
                    <a:pt x="384171" y="124459"/>
                  </a:lnTo>
                  <a:lnTo>
                    <a:pt x="402395" y="124459"/>
                  </a:lnTo>
                  <a:lnTo>
                    <a:pt x="401877" y="105409"/>
                  </a:lnTo>
                  <a:lnTo>
                    <a:pt x="403435" y="85089"/>
                  </a:lnTo>
                  <a:lnTo>
                    <a:pt x="410905" y="68579"/>
                  </a:lnTo>
                  <a:lnTo>
                    <a:pt x="428125" y="60959"/>
                  </a:lnTo>
                  <a:lnTo>
                    <a:pt x="476996" y="60959"/>
                  </a:lnTo>
                  <a:lnTo>
                    <a:pt x="476969" y="54609"/>
                  </a:lnTo>
                  <a:lnTo>
                    <a:pt x="396706" y="54609"/>
                  </a:lnTo>
                  <a:lnTo>
                    <a:pt x="392299" y="49529"/>
                  </a:lnTo>
                  <a:close/>
                </a:path>
                <a:path w="639445" h="635000">
                  <a:moveTo>
                    <a:pt x="291210" y="31749"/>
                  </a:moveTo>
                  <a:lnTo>
                    <a:pt x="272115" y="31749"/>
                  </a:lnTo>
                  <a:lnTo>
                    <a:pt x="254931" y="39369"/>
                  </a:lnTo>
                  <a:lnTo>
                    <a:pt x="242375" y="54609"/>
                  </a:lnTo>
                  <a:lnTo>
                    <a:pt x="268172" y="54609"/>
                  </a:lnTo>
                  <a:lnTo>
                    <a:pt x="282423" y="49529"/>
                  </a:lnTo>
                  <a:lnTo>
                    <a:pt x="392299" y="49529"/>
                  </a:lnTo>
                  <a:lnTo>
                    <a:pt x="391198" y="48259"/>
                  </a:lnTo>
                  <a:lnTo>
                    <a:pt x="317458" y="48259"/>
                  </a:lnTo>
                  <a:lnTo>
                    <a:pt x="312085" y="40639"/>
                  </a:lnTo>
                  <a:lnTo>
                    <a:pt x="309495" y="39369"/>
                  </a:lnTo>
                  <a:lnTo>
                    <a:pt x="291210" y="31749"/>
                  </a:lnTo>
                  <a:close/>
                </a:path>
                <a:path w="639445" h="635000">
                  <a:moveTo>
                    <a:pt x="433774" y="43179"/>
                  </a:moveTo>
                  <a:lnTo>
                    <a:pt x="421921" y="43179"/>
                  </a:lnTo>
                  <a:lnTo>
                    <a:pt x="409533" y="46989"/>
                  </a:lnTo>
                  <a:lnTo>
                    <a:pt x="405532" y="49529"/>
                  </a:lnTo>
                  <a:lnTo>
                    <a:pt x="399995" y="54609"/>
                  </a:lnTo>
                  <a:lnTo>
                    <a:pt x="476969" y="54609"/>
                  </a:lnTo>
                  <a:lnTo>
                    <a:pt x="476952" y="50799"/>
                  </a:lnTo>
                  <a:lnTo>
                    <a:pt x="457043" y="50799"/>
                  </a:lnTo>
                  <a:lnTo>
                    <a:pt x="445383" y="45719"/>
                  </a:lnTo>
                  <a:lnTo>
                    <a:pt x="433774" y="43179"/>
                  </a:lnTo>
                  <a:close/>
                </a:path>
                <a:path w="639445" h="635000">
                  <a:moveTo>
                    <a:pt x="143233" y="0"/>
                  </a:moveTo>
                  <a:lnTo>
                    <a:pt x="112656" y="1269"/>
                  </a:lnTo>
                  <a:lnTo>
                    <a:pt x="87109" y="17779"/>
                  </a:lnTo>
                  <a:lnTo>
                    <a:pt x="75954" y="53339"/>
                  </a:lnTo>
                  <a:lnTo>
                    <a:pt x="94689" y="53339"/>
                  </a:lnTo>
                  <a:lnTo>
                    <a:pt x="94755" y="52069"/>
                  </a:lnTo>
                  <a:lnTo>
                    <a:pt x="94822" y="50799"/>
                  </a:lnTo>
                  <a:lnTo>
                    <a:pt x="94888" y="49529"/>
                  </a:lnTo>
                  <a:lnTo>
                    <a:pt x="94954" y="48259"/>
                  </a:lnTo>
                  <a:lnTo>
                    <a:pt x="101773" y="29209"/>
                  </a:lnTo>
                  <a:lnTo>
                    <a:pt x="117936" y="17779"/>
                  </a:lnTo>
                  <a:lnTo>
                    <a:pt x="169481" y="17779"/>
                  </a:lnTo>
                  <a:lnTo>
                    <a:pt x="143233" y="0"/>
                  </a:lnTo>
                  <a:close/>
                </a:path>
                <a:path w="639445" h="635000">
                  <a:moveTo>
                    <a:pt x="589176" y="48259"/>
                  </a:moveTo>
                  <a:lnTo>
                    <a:pt x="563139" y="53339"/>
                  </a:lnTo>
                  <a:lnTo>
                    <a:pt x="604711" y="53339"/>
                  </a:lnTo>
                  <a:lnTo>
                    <a:pt x="589176" y="48259"/>
                  </a:lnTo>
                  <a:close/>
                </a:path>
                <a:path w="639445" h="635000">
                  <a:moveTo>
                    <a:pt x="217160" y="43179"/>
                  </a:moveTo>
                  <a:lnTo>
                    <a:pt x="205307" y="43179"/>
                  </a:lnTo>
                  <a:lnTo>
                    <a:pt x="193697" y="45719"/>
                  </a:lnTo>
                  <a:lnTo>
                    <a:pt x="182037" y="50799"/>
                  </a:lnTo>
                  <a:lnTo>
                    <a:pt x="234933" y="50799"/>
                  </a:lnTo>
                  <a:lnTo>
                    <a:pt x="233549" y="49529"/>
                  </a:lnTo>
                  <a:lnTo>
                    <a:pt x="229548" y="46989"/>
                  </a:lnTo>
                  <a:lnTo>
                    <a:pt x="217160" y="43179"/>
                  </a:lnTo>
                  <a:close/>
                </a:path>
                <a:path w="639445" h="635000">
                  <a:moveTo>
                    <a:pt x="495823" y="0"/>
                  </a:moveTo>
                  <a:lnTo>
                    <a:pt x="469585" y="17779"/>
                  </a:lnTo>
                  <a:lnTo>
                    <a:pt x="457043" y="50799"/>
                  </a:lnTo>
                  <a:lnTo>
                    <a:pt x="476952" y="50799"/>
                  </a:lnTo>
                  <a:lnTo>
                    <a:pt x="476919" y="43179"/>
                  </a:lnTo>
                  <a:lnTo>
                    <a:pt x="480387" y="34289"/>
                  </a:lnTo>
                  <a:lnTo>
                    <a:pt x="487436" y="25399"/>
                  </a:lnTo>
                  <a:lnTo>
                    <a:pt x="496602" y="20319"/>
                  </a:lnTo>
                  <a:lnTo>
                    <a:pt x="506421" y="16509"/>
                  </a:lnTo>
                  <a:lnTo>
                    <a:pt x="549990" y="16509"/>
                  </a:lnTo>
                  <a:lnTo>
                    <a:pt x="526399" y="1269"/>
                  </a:lnTo>
                  <a:lnTo>
                    <a:pt x="495823" y="0"/>
                  </a:lnTo>
                  <a:close/>
                </a:path>
                <a:path w="639445" h="635000">
                  <a:moveTo>
                    <a:pt x="360593" y="30479"/>
                  </a:moveTo>
                  <a:lnTo>
                    <a:pt x="338816" y="34289"/>
                  </a:lnTo>
                  <a:lnTo>
                    <a:pt x="320137" y="48259"/>
                  </a:lnTo>
                  <a:lnTo>
                    <a:pt x="391198" y="48259"/>
                  </a:lnTo>
                  <a:lnTo>
                    <a:pt x="381284" y="36829"/>
                  </a:lnTo>
                  <a:lnTo>
                    <a:pt x="360593" y="30479"/>
                  </a:lnTo>
                  <a:close/>
                </a:path>
              </a:pathLst>
            </a:custGeom>
            <a:solidFill>
              <a:srgbClr val="FF5A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" name="object 3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483263" y="3968572"/>
              <a:ext cx="142100" cy="353909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940146" y="3968534"/>
              <a:ext cx="68033" cy="353728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5755424" y="4092306"/>
              <a:ext cx="165100" cy="119380"/>
            </a:xfrm>
            <a:custGeom>
              <a:avLst/>
              <a:gdLst/>
              <a:ahLst/>
              <a:cxnLst/>
              <a:rect l="l" t="t" r="r" b="b"/>
              <a:pathLst>
                <a:path w="165100" h="119379">
                  <a:moveTo>
                    <a:pt x="76861" y="0"/>
                  </a:moveTo>
                  <a:lnTo>
                    <a:pt x="47841" y="455"/>
                  </a:lnTo>
                  <a:lnTo>
                    <a:pt x="25298" y="2189"/>
                  </a:lnTo>
                  <a:lnTo>
                    <a:pt x="6547" y="11950"/>
                  </a:lnTo>
                  <a:lnTo>
                    <a:pt x="0" y="29236"/>
                  </a:lnTo>
                  <a:lnTo>
                    <a:pt x="5349" y="46794"/>
                  </a:lnTo>
                  <a:lnTo>
                    <a:pt x="22288" y="57370"/>
                  </a:lnTo>
                  <a:lnTo>
                    <a:pt x="27647" y="58475"/>
                  </a:lnTo>
                  <a:lnTo>
                    <a:pt x="32600" y="57561"/>
                  </a:lnTo>
                  <a:lnTo>
                    <a:pt x="37693" y="58526"/>
                  </a:lnTo>
                  <a:lnTo>
                    <a:pt x="59206" y="67306"/>
                  </a:lnTo>
                  <a:lnTo>
                    <a:pt x="72066" y="80983"/>
                  </a:lnTo>
                  <a:lnTo>
                    <a:pt x="82677" y="96245"/>
                  </a:lnTo>
                  <a:lnTo>
                    <a:pt x="97447" y="109783"/>
                  </a:lnTo>
                  <a:lnTo>
                    <a:pt x="114104" y="116940"/>
                  </a:lnTo>
                  <a:lnTo>
                    <a:pt x="131452" y="118830"/>
                  </a:lnTo>
                  <a:lnTo>
                    <a:pt x="148451" y="115289"/>
                  </a:lnTo>
                  <a:lnTo>
                    <a:pt x="164058" y="106151"/>
                  </a:lnTo>
                  <a:lnTo>
                    <a:pt x="164960" y="19080"/>
                  </a:lnTo>
                  <a:lnTo>
                    <a:pt x="160108" y="11625"/>
                  </a:lnTo>
                  <a:lnTo>
                    <a:pt x="150217" y="6416"/>
                  </a:lnTo>
                  <a:lnTo>
                    <a:pt x="138765" y="3215"/>
                  </a:lnTo>
                  <a:lnTo>
                    <a:pt x="129235" y="1782"/>
                  </a:lnTo>
                  <a:lnTo>
                    <a:pt x="106085" y="537"/>
                  </a:lnTo>
                  <a:lnTo>
                    <a:pt x="7686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" name="object 3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026378" y="4018051"/>
              <a:ext cx="58407" cy="254798"/>
            </a:xfrm>
            <a:prstGeom prst="rect">
              <a:avLst/>
            </a:prstGeom>
          </p:spPr>
        </p:pic>
        <p:sp>
          <p:nvSpPr>
            <p:cNvPr id="39" name="object 39"/>
            <p:cNvSpPr/>
            <p:nvPr/>
          </p:nvSpPr>
          <p:spPr>
            <a:xfrm>
              <a:off x="5643791" y="4001046"/>
              <a:ext cx="276860" cy="142875"/>
            </a:xfrm>
            <a:custGeom>
              <a:avLst/>
              <a:gdLst/>
              <a:ahLst/>
              <a:cxnLst/>
              <a:rect l="l" t="t" r="r" b="b"/>
              <a:pathLst>
                <a:path w="276860" h="142875">
                  <a:moveTo>
                    <a:pt x="57454" y="80848"/>
                  </a:moveTo>
                  <a:lnTo>
                    <a:pt x="56184" y="39103"/>
                  </a:lnTo>
                  <a:lnTo>
                    <a:pt x="24218" y="12217"/>
                  </a:lnTo>
                  <a:lnTo>
                    <a:pt x="16713" y="14668"/>
                  </a:lnTo>
                  <a:lnTo>
                    <a:pt x="381" y="50114"/>
                  </a:lnTo>
                  <a:lnTo>
                    <a:pt x="0" y="74472"/>
                  </a:lnTo>
                  <a:lnTo>
                    <a:pt x="419" y="99110"/>
                  </a:lnTo>
                  <a:lnTo>
                    <a:pt x="1384" y="117106"/>
                  </a:lnTo>
                  <a:lnTo>
                    <a:pt x="10312" y="135775"/>
                  </a:lnTo>
                  <a:lnTo>
                    <a:pt x="27343" y="142252"/>
                  </a:lnTo>
                  <a:lnTo>
                    <a:pt x="44894" y="137210"/>
                  </a:lnTo>
                  <a:lnTo>
                    <a:pt x="55384" y="121285"/>
                  </a:lnTo>
                  <a:lnTo>
                    <a:pt x="56984" y="104673"/>
                  </a:lnTo>
                  <a:lnTo>
                    <a:pt x="57454" y="80848"/>
                  </a:lnTo>
                  <a:close/>
                </a:path>
                <a:path w="276860" h="142875">
                  <a:moveTo>
                    <a:pt x="129717" y="35521"/>
                  </a:moveTo>
                  <a:lnTo>
                    <a:pt x="129070" y="22567"/>
                  </a:lnTo>
                  <a:lnTo>
                    <a:pt x="119595" y="5842"/>
                  </a:lnTo>
                  <a:lnTo>
                    <a:pt x="101854" y="0"/>
                  </a:lnTo>
                  <a:lnTo>
                    <a:pt x="84048" y="6705"/>
                  </a:lnTo>
                  <a:lnTo>
                    <a:pt x="74371" y="27597"/>
                  </a:lnTo>
                  <a:lnTo>
                    <a:pt x="73367" y="44069"/>
                  </a:lnTo>
                  <a:lnTo>
                    <a:pt x="73063" y="63995"/>
                  </a:lnTo>
                  <a:lnTo>
                    <a:pt x="73393" y="83947"/>
                  </a:lnTo>
                  <a:lnTo>
                    <a:pt x="84505" y="123774"/>
                  </a:lnTo>
                  <a:lnTo>
                    <a:pt x="92570" y="127812"/>
                  </a:lnTo>
                  <a:lnTo>
                    <a:pt x="94068" y="110502"/>
                  </a:lnTo>
                  <a:lnTo>
                    <a:pt x="101028" y="95084"/>
                  </a:lnTo>
                  <a:lnTo>
                    <a:pt x="112826" y="83146"/>
                  </a:lnTo>
                  <a:lnTo>
                    <a:pt x="128841" y="76276"/>
                  </a:lnTo>
                  <a:lnTo>
                    <a:pt x="128676" y="63068"/>
                  </a:lnTo>
                  <a:lnTo>
                    <a:pt x="129717" y="35521"/>
                  </a:lnTo>
                  <a:close/>
                </a:path>
                <a:path w="276860" h="142875">
                  <a:moveTo>
                    <a:pt x="203606" y="21386"/>
                  </a:moveTo>
                  <a:lnTo>
                    <a:pt x="198589" y="11061"/>
                  </a:lnTo>
                  <a:lnTo>
                    <a:pt x="196227" y="8458"/>
                  </a:lnTo>
                  <a:lnTo>
                    <a:pt x="188722" y="2882"/>
                  </a:lnTo>
                  <a:lnTo>
                    <a:pt x="179705" y="203"/>
                  </a:lnTo>
                  <a:lnTo>
                    <a:pt x="170294" y="495"/>
                  </a:lnTo>
                  <a:lnTo>
                    <a:pt x="161632" y="3835"/>
                  </a:lnTo>
                  <a:lnTo>
                    <a:pt x="158381" y="5842"/>
                  </a:lnTo>
                  <a:lnTo>
                    <a:pt x="148932" y="16129"/>
                  </a:lnTo>
                  <a:lnTo>
                    <a:pt x="148932" y="74803"/>
                  </a:lnTo>
                  <a:lnTo>
                    <a:pt x="203606" y="74803"/>
                  </a:lnTo>
                  <a:lnTo>
                    <a:pt x="203606" y="21386"/>
                  </a:lnTo>
                  <a:close/>
                </a:path>
                <a:path w="276860" h="142875">
                  <a:moveTo>
                    <a:pt x="276504" y="32550"/>
                  </a:moveTo>
                  <a:lnTo>
                    <a:pt x="273443" y="24625"/>
                  </a:lnTo>
                  <a:lnTo>
                    <a:pt x="265912" y="17868"/>
                  </a:lnTo>
                  <a:lnTo>
                    <a:pt x="256451" y="13246"/>
                  </a:lnTo>
                  <a:lnTo>
                    <a:pt x="247561" y="11760"/>
                  </a:lnTo>
                  <a:lnTo>
                    <a:pt x="230339" y="19329"/>
                  </a:lnTo>
                  <a:lnTo>
                    <a:pt x="222872" y="35953"/>
                  </a:lnTo>
                  <a:lnTo>
                    <a:pt x="221310" y="56248"/>
                  </a:lnTo>
                  <a:lnTo>
                    <a:pt x="221830" y="74790"/>
                  </a:lnTo>
                  <a:lnTo>
                    <a:pt x="250812" y="74790"/>
                  </a:lnTo>
                  <a:lnTo>
                    <a:pt x="256654" y="76225"/>
                  </a:lnTo>
                  <a:lnTo>
                    <a:pt x="272757" y="82207"/>
                  </a:lnTo>
                  <a:lnTo>
                    <a:pt x="276504" y="83083"/>
                  </a:lnTo>
                  <a:lnTo>
                    <a:pt x="276504" y="325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0" name="object 40"/>
          <p:cNvGrpSpPr/>
          <p:nvPr/>
        </p:nvGrpSpPr>
        <p:grpSpPr>
          <a:xfrm>
            <a:off x="6466039" y="2542313"/>
            <a:ext cx="565150" cy="704850"/>
            <a:chOff x="6466039" y="2542313"/>
            <a:chExt cx="565150" cy="704850"/>
          </a:xfrm>
        </p:grpSpPr>
        <p:sp>
          <p:nvSpPr>
            <p:cNvPr id="41" name="object 41"/>
            <p:cNvSpPr/>
            <p:nvPr/>
          </p:nvSpPr>
          <p:spPr>
            <a:xfrm>
              <a:off x="6466040" y="2542323"/>
              <a:ext cx="565150" cy="704850"/>
            </a:xfrm>
            <a:custGeom>
              <a:avLst/>
              <a:gdLst/>
              <a:ahLst/>
              <a:cxnLst/>
              <a:rect l="l" t="t" r="r" b="b"/>
              <a:pathLst>
                <a:path w="565150" h="704850">
                  <a:moveTo>
                    <a:pt x="285864" y="640029"/>
                  </a:moveTo>
                  <a:lnTo>
                    <a:pt x="280809" y="634987"/>
                  </a:lnTo>
                  <a:lnTo>
                    <a:pt x="134721" y="635038"/>
                  </a:lnTo>
                  <a:lnTo>
                    <a:pt x="96227" y="624878"/>
                  </a:lnTo>
                  <a:lnTo>
                    <a:pt x="63881" y="604062"/>
                  </a:lnTo>
                  <a:lnTo>
                    <a:pt x="39306" y="574560"/>
                  </a:lnTo>
                  <a:lnTo>
                    <a:pt x="25158" y="538441"/>
                  </a:lnTo>
                  <a:lnTo>
                    <a:pt x="22644" y="503237"/>
                  </a:lnTo>
                  <a:lnTo>
                    <a:pt x="26809" y="463791"/>
                  </a:lnTo>
                  <a:lnTo>
                    <a:pt x="35471" y="424688"/>
                  </a:lnTo>
                  <a:lnTo>
                    <a:pt x="65735" y="347967"/>
                  </a:lnTo>
                  <a:lnTo>
                    <a:pt x="90170" y="308152"/>
                  </a:lnTo>
                  <a:lnTo>
                    <a:pt x="119354" y="271716"/>
                  </a:lnTo>
                  <a:lnTo>
                    <a:pt x="152895" y="239293"/>
                  </a:lnTo>
                  <a:lnTo>
                    <a:pt x="190385" y="211480"/>
                  </a:lnTo>
                  <a:lnTo>
                    <a:pt x="195122" y="208445"/>
                  </a:lnTo>
                  <a:lnTo>
                    <a:pt x="198653" y="204381"/>
                  </a:lnTo>
                  <a:lnTo>
                    <a:pt x="194640" y="197358"/>
                  </a:lnTo>
                  <a:lnTo>
                    <a:pt x="190881" y="190804"/>
                  </a:lnTo>
                  <a:lnTo>
                    <a:pt x="182181" y="190042"/>
                  </a:lnTo>
                  <a:lnTo>
                    <a:pt x="180162" y="191185"/>
                  </a:lnTo>
                  <a:lnTo>
                    <a:pt x="143294" y="216458"/>
                  </a:lnTo>
                  <a:lnTo>
                    <a:pt x="109715" y="247675"/>
                  </a:lnTo>
                  <a:lnTo>
                    <a:pt x="79819" y="283768"/>
                  </a:lnTo>
                  <a:lnTo>
                    <a:pt x="54025" y="323646"/>
                  </a:lnTo>
                  <a:lnTo>
                    <a:pt x="32740" y="366229"/>
                  </a:lnTo>
                  <a:lnTo>
                    <a:pt x="16370" y="410438"/>
                  </a:lnTo>
                  <a:lnTo>
                    <a:pt x="5321" y="455180"/>
                  </a:lnTo>
                  <a:lnTo>
                    <a:pt x="0" y="499364"/>
                  </a:lnTo>
                  <a:lnTo>
                    <a:pt x="4229" y="546608"/>
                  </a:lnTo>
                  <a:lnTo>
                    <a:pt x="21183" y="587959"/>
                  </a:lnTo>
                  <a:lnTo>
                    <a:pt x="49276" y="621499"/>
                  </a:lnTo>
                  <a:lnTo>
                    <a:pt x="86918" y="645312"/>
                  </a:lnTo>
                  <a:lnTo>
                    <a:pt x="132549" y="657453"/>
                  </a:lnTo>
                  <a:lnTo>
                    <a:pt x="280809" y="657504"/>
                  </a:lnTo>
                  <a:lnTo>
                    <a:pt x="285864" y="652462"/>
                  </a:lnTo>
                  <a:lnTo>
                    <a:pt x="285864" y="640029"/>
                  </a:lnTo>
                  <a:close/>
                </a:path>
                <a:path w="565150" h="704850">
                  <a:moveTo>
                    <a:pt x="491820" y="155384"/>
                  </a:moveTo>
                  <a:lnTo>
                    <a:pt x="490270" y="114617"/>
                  </a:lnTo>
                  <a:lnTo>
                    <a:pt x="476846" y="75285"/>
                  </a:lnTo>
                  <a:lnTo>
                    <a:pt x="470344" y="66497"/>
                  </a:lnTo>
                  <a:lnTo>
                    <a:pt x="470344" y="135978"/>
                  </a:lnTo>
                  <a:lnTo>
                    <a:pt x="463931" y="180162"/>
                  </a:lnTo>
                  <a:lnTo>
                    <a:pt x="440499" y="220700"/>
                  </a:lnTo>
                  <a:lnTo>
                    <a:pt x="404622" y="248107"/>
                  </a:lnTo>
                  <a:lnTo>
                    <a:pt x="361543" y="260858"/>
                  </a:lnTo>
                  <a:lnTo>
                    <a:pt x="316534" y="257429"/>
                  </a:lnTo>
                  <a:lnTo>
                    <a:pt x="274840" y="236308"/>
                  </a:lnTo>
                  <a:lnTo>
                    <a:pt x="244665" y="200088"/>
                  </a:lnTo>
                  <a:lnTo>
                    <a:pt x="231203" y="156654"/>
                  </a:lnTo>
                  <a:lnTo>
                    <a:pt x="234188" y="111544"/>
                  </a:lnTo>
                  <a:lnTo>
                    <a:pt x="253365" y="70281"/>
                  </a:lnTo>
                  <a:lnTo>
                    <a:pt x="288455" y="38430"/>
                  </a:lnTo>
                  <a:lnTo>
                    <a:pt x="330390" y="22847"/>
                  </a:lnTo>
                  <a:lnTo>
                    <a:pt x="371576" y="23164"/>
                  </a:lnTo>
                  <a:lnTo>
                    <a:pt x="409079" y="37020"/>
                  </a:lnTo>
                  <a:lnTo>
                    <a:pt x="439991" y="62026"/>
                  </a:lnTo>
                  <a:lnTo>
                    <a:pt x="461391" y="95796"/>
                  </a:lnTo>
                  <a:lnTo>
                    <a:pt x="470344" y="135978"/>
                  </a:lnTo>
                  <a:lnTo>
                    <a:pt x="470344" y="66497"/>
                  </a:lnTo>
                  <a:lnTo>
                    <a:pt x="450875" y="40144"/>
                  </a:lnTo>
                  <a:lnTo>
                    <a:pt x="426110" y="22847"/>
                  </a:lnTo>
                  <a:lnTo>
                    <a:pt x="411175" y="12407"/>
                  </a:lnTo>
                  <a:lnTo>
                    <a:pt x="366712" y="0"/>
                  </a:lnTo>
                  <a:lnTo>
                    <a:pt x="321322" y="2146"/>
                  </a:lnTo>
                  <a:lnTo>
                    <a:pt x="278828" y="18072"/>
                  </a:lnTo>
                  <a:lnTo>
                    <a:pt x="243039" y="47002"/>
                  </a:lnTo>
                  <a:lnTo>
                    <a:pt x="217779" y="88163"/>
                  </a:lnTo>
                  <a:lnTo>
                    <a:pt x="207822" y="129832"/>
                  </a:lnTo>
                  <a:lnTo>
                    <a:pt x="210210" y="169849"/>
                  </a:lnTo>
                  <a:lnTo>
                    <a:pt x="223329" y="206476"/>
                  </a:lnTo>
                  <a:lnTo>
                    <a:pt x="245541" y="237972"/>
                  </a:lnTo>
                  <a:lnTo>
                    <a:pt x="275221" y="262597"/>
                  </a:lnTo>
                  <a:lnTo>
                    <a:pt x="310730" y="278599"/>
                  </a:lnTo>
                  <a:lnTo>
                    <a:pt x="350456" y="284238"/>
                  </a:lnTo>
                  <a:lnTo>
                    <a:pt x="392760" y="277761"/>
                  </a:lnTo>
                  <a:lnTo>
                    <a:pt x="427685" y="260858"/>
                  </a:lnTo>
                  <a:lnTo>
                    <a:pt x="431965" y="258787"/>
                  </a:lnTo>
                  <a:lnTo>
                    <a:pt x="461987" y="230225"/>
                  </a:lnTo>
                  <a:lnTo>
                    <a:pt x="482168" y="194843"/>
                  </a:lnTo>
                  <a:lnTo>
                    <a:pt x="491820" y="155384"/>
                  </a:lnTo>
                  <a:close/>
                </a:path>
                <a:path w="565150" h="704850">
                  <a:moveTo>
                    <a:pt x="564832" y="634911"/>
                  </a:moveTo>
                  <a:lnTo>
                    <a:pt x="564692" y="634225"/>
                  </a:lnTo>
                  <a:lnTo>
                    <a:pt x="542340" y="548119"/>
                  </a:lnTo>
                  <a:lnTo>
                    <a:pt x="542340" y="644486"/>
                  </a:lnTo>
                  <a:lnTo>
                    <a:pt x="539877" y="658533"/>
                  </a:lnTo>
                  <a:lnTo>
                    <a:pt x="530466" y="672007"/>
                  </a:lnTo>
                  <a:lnTo>
                    <a:pt x="506857" y="683450"/>
                  </a:lnTo>
                  <a:lnTo>
                    <a:pt x="483704" y="678446"/>
                  </a:lnTo>
                  <a:lnTo>
                    <a:pt x="466115" y="661162"/>
                  </a:lnTo>
                  <a:lnTo>
                    <a:pt x="460032" y="635952"/>
                  </a:lnTo>
                  <a:lnTo>
                    <a:pt x="460019" y="634225"/>
                  </a:lnTo>
                  <a:lnTo>
                    <a:pt x="459460" y="631786"/>
                  </a:lnTo>
                  <a:lnTo>
                    <a:pt x="437616" y="539470"/>
                  </a:lnTo>
                  <a:lnTo>
                    <a:pt x="437616" y="636816"/>
                  </a:lnTo>
                  <a:lnTo>
                    <a:pt x="429996" y="667118"/>
                  </a:lnTo>
                  <a:lnTo>
                    <a:pt x="407123" y="682078"/>
                  </a:lnTo>
                  <a:lnTo>
                    <a:pt x="379996" y="679297"/>
                  </a:lnTo>
                  <a:lnTo>
                    <a:pt x="359575" y="656361"/>
                  </a:lnTo>
                  <a:lnTo>
                    <a:pt x="317627" y="500316"/>
                  </a:lnTo>
                  <a:lnTo>
                    <a:pt x="324167" y="493255"/>
                  </a:lnTo>
                  <a:lnTo>
                    <a:pt x="331901" y="494601"/>
                  </a:lnTo>
                  <a:lnTo>
                    <a:pt x="347878" y="496849"/>
                  </a:lnTo>
                  <a:lnTo>
                    <a:pt x="363969" y="498195"/>
                  </a:lnTo>
                  <a:lnTo>
                    <a:pt x="380111" y="498830"/>
                  </a:lnTo>
                  <a:lnTo>
                    <a:pt x="396290" y="498995"/>
                  </a:lnTo>
                  <a:lnTo>
                    <a:pt x="401383" y="498995"/>
                  </a:lnTo>
                  <a:lnTo>
                    <a:pt x="405701" y="502539"/>
                  </a:lnTo>
                  <a:lnTo>
                    <a:pt x="406755" y="507504"/>
                  </a:lnTo>
                  <a:lnTo>
                    <a:pt x="413207" y="535520"/>
                  </a:lnTo>
                  <a:lnTo>
                    <a:pt x="427520" y="591934"/>
                  </a:lnTo>
                  <a:lnTo>
                    <a:pt x="434047" y="620128"/>
                  </a:lnTo>
                  <a:lnTo>
                    <a:pt x="435152" y="625335"/>
                  </a:lnTo>
                  <a:lnTo>
                    <a:pt x="437134" y="631786"/>
                  </a:lnTo>
                  <a:lnTo>
                    <a:pt x="437362" y="634225"/>
                  </a:lnTo>
                  <a:lnTo>
                    <a:pt x="437426" y="634911"/>
                  </a:lnTo>
                  <a:lnTo>
                    <a:pt x="437489" y="635584"/>
                  </a:lnTo>
                  <a:lnTo>
                    <a:pt x="437616" y="636816"/>
                  </a:lnTo>
                  <a:lnTo>
                    <a:pt x="437616" y="539470"/>
                  </a:lnTo>
                  <a:lnTo>
                    <a:pt x="428879" y="502539"/>
                  </a:lnTo>
                  <a:lnTo>
                    <a:pt x="428828" y="502323"/>
                  </a:lnTo>
                  <a:lnTo>
                    <a:pt x="432993" y="496214"/>
                  </a:lnTo>
                  <a:lnTo>
                    <a:pt x="455231" y="493255"/>
                  </a:lnTo>
                  <a:lnTo>
                    <a:pt x="461568" y="492379"/>
                  </a:lnTo>
                  <a:lnTo>
                    <a:pt x="495922" y="481622"/>
                  </a:lnTo>
                  <a:lnTo>
                    <a:pt x="503326" y="485228"/>
                  </a:lnTo>
                  <a:lnTo>
                    <a:pt x="504901" y="491998"/>
                  </a:lnTo>
                  <a:lnTo>
                    <a:pt x="512533" y="522630"/>
                  </a:lnTo>
                  <a:lnTo>
                    <a:pt x="520725" y="553148"/>
                  </a:lnTo>
                  <a:lnTo>
                    <a:pt x="528955" y="583653"/>
                  </a:lnTo>
                  <a:lnTo>
                    <a:pt x="536676" y="614260"/>
                  </a:lnTo>
                  <a:lnTo>
                    <a:pt x="540423" y="629754"/>
                  </a:lnTo>
                  <a:lnTo>
                    <a:pt x="542340" y="644486"/>
                  </a:lnTo>
                  <a:lnTo>
                    <a:pt x="542340" y="548119"/>
                  </a:lnTo>
                  <a:lnTo>
                    <a:pt x="525081" y="481622"/>
                  </a:lnTo>
                  <a:lnTo>
                    <a:pt x="523773" y="476605"/>
                  </a:lnTo>
                  <a:lnTo>
                    <a:pt x="518033" y="454469"/>
                  </a:lnTo>
                  <a:lnTo>
                    <a:pt x="517906" y="453732"/>
                  </a:lnTo>
                  <a:lnTo>
                    <a:pt x="517855" y="453009"/>
                  </a:lnTo>
                  <a:lnTo>
                    <a:pt x="517664" y="446595"/>
                  </a:lnTo>
                  <a:lnTo>
                    <a:pt x="517652" y="439293"/>
                  </a:lnTo>
                  <a:lnTo>
                    <a:pt x="517321" y="433311"/>
                  </a:lnTo>
                  <a:lnTo>
                    <a:pt x="517271" y="432498"/>
                  </a:lnTo>
                  <a:lnTo>
                    <a:pt x="515975" y="425691"/>
                  </a:lnTo>
                  <a:lnTo>
                    <a:pt x="513664" y="417588"/>
                  </a:lnTo>
                  <a:lnTo>
                    <a:pt x="510006" y="414566"/>
                  </a:lnTo>
                  <a:lnTo>
                    <a:pt x="507339" y="412343"/>
                  </a:lnTo>
                  <a:lnTo>
                    <a:pt x="504926" y="405231"/>
                  </a:lnTo>
                  <a:lnTo>
                    <a:pt x="502412" y="395084"/>
                  </a:lnTo>
                  <a:lnTo>
                    <a:pt x="496989" y="373126"/>
                  </a:lnTo>
                  <a:lnTo>
                    <a:pt x="488162" y="338670"/>
                  </a:lnTo>
                  <a:lnTo>
                    <a:pt x="476529" y="317779"/>
                  </a:lnTo>
                  <a:lnTo>
                    <a:pt x="476529" y="385432"/>
                  </a:lnTo>
                  <a:lnTo>
                    <a:pt x="471805" y="391922"/>
                  </a:lnTo>
                  <a:lnTo>
                    <a:pt x="465010" y="392303"/>
                  </a:lnTo>
                  <a:lnTo>
                    <a:pt x="449516" y="393395"/>
                  </a:lnTo>
                  <a:lnTo>
                    <a:pt x="449707" y="393395"/>
                  </a:lnTo>
                  <a:lnTo>
                    <a:pt x="437388" y="394373"/>
                  </a:lnTo>
                  <a:lnTo>
                    <a:pt x="423570" y="395084"/>
                  </a:lnTo>
                  <a:lnTo>
                    <a:pt x="409752" y="394906"/>
                  </a:lnTo>
                  <a:lnTo>
                    <a:pt x="404990" y="394639"/>
                  </a:lnTo>
                  <a:lnTo>
                    <a:pt x="401027" y="391045"/>
                  </a:lnTo>
                  <a:lnTo>
                    <a:pt x="400989" y="390880"/>
                  </a:lnTo>
                  <a:lnTo>
                    <a:pt x="400088" y="386384"/>
                  </a:lnTo>
                  <a:lnTo>
                    <a:pt x="397700" y="374091"/>
                  </a:lnTo>
                  <a:lnTo>
                    <a:pt x="395236" y="361594"/>
                  </a:lnTo>
                  <a:lnTo>
                    <a:pt x="383794" y="326148"/>
                  </a:lnTo>
                  <a:lnTo>
                    <a:pt x="388645" y="317754"/>
                  </a:lnTo>
                  <a:lnTo>
                    <a:pt x="442163" y="317754"/>
                  </a:lnTo>
                  <a:lnTo>
                    <a:pt x="443115" y="318033"/>
                  </a:lnTo>
                  <a:lnTo>
                    <a:pt x="463372" y="335673"/>
                  </a:lnTo>
                  <a:lnTo>
                    <a:pt x="463448" y="335876"/>
                  </a:lnTo>
                  <a:lnTo>
                    <a:pt x="476529" y="385432"/>
                  </a:lnTo>
                  <a:lnTo>
                    <a:pt x="476529" y="317779"/>
                  </a:lnTo>
                  <a:lnTo>
                    <a:pt x="472198" y="309994"/>
                  </a:lnTo>
                  <a:lnTo>
                    <a:pt x="442823" y="295186"/>
                  </a:lnTo>
                  <a:lnTo>
                    <a:pt x="258025" y="295186"/>
                  </a:lnTo>
                  <a:lnTo>
                    <a:pt x="253225" y="299999"/>
                  </a:lnTo>
                  <a:lnTo>
                    <a:pt x="253225" y="312877"/>
                  </a:lnTo>
                  <a:lnTo>
                    <a:pt x="258089" y="317754"/>
                  </a:lnTo>
                  <a:lnTo>
                    <a:pt x="339902" y="317754"/>
                  </a:lnTo>
                  <a:lnTo>
                    <a:pt x="350050" y="322656"/>
                  </a:lnTo>
                  <a:lnTo>
                    <a:pt x="372008" y="361594"/>
                  </a:lnTo>
                  <a:lnTo>
                    <a:pt x="375056" y="376643"/>
                  </a:lnTo>
                  <a:lnTo>
                    <a:pt x="376656" y="384175"/>
                  </a:lnTo>
                  <a:lnTo>
                    <a:pt x="370116" y="390880"/>
                  </a:lnTo>
                  <a:lnTo>
                    <a:pt x="362546" y="389509"/>
                  </a:lnTo>
                  <a:lnTo>
                    <a:pt x="313766" y="375627"/>
                  </a:lnTo>
                  <a:lnTo>
                    <a:pt x="268681" y="352729"/>
                  </a:lnTo>
                  <a:lnTo>
                    <a:pt x="228650" y="321818"/>
                  </a:lnTo>
                  <a:lnTo>
                    <a:pt x="195084" y="283921"/>
                  </a:lnTo>
                  <a:lnTo>
                    <a:pt x="191935" y="279577"/>
                  </a:lnTo>
                  <a:lnTo>
                    <a:pt x="186156" y="278041"/>
                  </a:lnTo>
                  <a:lnTo>
                    <a:pt x="172910" y="285076"/>
                  </a:lnTo>
                  <a:lnTo>
                    <a:pt x="173151" y="292214"/>
                  </a:lnTo>
                  <a:lnTo>
                    <a:pt x="175933" y="296087"/>
                  </a:lnTo>
                  <a:lnTo>
                    <a:pt x="203758" y="329272"/>
                  </a:lnTo>
                  <a:lnTo>
                    <a:pt x="251307" y="368744"/>
                  </a:lnTo>
                  <a:lnTo>
                    <a:pt x="295694" y="392582"/>
                  </a:lnTo>
                  <a:lnTo>
                    <a:pt x="343014" y="407974"/>
                  </a:lnTo>
                  <a:lnTo>
                    <a:pt x="394017" y="415886"/>
                  </a:lnTo>
                  <a:lnTo>
                    <a:pt x="399973" y="415886"/>
                  </a:lnTo>
                  <a:lnTo>
                    <a:pt x="446239" y="416750"/>
                  </a:lnTo>
                  <a:lnTo>
                    <a:pt x="454812" y="415886"/>
                  </a:lnTo>
                  <a:lnTo>
                    <a:pt x="463308" y="414756"/>
                  </a:lnTo>
                  <a:lnTo>
                    <a:pt x="471754" y="414566"/>
                  </a:lnTo>
                  <a:lnTo>
                    <a:pt x="495401" y="443014"/>
                  </a:lnTo>
                  <a:lnTo>
                    <a:pt x="495515" y="444893"/>
                  </a:lnTo>
                  <a:lnTo>
                    <a:pt x="433908" y="474243"/>
                  </a:lnTo>
                  <a:lnTo>
                    <a:pt x="396240" y="476605"/>
                  </a:lnTo>
                  <a:lnTo>
                    <a:pt x="358508" y="475208"/>
                  </a:lnTo>
                  <a:lnTo>
                    <a:pt x="282778" y="459193"/>
                  </a:lnTo>
                  <a:lnTo>
                    <a:pt x="244868" y="443014"/>
                  </a:lnTo>
                  <a:lnTo>
                    <a:pt x="209372" y="422097"/>
                  </a:lnTo>
                  <a:lnTo>
                    <a:pt x="176466" y="396913"/>
                  </a:lnTo>
                  <a:lnTo>
                    <a:pt x="171958" y="393039"/>
                  </a:lnTo>
                  <a:lnTo>
                    <a:pt x="165252" y="393395"/>
                  </a:lnTo>
                  <a:lnTo>
                    <a:pt x="157441" y="402285"/>
                  </a:lnTo>
                  <a:lnTo>
                    <a:pt x="157772" y="407974"/>
                  </a:lnTo>
                  <a:lnTo>
                    <a:pt x="157835" y="409041"/>
                  </a:lnTo>
                  <a:lnTo>
                    <a:pt x="174244" y="423672"/>
                  </a:lnTo>
                  <a:lnTo>
                    <a:pt x="174218" y="427113"/>
                  </a:lnTo>
                  <a:lnTo>
                    <a:pt x="131546" y="524421"/>
                  </a:lnTo>
                  <a:lnTo>
                    <a:pt x="134353" y="531025"/>
                  </a:lnTo>
                  <a:lnTo>
                    <a:pt x="146621" y="535520"/>
                  </a:lnTo>
                  <a:lnTo>
                    <a:pt x="152298" y="533146"/>
                  </a:lnTo>
                  <a:lnTo>
                    <a:pt x="152476" y="533146"/>
                  </a:lnTo>
                  <a:lnTo>
                    <a:pt x="192557" y="444893"/>
                  </a:lnTo>
                  <a:lnTo>
                    <a:pt x="199707" y="443014"/>
                  </a:lnTo>
                  <a:lnTo>
                    <a:pt x="200164" y="443014"/>
                  </a:lnTo>
                  <a:lnTo>
                    <a:pt x="205651" y="446595"/>
                  </a:lnTo>
                  <a:lnTo>
                    <a:pt x="224282" y="457771"/>
                  </a:lnTo>
                  <a:lnTo>
                    <a:pt x="243725" y="467626"/>
                  </a:lnTo>
                  <a:lnTo>
                    <a:pt x="263791" y="476199"/>
                  </a:lnTo>
                  <a:lnTo>
                    <a:pt x="284314" y="483577"/>
                  </a:lnTo>
                  <a:lnTo>
                    <a:pt x="287731" y="484695"/>
                  </a:lnTo>
                  <a:lnTo>
                    <a:pt x="289750" y="486791"/>
                  </a:lnTo>
                  <a:lnTo>
                    <a:pt x="290385" y="487527"/>
                  </a:lnTo>
                  <a:lnTo>
                    <a:pt x="337502" y="661162"/>
                  </a:lnTo>
                  <a:lnTo>
                    <a:pt x="337591" y="661466"/>
                  </a:lnTo>
                  <a:lnTo>
                    <a:pt x="354393" y="688568"/>
                  </a:lnTo>
                  <a:lnTo>
                    <a:pt x="381050" y="703376"/>
                  </a:lnTo>
                  <a:lnTo>
                    <a:pt x="411581" y="704265"/>
                  </a:lnTo>
                  <a:lnTo>
                    <a:pt x="440016" y="689584"/>
                  </a:lnTo>
                  <a:lnTo>
                    <a:pt x="442277" y="687527"/>
                  </a:lnTo>
                  <a:lnTo>
                    <a:pt x="446227" y="682078"/>
                  </a:lnTo>
                  <a:lnTo>
                    <a:pt x="448868" y="678446"/>
                  </a:lnTo>
                  <a:lnTo>
                    <a:pt x="450659" y="678878"/>
                  </a:lnTo>
                  <a:lnTo>
                    <a:pt x="485508" y="703516"/>
                  </a:lnTo>
                  <a:lnTo>
                    <a:pt x="524497" y="701471"/>
                  </a:lnTo>
                  <a:lnTo>
                    <a:pt x="547331" y="683450"/>
                  </a:lnTo>
                  <a:lnTo>
                    <a:pt x="555129" y="677303"/>
                  </a:lnTo>
                  <a:lnTo>
                    <a:pt x="564807" y="635952"/>
                  </a:lnTo>
                  <a:lnTo>
                    <a:pt x="564832" y="634911"/>
                  </a:lnTo>
                  <a:close/>
                </a:path>
              </a:pathLst>
            </a:custGeom>
            <a:solidFill>
              <a:srgbClr val="FF5A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2" name="object 4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781152" y="3020913"/>
              <a:ext cx="227227" cy="204889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845289" y="2860007"/>
              <a:ext cx="99009" cy="77441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696443" y="2563481"/>
              <a:ext cx="239662" cy="239692"/>
            </a:xfrm>
            <a:prstGeom prst="rect">
              <a:avLst/>
            </a:prstGeom>
          </p:spPr>
        </p:pic>
      </p:grpSp>
      <p:grpSp>
        <p:nvGrpSpPr>
          <p:cNvPr id="45" name="object 45"/>
          <p:cNvGrpSpPr/>
          <p:nvPr/>
        </p:nvGrpSpPr>
        <p:grpSpPr>
          <a:xfrm>
            <a:off x="4698216" y="2606289"/>
            <a:ext cx="756285" cy="640080"/>
            <a:chOff x="4698216" y="2606289"/>
            <a:chExt cx="756285" cy="640080"/>
          </a:xfrm>
        </p:grpSpPr>
        <p:sp>
          <p:nvSpPr>
            <p:cNvPr id="46" name="object 46"/>
            <p:cNvSpPr/>
            <p:nvPr/>
          </p:nvSpPr>
          <p:spPr>
            <a:xfrm>
              <a:off x="4698212" y="2606293"/>
              <a:ext cx="756285" cy="640080"/>
            </a:xfrm>
            <a:custGeom>
              <a:avLst/>
              <a:gdLst/>
              <a:ahLst/>
              <a:cxnLst/>
              <a:rect l="l" t="t" r="r" b="b"/>
              <a:pathLst>
                <a:path w="756285" h="640080">
                  <a:moveTo>
                    <a:pt x="196392" y="306882"/>
                  </a:moveTo>
                  <a:lnTo>
                    <a:pt x="192405" y="295744"/>
                  </a:lnTo>
                  <a:lnTo>
                    <a:pt x="172897" y="241274"/>
                  </a:lnTo>
                  <a:lnTo>
                    <a:pt x="169697" y="239090"/>
                  </a:lnTo>
                  <a:lnTo>
                    <a:pt x="169697" y="299593"/>
                  </a:lnTo>
                  <a:lnTo>
                    <a:pt x="169024" y="299897"/>
                  </a:lnTo>
                  <a:lnTo>
                    <a:pt x="169506" y="299097"/>
                  </a:lnTo>
                  <a:lnTo>
                    <a:pt x="169697" y="299593"/>
                  </a:lnTo>
                  <a:lnTo>
                    <a:pt x="169697" y="239090"/>
                  </a:lnTo>
                  <a:lnTo>
                    <a:pt x="167220" y="237388"/>
                  </a:lnTo>
                  <a:lnTo>
                    <a:pt x="155409" y="240639"/>
                  </a:lnTo>
                  <a:lnTo>
                    <a:pt x="150964" y="247281"/>
                  </a:lnTo>
                  <a:lnTo>
                    <a:pt x="164223" y="284340"/>
                  </a:lnTo>
                  <a:lnTo>
                    <a:pt x="12839" y="214960"/>
                  </a:lnTo>
                  <a:lnTo>
                    <a:pt x="6273" y="215963"/>
                  </a:lnTo>
                  <a:lnTo>
                    <a:pt x="0" y="226466"/>
                  </a:lnTo>
                  <a:lnTo>
                    <a:pt x="1409" y="234594"/>
                  </a:lnTo>
                  <a:lnTo>
                    <a:pt x="6985" y="237147"/>
                  </a:lnTo>
                  <a:lnTo>
                    <a:pt x="156400" y="305638"/>
                  </a:lnTo>
                  <a:lnTo>
                    <a:pt x="121069" y="321691"/>
                  </a:lnTo>
                  <a:lnTo>
                    <a:pt x="119710" y="329780"/>
                  </a:lnTo>
                  <a:lnTo>
                    <a:pt x="125933" y="340448"/>
                  </a:lnTo>
                  <a:lnTo>
                    <a:pt x="132524" y="341312"/>
                  </a:lnTo>
                  <a:lnTo>
                    <a:pt x="193865" y="313448"/>
                  </a:lnTo>
                  <a:lnTo>
                    <a:pt x="195732" y="308571"/>
                  </a:lnTo>
                  <a:lnTo>
                    <a:pt x="196392" y="306882"/>
                  </a:lnTo>
                  <a:close/>
                </a:path>
                <a:path w="756285" h="640080">
                  <a:moveTo>
                    <a:pt x="244462" y="154457"/>
                  </a:moveTo>
                  <a:lnTo>
                    <a:pt x="240423" y="147447"/>
                  </a:lnTo>
                  <a:lnTo>
                    <a:pt x="228396" y="144703"/>
                  </a:lnTo>
                  <a:lnTo>
                    <a:pt x="222681" y="148018"/>
                  </a:lnTo>
                  <a:lnTo>
                    <a:pt x="210921" y="183515"/>
                  </a:lnTo>
                  <a:lnTo>
                    <a:pt x="88252" y="8991"/>
                  </a:lnTo>
                  <a:lnTo>
                    <a:pt x="80479" y="4089"/>
                  </a:lnTo>
                  <a:lnTo>
                    <a:pt x="72148" y="5765"/>
                  </a:lnTo>
                  <a:lnTo>
                    <a:pt x="66954" y="11938"/>
                  </a:lnTo>
                  <a:lnTo>
                    <a:pt x="68630" y="20459"/>
                  </a:lnTo>
                  <a:lnTo>
                    <a:pt x="192239" y="196316"/>
                  </a:lnTo>
                  <a:lnTo>
                    <a:pt x="155371" y="187401"/>
                  </a:lnTo>
                  <a:lnTo>
                    <a:pt x="148564" y="190614"/>
                  </a:lnTo>
                  <a:lnTo>
                    <a:pt x="145948" y="202082"/>
                  </a:lnTo>
                  <a:lnTo>
                    <a:pt x="145834" y="202577"/>
                  </a:lnTo>
                  <a:lnTo>
                    <a:pt x="148920" y="209207"/>
                  </a:lnTo>
                  <a:lnTo>
                    <a:pt x="216281" y="225488"/>
                  </a:lnTo>
                  <a:lnTo>
                    <a:pt x="222072" y="222046"/>
                  </a:lnTo>
                  <a:lnTo>
                    <a:pt x="226060" y="210019"/>
                  </a:lnTo>
                  <a:lnTo>
                    <a:pt x="244462" y="154457"/>
                  </a:lnTo>
                  <a:close/>
                </a:path>
                <a:path w="756285" h="640080">
                  <a:moveTo>
                    <a:pt x="403987" y="132905"/>
                  </a:moveTo>
                  <a:lnTo>
                    <a:pt x="403720" y="126657"/>
                  </a:lnTo>
                  <a:lnTo>
                    <a:pt x="403656" y="125183"/>
                  </a:lnTo>
                  <a:lnTo>
                    <a:pt x="394944" y="116471"/>
                  </a:lnTo>
                  <a:lnTo>
                    <a:pt x="387934" y="116827"/>
                  </a:lnTo>
                  <a:lnTo>
                    <a:pt x="360845" y="141617"/>
                  </a:lnTo>
                  <a:lnTo>
                    <a:pt x="359854" y="16802"/>
                  </a:lnTo>
                  <a:lnTo>
                    <a:pt x="356311" y="11150"/>
                  </a:lnTo>
                  <a:lnTo>
                    <a:pt x="344119" y="9931"/>
                  </a:lnTo>
                  <a:lnTo>
                    <a:pt x="337235" y="14490"/>
                  </a:lnTo>
                  <a:lnTo>
                    <a:pt x="337286" y="20662"/>
                  </a:lnTo>
                  <a:lnTo>
                    <a:pt x="338251" y="141300"/>
                  </a:lnTo>
                  <a:lnTo>
                    <a:pt x="310032" y="118897"/>
                  </a:lnTo>
                  <a:lnTo>
                    <a:pt x="303441" y="118008"/>
                  </a:lnTo>
                  <a:lnTo>
                    <a:pt x="294805" y="126657"/>
                  </a:lnTo>
                  <a:lnTo>
                    <a:pt x="293916" y="134937"/>
                  </a:lnTo>
                  <a:lnTo>
                    <a:pt x="348043" y="177888"/>
                  </a:lnTo>
                  <a:lnTo>
                    <a:pt x="354164" y="178473"/>
                  </a:lnTo>
                  <a:lnTo>
                    <a:pt x="376707" y="157861"/>
                  </a:lnTo>
                  <a:lnTo>
                    <a:pt x="403987" y="132905"/>
                  </a:lnTo>
                  <a:close/>
                </a:path>
                <a:path w="756285" h="640080">
                  <a:moveTo>
                    <a:pt x="609676" y="538581"/>
                  </a:moveTo>
                  <a:lnTo>
                    <a:pt x="608114" y="509104"/>
                  </a:lnTo>
                  <a:lnTo>
                    <a:pt x="594410" y="480517"/>
                  </a:lnTo>
                  <a:lnTo>
                    <a:pt x="570128" y="449033"/>
                  </a:lnTo>
                  <a:lnTo>
                    <a:pt x="519264" y="387527"/>
                  </a:lnTo>
                  <a:lnTo>
                    <a:pt x="494842" y="356108"/>
                  </a:lnTo>
                  <a:lnTo>
                    <a:pt x="488569" y="350342"/>
                  </a:lnTo>
                  <a:lnTo>
                    <a:pt x="481495" y="345287"/>
                  </a:lnTo>
                  <a:lnTo>
                    <a:pt x="473811" y="341083"/>
                  </a:lnTo>
                  <a:lnTo>
                    <a:pt x="465683" y="337870"/>
                  </a:lnTo>
                  <a:lnTo>
                    <a:pt x="465429" y="335572"/>
                  </a:lnTo>
                  <a:lnTo>
                    <a:pt x="461175" y="297370"/>
                  </a:lnTo>
                  <a:lnTo>
                    <a:pt x="461098" y="296773"/>
                  </a:lnTo>
                  <a:lnTo>
                    <a:pt x="445274" y="265518"/>
                  </a:lnTo>
                  <a:lnTo>
                    <a:pt x="445274" y="334530"/>
                  </a:lnTo>
                  <a:lnTo>
                    <a:pt x="428002" y="383057"/>
                  </a:lnTo>
                  <a:lnTo>
                    <a:pt x="360476" y="420814"/>
                  </a:lnTo>
                  <a:lnTo>
                    <a:pt x="320014" y="414578"/>
                  </a:lnTo>
                  <a:lnTo>
                    <a:pt x="286562" y="391795"/>
                  </a:lnTo>
                  <a:lnTo>
                    <a:pt x="265595" y="356539"/>
                  </a:lnTo>
                  <a:lnTo>
                    <a:pt x="262026" y="342849"/>
                  </a:lnTo>
                  <a:lnTo>
                    <a:pt x="261531" y="335572"/>
                  </a:lnTo>
                  <a:lnTo>
                    <a:pt x="261239" y="328726"/>
                  </a:lnTo>
                  <a:lnTo>
                    <a:pt x="261467" y="321729"/>
                  </a:lnTo>
                  <a:lnTo>
                    <a:pt x="273977" y="282143"/>
                  </a:lnTo>
                  <a:lnTo>
                    <a:pt x="315087" y="244944"/>
                  </a:lnTo>
                  <a:lnTo>
                    <a:pt x="341401" y="237388"/>
                  </a:lnTo>
                  <a:lnTo>
                    <a:pt x="385432" y="242531"/>
                  </a:lnTo>
                  <a:lnTo>
                    <a:pt x="418680" y="264172"/>
                  </a:lnTo>
                  <a:lnTo>
                    <a:pt x="439254" y="296773"/>
                  </a:lnTo>
                  <a:lnTo>
                    <a:pt x="445274" y="334530"/>
                  </a:lnTo>
                  <a:lnTo>
                    <a:pt x="445274" y="265518"/>
                  </a:lnTo>
                  <a:lnTo>
                    <a:pt x="442455" y="259943"/>
                  </a:lnTo>
                  <a:lnTo>
                    <a:pt x="417334" y="237388"/>
                  </a:lnTo>
                  <a:lnTo>
                    <a:pt x="411251" y="231927"/>
                  </a:lnTo>
                  <a:lnTo>
                    <a:pt x="369036" y="217271"/>
                  </a:lnTo>
                  <a:lnTo>
                    <a:pt x="327050" y="219214"/>
                  </a:lnTo>
                  <a:lnTo>
                    <a:pt x="290741" y="235115"/>
                  </a:lnTo>
                  <a:lnTo>
                    <a:pt x="262623" y="262128"/>
                  </a:lnTo>
                  <a:lnTo>
                    <a:pt x="245275" y="297370"/>
                  </a:lnTo>
                  <a:lnTo>
                    <a:pt x="241223" y="337997"/>
                  </a:lnTo>
                  <a:lnTo>
                    <a:pt x="233210" y="341122"/>
                  </a:lnTo>
                  <a:lnTo>
                    <a:pt x="225666" y="345211"/>
                  </a:lnTo>
                  <a:lnTo>
                    <a:pt x="218643" y="350227"/>
                  </a:lnTo>
                  <a:lnTo>
                    <a:pt x="212191" y="356120"/>
                  </a:lnTo>
                  <a:lnTo>
                    <a:pt x="187248" y="388785"/>
                  </a:lnTo>
                  <a:lnTo>
                    <a:pt x="132829" y="453186"/>
                  </a:lnTo>
                  <a:lnTo>
                    <a:pt x="108635" y="485927"/>
                  </a:lnTo>
                  <a:lnTo>
                    <a:pt x="96215" y="525653"/>
                  </a:lnTo>
                  <a:lnTo>
                    <a:pt x="106781" y="561606"/>
                  </a:lnTo>
                  <a:lnTo>
                    <a:pt x="135229" y="585774"/>
                  </a:lnTo>
                  <a:lnTo>
                    <a:pt x="176504" y="590169"/>
                  </a:lnTo>
                  <a:lnTo>
                    <a:pt x="188442" y="587540"/>
                  </a:lnTo>
                  <a:lnTo>
                    <a:pt x="212598" y="580809"/>
                  </a:lnTo>
                  <a:lnTo>
                    <a:pt x="224497" y="577799"/>
                  </a:lnTo>
                  <a:lnTo>
                    <a:pt x="224497" y="627976"/>
                  </a:lnTo>
                  <a:lnTo>
                    <a:pt x="226987" y="633425"/>
                  </a:lnTo>
                  <a:lnTo>
                    <a:pt x="232498" y="639914"/>
                  </a:lnTo>
                  <a:lnTo>
                    <a:pt x="242366" y="637603"/>
                  </a:lnTo>
                  <a:lnTo>
                    <a:pt x="245097" y="630580"/>
                  </a:lnTo>
                  <a:lnTo>
                    <a:pt x="246799" y="572465"/>
                  </a:lnTo>
                  <a:lnTo>
                    <a:pt x="272605" y="566191"/>
                  </a:lnTo>
                  <a:lnTo>
                    <a:pt x="298196" y="559511"/>
                  </a:lnTo>
                  <a:lnTo>
                    <a:pt x="321183" y="548424"/>
                  </a:lnTo>
                  <a:lnTo>
                    <a:pt x="339217" y="528891"/>
                  </a:lnTo>
                  <a:lnTo>
                    <a:pt x="349046" y="491426"/>
                  </a:lnTo>
                  <a:lnTo>
                    <a:pt x="337540" y="459651"/>
                  </a:lnTo>
                  <a:lnTo>
                    <a:pt x="309943" y="441172"/>
                  </a:lnTo>
                  <a:lnTo>
                    <a:pt x="271462" y="443572"/>
                  </a:lnTo>
                  <a:lnTo>
                    <a:pt x="225958" y="462876"/>
                  </a:lnTo>
                  <a:lnTo>
                    <a:pt x="201460" y="481495"/>
                  </a:lnTo>
                  <a:lnTo>
                    <a:pt x="204012" y="487438"/>
                  </a:lnTo>
                  <a:lnTo>
                    <a:pt x="256324" y="472706"/>
                  </a:lnTo>
                  <a:lnTo>
                    <a:pt x="268312" y="467321"/>
                  </a:lnTo>
                  <a:lnTo>
                    <a:pt x="280403" y="462419"/>
                  </a:lnTo>
                  <a:lnTo>
                    <a:pt x="291744" y="459524"/>
                  </a:lnTo>
                  <a:lnTo>
                    <a:pt x="303098" y="460336"/>
                  </a:lnTo>
                  <a:lnTo>
                    <a:pt x="315226" y="466598"/>
                  </a:lnTo>
                  <a:lnTo>
                    <a:pt x="327748" y="485470"/>
                  </a:lnTo>
                  <a:lnTo>
                    <a:pt x="326313" y="507644"/>
                  </a:lnTo>
                  <a:lnTo>
                    <a:pt x="314198" y="527507"/>
                  </a:lnTo>
                  <a:lnTo>
                    <a:pt x="294678" y="539432"/>
                  </a:lnTo>
                  <a:lnTo>
                    <a:pt x="263956" y="546163"/>
                  </a:lnTo>
                  <a:lnTo>
                    <a:pt x="201206" y="564121"/>
                  </a:lnTo>
                  <a:lnTo>
                    <a:pt x="170865" y="570458"/>
                  </a:lnTo>
                  <a:lnTo>
                    <a:pt x="143306" y="566534"/>
                  </a:lnTo>
                  <a:lnTo>
                    <a:pt x="123939" y="549706"/>
                  </a:lnTo>
                  <a:lnTo>
                    <a:pt x="116598" y="525348"/>
                  </a:lnTo>
                  <a:lnTo>
                    <a:pt x="125044" y="498830"/>
                  </a:lnTo>
                  <a:lnTo>
                    <a:pt x="150520" y="467702"/>
                  </a:lnTo>
                  <a:lnTo>
                    <a:pt x="199986" y="402501"/>
                  </a:lnTo>
                  <a:lnTo>
                    <a:pt x="225717" y="371995"/>
                  </a:lnTo>
                  <a:lnTo>
                    <a:pt x="231355" y="365874"/>
                  </a:lnTo>
                  <a:lnTo>
                    <a:pt x="237286" y="361149"/>
                  </a:lnTo>
                  <a:lnTo>
                    <a:pt x="244729" y="358470"/>
                  </a:lnTo>
                  <a:lnTo>
                    <a:pt x="261924" y="395008"/>
                  </a:lnTo>
                  <a:lnTo>
                    <a:pt x="289496" y="421601"/>
                  </a:lnTo>
                  <a:lnTo>
                    <a:pt x="323900" y="437273"/>
                  </a:lnTo>
                  <a:lnTo>
                    <a:pt x="361594" y="441045"/>
                  </a:lnTo>
                  <a:lnTo>
                    <a:pt x="399034" y="431952"/>
                  </a:lnTo>
                  <a:lnTo>
                    <a:pt x="415366" y="420814"/>
                  </a:lnTo>
                  <a:lnTo>
                    <a:pt x="432663" y="409028"/>
                  </a:lnTo>
                  <a:lnTo>
                    <a:pt x="442937" y="397433"/>
                  </a:lnTo>
                  <a:lnTo>
                    <a:pt x="451269" y="385064"/>
                  </a:lnTo>
                  <a:lnTo>
                    <a:pt x="457682" y="372084"/>
                  </a:lnTo>
                  <a:lnTo>
                    <a:pt x="462241" y="358660"/>
                  </a:lnTo>
                  <a:lnTo>
                    <a:pt x="469023" y="361137"/>
                  </a:lnTo>
                  <a:lnTo>
                    <a:pt x="475030" y="365201"/>
                  </a:lnTo>
                  <a:lnTo>
                    <a:pt x="481330" y="371983"/>
                  </a:lnTo>
                  <a:lnTo>
                    <a:pt x="504850" y="402666"/>
                  </a:lnTo>
                  <a:lnTo>
                    <a:pt x="554647" y="462788"/>
                  </a:lnTo>
                  <a:lnTo>
                    <a:pt x="577989" y="493433"/>
                  </a:lnTo>
                  <a:lnTo>
                    <a:pt x="589572" y="521690"/>
                  </a:lnTo>
                  <a:lnTo>
                    <a:pt x="585393" y="546620"/>
                  </a:lnTo>
                  <a:lnTo>
                    <a:pt x="567601" y="564235"/>
                  </a:lnTo>
                  <a:lnTo>
                    <a:pt x="538353" y="570572"/>
                  </a:lnTo>
                  <a:lnTo>
                    <a:pt x="506971" y="562114"/>
                  </a:lnTo>
                  <a:lnTo>
                    <a:pt x="441464" y="547865"/>
                  </a:lnTo>
                  <a:lnTo>
                    <a:pt x="410667" y="538822"/>
                  </a:lnTo>
                  <a:lnTo>
                    <a:pt x="386803" y="520192"/>
                  </a:lnTo>
                  <a:lnTo>
                    <a:pt x="378726" y="493903"/>
                  </a:lnTo>
                  <a:lnTo>
                    <a:pt x="386854" y="470192"/>
                  </a:lnTo>
                  <a:lnTo>
                    <a:pt x="411568" y="459257"/>
                  </a:lnTo>
                  <a:lnTo>
                    <a:pt x="428256" y="462749"/>
                  </a:lnTo>
                  <a:lnTo>
                    <a:pt x="448957" y="471525"/>
                  </a:lnTo>
                  <a:lnTo>
                    <a:pt x="469887" y="481647"/>
                  </a:lnTo>
                  <a:lnTo>
                    <a:pt x="487210" y="489191"/>
                  </a:lnTo>
                  <a:lnTo>
                    <a:pt x="496798" y="490537"/>
                  </a:lnTo>
                  <a:lnTo>
                    <a:pt x="503085" y="487629"/>
                  </a:lnTo>
                  <a:lnTo>
                    <a:pt x="504939" y="481418"/>
                  </a:lnTo>
                  <a:lnTo>
                    <a:pt x="501192" y="472833"/>
                  </a:lnTo>
                  <a:lnTo>
                    <a:pt x="484873" y="465620"/>
                  </a:lnTo>
                  <a:lnTo>
                    <a:pt x="452031" y="450227"/>
                  </a:lnTo>
                  <a:lnTo>
                    <a:pt x="435571" y="443560"/>
                  </a:lnTo>
                  <a:lnTo>
                    <a:pt x="393471" y="442239"/>
                  </a:lnTo>
                  <a:lnTo>
                    <a:pt x="365798" y="465353"/>
                  </a:lnTo>
                  <a:lnTo>
                    <a:pt x="358076" y="501599"/>
                  </a:lnTo>
                  <a:lnTo>
                    <a:pt x="375754" y="539673"/>
                  </a:lnTo>
                  <a:lnTo>
                    <a:pt x="394157" y="553504"/>
                  </a:lnTo>
                  <a:lnTo>
                    <a:pt x="415696" y="561568"/>
                  </a:lnTo>
                  <a:lnTo>
                    <a:pt x="438556" y="567004"/>
                  </a:lnTo>
                  <a:lnTo>
                    <a:pt x="460908" y="572998"/>
                  </a:lnTo>
                  <a:lnTo>
                    <a:pt x="461772" y="581850"/>
                  </a:lnTo>
                  <a:lnTo>
                    <a:pt x="461111" y="616750"/>
                  </a:lnTo>
                  <a:lnTo>
                    <a:pt x="461454" y="628700"/>
                  </a:lnTo>
                  <a:lnTo>
                    <a:pt x="465035" y="635038"/>
                  </a:lnTo>
                  <a:lnTo>
                    <a:pt x="471385" y="637349"/>
                  </a:lnTo>
                  <a:lnTo>
                    <a:pt x="477901" y="635215"/>
                  </a:lnTo>
                  <a:lnTo>
                    <a:pt x="481990" y="628269"/>
                  </a:lnTo>
                  <a:lnTo>
                    <a:pt x="482523" y="617448"/>
                  </a:lnTo>
                  <a:lnTo>
                    <a:pt x="482041" y="585444"/>
                  </a:lnTo>
                  <a:lnTo>
                    <a:pt x="482536" y="577786"/>
                  </a:lnTo>
                  <a:lnTo>
                    <a:pt x="505409" y="583869"/>
                  </a:lnTo>
                  <a:lnTo>
                    <a:pt x="528015" y="589508"/>
                  </a:lnTo>
                  <a:lnTo>
                    <a:pt x="550659" y="591096"/>
                  </a:lnTo>
                  <a:lnTo>
                    <a:pt x="573620" y="585000"/>
                  </a:lnTo>
                  <a:lnTo>
                    <a:pt x="598398" y="565150"/>
                  </a:lnTo>
                  <a:lnTo>
                    <a:pt x="609676" y="538581"/>
                  </a:lnTo>
                  <a:close/>
                </a:path>
                <a:path w="756285" h="640080">
                  <a:moveTo>
                    <a:pt x="647496" y="7861"/>
                  </a:moveTo>
                  <a:lnTo>
                    <a:pt x="642315" y="1689"/>
                  </a:lnTo>
                  <a:lnTo>
                    <a:pt x="633984" y="0"/>
                  </a:lnTo>
                  <a:lnTo>
                    <a:pt x="626237" y="4927"/>
                  </a:lnTo>
                  <a:lnTo>
                    <a:pt x="499465" y="186550"/>
                  </a:lnTo>
                  <a:lnTo>
                    <a:pt x="492455" y="150228"/>
                  </a:lnTo>
                  <a:lnTo>
                    <a:pt x="491337" y="144373"/>
                  </a:lnTo>
                  <a:lnTo>
                    <a:pt x="484009" y="140512"/>
                  </a:lnTo>
                  <a:lnTo>
                    <a:pt x="472046" y="144373"/>
                  </a:lnTo>
                  <a:lnTo>
                    <a:pt x="472211" y="144373"/>
                  </a:lnTo>
                  <a:lnTo>
                    <a:pt x="469341" y="149999"/>
                  </a:lnTo>
                  <a:lnTo>
                    <a:pt x="482206" y="216535"/>
                  </a:lnTo>
                  <a:lnTo>
                    <a:pt x="487565" y="220294"/>
                  </a:lnTo>
                  <a:lnTo>
                    <a:pt x="552805" y="218224"/>
                  </a:lnTo>
                  <a:lnTo>
                    <a:pt x="558507" y="213321"/>
                  </a:lnTo>
                  <a:lnTo>
                    <a:pt x="558165" y="205765"/>
                  </a:lnTo>
                  <a:lnTo>
                    <a:pt x="557961" y="201053"/>
                  </a:lnTo>
                  <a:lnTo>
                    <a:pt x="553224" y="195478"/>
                  </a:lnTo>
                  <a:lnTo>
                    <a:pt x="520115" y="196545"/>
                  </a:lnTo>
                  <a:lnTo>
                    <a:pt x="645858" y="16395"/>
                  </a:lnTo>
                  <a:lnTo>
                    <a:pt x="647496" y="7861"/>
                  </a:lnTo>
                  <a:close/>
                </a:path>
                <a:path w="756285" h="640080">
                  <a:moveTo>
                    <a:pt x="756221" y="291604"/>
                  </a:moveTo>
                  <a:lnTo>
                    <a:pt x="753491" y="283908"/>
                  </a:lnTo>
                  <a:lnTo>
                    <a:pt x="745261" y="280720"/>
                  </a:lnTo>
                  <a:lnTo>
                    <a:pt x="578319" y="288048"/>
                  </a:lnTo>
                  <a:lnTo>
                    <a:pt x="600036" y="254355"/>
                  </a:lnTo>
                  <a:lnTo>
                    <a:pt x="597763" y="246976"/>
                  </a:lnTo>
                  <a:lnTo>
                    <a:pt x="587121" y="240753"/>
                  </a:lnTo>
                  <a:lnTo>
                    <a:pt x="580415" y="242862"/>
                  </a:lnTo>
                  <a:lnTo>
                    <a:pt x="543852" y="299618"/>
                  </a:lnTo>
                  <a:lnTo>
                    <a:pt x="544614" y="306120"/>
                  </a:lnTo>
                  <a:lnTo>
                    <a:pt x="593445" y="349973"/>
                  </a:lnTo>
                  <a:lnTo>
                    <a:pt x="600456" y="350367"/>
                  </a:lnTo>
                  <a:lnTo>
                    <a:pt x="609117" y="341706"/>
                  </a:lnTo>
                  <a:lnTo>
                    <a:pt x="609549" y="333908"/>
                  </a:lnTo>
                  <a:lnTo>
                    <a:pt x="583501" y="310540"/>
                  </a:lnTo>
                  <a:lnTo>
                    <a:pt x="745261" y="303453"/>
                  </a:lnTo>
                  <a:lnTo>
                    <a:pt x="753465" y="299542"/>
                  </a:lnTo>
                  <a:lnTo>
                    <a:pt x="756221" y="291604"/>
                  </a:lnTo>
                  <a:close/>
                </a:path>
              </a:pathLst>
            </a:custGeom>
            <a:solidFill>
              <a:srgbClr val="FF5A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7" name="object 47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959387" y="2843111"/>
              <a:ext cx="184276" cy="184276"/>
            </a:xfrm>
            <a:prstGeom prst="rect">
              <a:avLst/>
            </a:prstGeom>
          </p:spPr>
        </p:pic>
      </p:grpSp>
      <p:grpSp>
        <p:nvGrpSpPr>
          <p:cNvPr id="48" name="object 48"/>
          <p:cNvGrpSpPr/>
          <p:nvPr/>
        </p:nvGrpSpPr>
        <p:grpSpPr>
          <a:xfrm>
            <a:off x="3336528" y="2836689"/>
            <a:ext cx="611505" cy="723265"/>
            <a:chOff x="3336528" y="2836689"/>
            <a:chExt cx="611505" cy="723265"/>
          </a:xfrm>
        </p:grpSpPr>
        <p:sp>
          <p:nvSpPr>
            <p:cNvPr id="49" name="object 49"/>
            <p:cNvSpPr/>
            <p:nvPr/>
          </p:nvSpPr>
          <p:spPr>
            <a:xfrm>
              <a:off x="3336528" y="3060775"/>
              <a:ext cx="611505" cy="499109"/>
            </a:xfrm>
            <a:custGeom>
              <a:avLst/>
              <a:gdLst/>
              <a:ahLst/>
              <a:cxnLst/>
              <a:rect l="l" t="t" r="r" b="b"/>
              <a:pathLst>
                <a:path w="611504" h="499110">
                  <a:moveTo>
                    <a:pt x="96791" y="6954"/>
                  </a:moveTo>
                  <a:lnTo>
                    <a:pt x="46202" y="44597"/>
                  </a:lnTo>
                  <a:lnTo>
                    <a:pt x="32566" y="99384"/>
                  </a:lnTo>
                  <a:lnTo>
                    <a:pt x="26473" y="127487"/>
                  </a:lnTo>
                  <a:lnTo>
                    <a:pt x="20472" y="154807"/>
                  </a:lnTo>
                  <a:lnTo>
                    <a:pt x="15228" y="176485"/>
                  </a:lnTo>
                  <a:lnTo>
                    <a:pt x="9500" y="199371"/>
                  </a:lnTo>
                  <a:lnTo>
                    <a:pt x="4166" y="222162"/>
                  </a:lnTo>
                  <a:lnTo>
                    <a:pt x="0" y="244012"/>
                  </a:lnTo>
                  <a:lnTo>
                    <a:pt x="394" y="266513"/>
                  </a:lnTo>
                  <a:lnTo>
                    <a:pt x="501" y="272612"/>
                  </a:lnTo>
                  <a:lnTo>
                    <a:pt x="10831" y="297392"/>
                  </a:lnTo>
                  <a:lnTo>
                    <a:pt x="30112" y="315544"/>
                  </a:lnTo>
                  <a:lnTo>
                    <a:pt x="57467" y="324263"/>
                  </a:lnTo>
                  <a:lnTo>
                    <a:pt x="146291" y="324263"/>
                  </a:lnTo>
                  <a:lnTo>
                    <a:pt x="146291" y="493999"/>
                  </a:lnTo>
                  <a:lnTo>
                    <a:pt x="151155" y="498850"/>
                  </a:lnTo>
                  <a:lnTo>
                    <a:pt x="163195" y="498850"/>
                  </a:lnTo>
                  <a:lnTo>
                    <a:pt x="168059" y="493859"/>
                  </a:lnTo>
                  <a:lnTo>
                    <a:pt x="167825" y="324263"/>
                  </a:lnTo>
                  <a:lnTo>
                    <a:pt x="167805" y="306090"/>
                  </a:lnTo>
                  <a:lnTo>
                    <a:pt x="162876" y="303473"/>
                  </a:lnTo>
                  <a:lnTo>
                    <a:pt x="69858" y="303473"/>
                  </a:lnTo>
                  <a:lnTo>
                    <a:pt x="45046" y="298419"/>
                  </a:lnTo>
                  <a:lnTo>
                    <a:pt x="20448" y="266513"/>
                  </a:lnTo>
                  <a:lnTo>
                    <a:pt x="20218" y="252331"/>
                  </a:lnTo>
                  <a:lnTo>
                    <a:pt x="67582" y="48699"/>
                  </a:lnTo>
                  <a:lnTo>
                    <a:pt x="67703" y="48178"/>
                  </a:lnTo>
                  <a:lnTo>
                    <a:pt x="79072" y="32618"/>
                  </a:lnTo>
                  <a:lnTo>
                    <a:pt x="95659" y="28780"/>
                  </a:lnTo>
                  <a:lnTo>
                    <a:pt x="130220" y="28780"/>
                  </a:lnTo>
                  <a:lnTo>
                    <a:pt x="125360" y="19311"/>
                  </a:lnTo>
                  <a:lnTo>
                    <a:pt x="96791" y="6954"/>
                  </a:lnTo>
                  <a:close/>
                </a:path>
                <a:path w="611504" h="499110">
                  <a:moveTo>
                    <a:pt x="497782" y="302453"/>
                  </a:moveTo>
                  <a:lnTo>
                    <a:pt x="458216" y="302775"/>
                  </a:lnTo>
                  <a:lnTo>
                    <a:pt x="454276" y="303473"/>
                  </a:lnTo>
                  <a:lnTo>
                    <a:pt x="454562" y="303473"/>
                  </a:lnTo>
                  <a:lnTo>
                    <a:pt x="449262" y="308147"/>
                  </a:lnTo>
                  <a:lnTo>
                    <a:pt x="449135" y="492322"/>
                  </a:lnTo>
                  <a:lnTo>
                    <a:pt x="454367" y="497453"/>
                  </a:lnTo>
                  <a:lnTo>
                    <a:pt x="460654" y="497326"/>
                  </a:lnTo>
                  <a:lnTo>
                    <a:pt x="466928" y="497326"/>
                  </a:lnTo>
                  <a:lnTo>
                    <a:pt x="471931" y="492322"/>
                  </a:lnTo>
                  <a:lnTo>
                    <a:pt x="471919" y="324263"/>
                  </a:lnTo>
                  <a:lnTo>
                    <a:pt x="552424" y="324263"/>
                  </a:lnTo>
                  <a:lnTo>
                    <a:pt x="566165" y="321618"/>
                  </a:lnTo>
                  <a:lnTo>
                    <a:pt x="579975" y="314714"/>
                  </a:lnTo>
                  <a:lnTo>
                    <a:pt x="592202" y="305098"/>
                  </a:lnTo>
                  <a:lnTo>
                    <a:pt x="593928" y="303029"/>
                  </a:lnTo>
                  <a:lnTo>
                    <a:pt x="545350" y="303029"/>
                  </a:lnTo>
                  <a:lnTo>
                    <a:pt x="497782" y="302453"/>
                  </a:lnTo>
                  <a:close/>
                </a:path>
                <a:path w="611504" h="499110">
                  <a:moveTo>
                    <a:pt x="131954" y="302198"/>
                  </a:moveTo>
                  <a:lnTo>
                    <a:pt x="100028" y="303473"/>
                  </a:lnTo>
                  <a:lnTo>
                    <a:pt x="162876" y="303473"/>
                  </a:lnTo>
                  <a:lnTo>
                    <a:pt x="162039" y="303029"/>
                  </a:lnTo>
                  <a:lnTo>
                    <a:pt x="158838" y="302775"/>
                  </a:lnTo>
                  <a:lnTo>
                    <a:pt x="131954" y="302198"/>
                  </a:lnTo>
                  <a:close/>
                </a:path>
                <a:path w="611504" h="499110">
                  <a:moveTo>
                    <a:pt x="605004" y="216758"/>
                  </a:moveTo>
                  <a:lnTo>
                    <a:pt x="582682" y="216758"/>
                  </a:lnTo>
                  <a:lnTo>
                    <a:pt x="589800" y="253359"/>
                  </a:lnTo>
                  <a:lnTo>
                    <a:pt x="576152" y="291050"/>
                  </a:lnTo>
                  <a:lnTo>
                    <a:pt x="541142" y="303029"/>
                  </a:lnTo>
                  <a:lnTo>
                    <a:pt x="593928" y="303029"/>
                  </a:lnTo>
                  <a:lnTo>
                    <a:pt x="601192" y="294317"/>
                  </a:lnTo>
                  <a:lnTo>
                    <a:pt x="608216" y="279960"/>
                  </a:lnTo>
                  <a:lnTo>
                    <a:pt x="611044" y="266513"/>
                  </a:lnTo>
                  <a:lnTo>
                    <a:pt x="610813" y="253359"/>
                  </a:lnTo>
                  <a:lnTo>
                    <a:pt x="610758" y="252331"/>
                  </a:lnTo>
                  <a:lnTo>
                    <a:pt x="608663" y="237362"/>
                  </a:lnTo>
                  <a:lnTo>
                    <a:pt x="605142" y="217533"/>
                  </a:lnTo>
                  <a:lnTo>
                    <a:pt x="605075" y="217152"/>
                  </a:lnTo>
                  <a:lnTo>
                    <a:pt x="605004" y="216758"/>
                  </a:lnTo>
                  <a:close/>
                </a:path>
                <a:path w="611504" h="499110">
                  <a:moveTo>
                    <a:pt x="481724" y="216160"/>
                  </a:moveTo>
                  <a:lnTo>
                    <a:pt x="288409" y="216160"/>
                  </a:lnTo>
                  <a:lnTo>
                    <a:pt x="335864" y="216485"/>
                  </a:lnTo>
                  <a:lnTo>
                    <a:pt x="383215" y="220077"/>
                  </a:lnTo>
                  <a:lnTo>
                    <a:pt x="430314" y="226867"/>
                  </a:lnTo>
                  <a:lnTo>
                    <a:pt x="443615" y="229785"/>
                  </a:lnTo>
                  <a:lnTo>
                    <a:pt x="459352" y="233684"/>
                  </a:lnTo>
                  <a:lnTo>
                    <a:pt x="474680" y="237054"/>
                  </a:lnTo>
                  <a:lnTo>
                    <a:pt x="486752" y="238386"/>
                  </a:lnTo>
                  <a:lnTo>
                    <a:pt x="502335" y="234758"/>
                  </a:lnTo>
                  <a:lnTo>
                    <a:pt x="514630" y="225383"/>
                  </a:lnTo>
                  <a:lnTo>
                    <a:pt x="519371" y="217152"/>
                  </a:lnTo>
                  <a:lnTo>
                    <a:pt x="493534" y="217152"/>
                  </a:lnTo>
                  <a:lnTo>
                    <a:pt x="484720" y="216631"/>
                  </a:lnTo>
                  <a:lnTo>
                    <a:pt x="481724" y="216160"/>
                  </a:lnTo>
                  <a:close/>
                </a:path>
                <a:path w="611504" h="499110">
                  <a:moveTo>
                    <a:pt x="130220" y="28780"/>
                  </a:moveTo>
                  <a:lnTo>
                    <a:pt x="95659" y="28780"/>
                  </a:lnTo>
                  <a:lnTo>
                    <a:pt x="111355" y="35860"/>
                  </a:lnTo>
                  <a:lnTo>
                    <a:pt x="120053" y="53055"/>
                  </a:lnTo>
                  <a:lnTo>
                    <a:pt x="93855" y="199371"/>
                  </a:lnTo>
                  <a:lnTo>
                    <a:pt x="93814" y="199600"/>
                  </a:lnTo>
                  <a:lnTo>
                    <a:pt x="107010" y="229785"/>
                  </a:lnTo>
                  <a:lnTo>
                    <a:pt x="107289" y="229785"/>
                  </a:lnTo>
                  <a:lnTo>
                    <a:pt x="132132" y="237362"/>
                  </a:lnTo>
                  <a:lnTo>
                    <a:pt x="163128" y="232652"/>
                  </a:lnTo>
                  <a:lnTo>
                    <a:pt x="193776" y="225584"/>
                  </a:lnTo>
                  <a:lnTo>
                    <a:pt x="240997" y="219171"/>
                  </a:lnTo>
                  <a:lnTo>
                    <a:pt x="266797" y="217533"/>
                  </a:lnTo>
                  <a:lnTo>
                    <a:pt x="123901" y="217533"/>
                  </a:lnTo>
                  <a:lnTo>
                    <a:pt x="116090" y="210357"/>
                  </a:lnTo>
                  <a:lnTo>
                    <a:pt x="115411" y="201940"/>
                  </a:lnTo>
                  <a:lnTo>
                    <a:pt x="115316" y="200756"/>
                  </a:lnTo>
                  <a:lnTo>
                    <a:pt x="122022" y="163273"/>
                  </a:lnTo>
                  <a:lnTo>
                    <a:pt x="129233" y="125829"/>
                  </a:lnTo>
                  <a:lnTo>
                    <a:pt x="135978" y="88504"/>
                  </a:lnTo>
                  <a:lnTo>
                    <a:pt x="141288" y="51585"/>
                  </a:lnTo>
                  <a:lnTo>
                    <a:pt x="141409" y="50741"/>
                  </a:lnTo>
                  <a:lnTo>
                    <a:pt x="140442" y="48699"/>
                  </a:lnTo>
                  <a:lnTo>
                    <a:pt x="130220" y="28780"/>
                  </a:lnTo>
                  <a:close/>
                </a:path>
                <a:path w="611504" h="499110">
                  <a:moveTo>
                    <a:pt x="324684" y="0"/>
                  </a:moveTo>
                  <a:lnTo>
                    <a:pt x="281076" y="2877"/>
                  </a:lnTo>
                  <a:lnTo>
                    <a:pt x="242651" y="21557"/>
                  </a:lnTo>
                  <a:lnTo>
                    <a:pt x="216310" y="51585"/>
                  </a:lnTo>
                  <a:lnTo>
                    <a:pt x="202860" y="88313"/>
                  </a:lnTo>
                  <a:lnTo>
                    <a:pt x="202827" y="127855"/>
                  </a:lnTo>
                  <a:lnTo>
                    <a:pt x="217158" y="165179"/>
                  </a:lnTo>
                  <a:lnTo>
                    <a:pt x="246519" y="196019"/>
                  </a:lnTo>
                  <a:lnTo>
                    <a:pt x="245364" y="197809"/>
                  </a:lnTo>
                  <a:lnTo>
                    <a:pt x="242417" y="197809"/>
                  </a:lnTo>
                  <a:lnTo>
                    <a:pt x="210307" y="201637"/>
                  </a:lnTo>
                  <a:lnTo>
                    <a:pt x="194409" y="203808"/>
                  </a:lnTo>
                  <a:lnTo>
                    <a:pt x="178282" y="206522"/>
                  </a:lnTo>
                  <a:lnTo>
                    <a:pt x="167494" y="209089"/>
                  </a:lnTo>
                  <a:lnTo>
                    <a:pt x="155479" y="212306"/>
                  </a:lnTo>
                  <a:lnTo>
                    <a:pt x="143703" y="215191"/>
                  </a:lnTo>
                  <a:lnTo>
                    <a:pt x="133629" y="216758"/>
                  </a:lnTo>
                  <a:lnTo>
                    <a:pt x="123901" y="217533"/>
                  </a:lnTo>
                  <a:lnTo>
                    <a:pt x="266797" y="217533"/>
                  </a:lnTo>
                  <a:lnTo>
                    <a:pt x="288409" y="216160"/>
                  </a:lnTo>
                  <a:lnTo>
                    <a:pt x="481724" y="216160"/>
                  </a:lnTo>
                  <a:lnTo>
                    <a:pt x="477325" y="215470"/>
                  </a:lnTo>
                  <a:lnTo>
                    <a:pt x="468601" y="213275"/>
                  </a:lnTo>
                  <a:lnTo>
                    <a:pt x="459710" y="210837"/>
                  </a:lnTo>
                  <a:lnTo>
                    <a:pt x="451815" y="208947"/>
                  </a:lnTo>
                  <a:lnTo>
                    <a:pt x="431971" y="205228"/>
                  </a:lnTo>
                  <a:lnTo>
                    <a:pt x="411995" y="201940"/>
                  </a:lnTo>
                  <a:lnTo>
                    <a:pt x="391898" y="199371"/>
                  </a:lnTo>
                  <a:lnTo>
                    <a:pt x="371690" y="197809"/>
                  </a:lnTo>
                  <a:lnTo>
                    <a:pt x="369900" y="196158"/>
                  </a:lnTo>
                  <a:lnTo>
                    <a:pt x="374329" y="192993"/>
                  </a:lnTo>
                  <a:lnTo>
                    <a:pt x="294531" y="192993"/>
                  </a:lnTo>
                  <a:lnTo>
                    <a:pt x="256869" y="176485"/>
                  </a:lnTo>
                  <a:lnTo>
                    <a:pt x="230426" y="144199"/>
                  </a:lnTo>
                  <a:lnTo>
                    <a:pt x="222707" y="99384"/>
                  </a:lnTo>
                  <a:lnTo>
                    <a:pt x="230175" y="71999"/>
                  </a:lnTo>
                  <a:lnTo>
                    <a:pt x="246402" y="48178"/>
                  </a:lnTo>
                  <a:lnTo>
                    <a:pt x="269254" y="30431"/>
                  </a:lnTo>
                  <a:lnTo>
                    <a:pt x="296303" y="21699"/>
                  </a:lnTo>
                  <a:lnTo>
                    <a:pt x="372542" y="21699"/>
                  </a:lnTo>
                  <a:lnTo>
                    <a:pt x="362253" y="12933"/>
                  </a:lnTo>
                  <a:lnTo>
                    <a:pt x="324684" y="0"/>
                  </a:lnTo>
                  <a:close/>
                </a:path>
                <a:path w="611504" h="499110">
                  <a:moveTo>
                    <a:pt x="510935" y="9630"/>
                  </a:moveTo>
                  <a:lnTo>
                    <a:pt x="485633" y="28063"/>
                  </a:lnTo>
                  <a:lnTo>
                    <a:pt x="478053" y="62262"/>
                  </a:lnTo>
                  <a:lnTo>
                    <a:pt x="502894" y="200756"/>
                  </a:lnTo>
                  <a:lnTo>
                    <a:pt x="502881" y="201637"/>
                  </a:lnTo>
                  <a:lnTo>
                    <a:pt x="502754" y="209963"/>
                  </a:lnTo>
                  <a:lnTo>
                    <a:pt x="493534" y="217152"/>
                  </a:lnTo>
                  <a:lnTo>
                    <a:pt x="519371" y="217152"/>
                  </a:lnTo>
                  <a:lnTo>
                    <a:pt x="522366" y="211952"/>
                  </a:lnTo>
                  <a:lnTo>
                    <a:pt x="524268" y="196158"/>
                  </a:lnTo>
                  <a:lnTo>
                    <a:pt x="519213" y="161461"/>
                  </a:lnTo>
                  <a:lnTo>
                    <a:pt x="504355" y="90401"/>
                  </a:lnTo>
                  <a:lnTo>
                    <a:pt x="499300" y="55354"/>
                  </a:lnTo>
                  <a:lnTo>
                    <a:pt x="506322" y="36928"/>
                  </a:lnTo>
                  <a:lnTo>
                    <a:pt x="521573" y="29276"/>
                  </a:lnTo>
                  <a:lnTo>
                    <a:pt x="562431" y="29276"/>
                  </a:lnTo>
                  <a:lnTo>
                    <a:pt x="542259" y="10538"/>
                  </a:lnTo>
                  <a:lnTo>
                    <a:pt x="510935" y="9630"/>
                  </a:lnTo>
                  <a:close/>
                </a:path>
                <a:path w="611504" h="499110">
                  <a:moveTo>
                    <a:pt x="562431" y="29276"/>
                  </a:moveTo>
                  <a:lnTo>
                    <a:pt x="521573" y="29276"/>
                  </a:lnTo>
                  <a:lnTo>
                    <a:pt x="538362" y="32999"/>
                  </a:lnTo>
                  <a:lnTo>
                    <a:pt x="549998" y="48699"/>
                  </a:lnTo>
                  <a:lnTo>
                    <a:pt x="582566" y="216160"/>
                  </a:lnTo>
                  <a:lnTo>
                    <a:pt x="582657" y="216631"/>
                  </a:lnTo>
                  <a:lnTo>
                    <a:pt x="604982" y="216631"/>
                  </a:lnTo>
                  <a:lnTo>
                    <a:pt x="599620" y="186557"/>
                  </a:lnTo>
                  <a:lnTo>
                    <a:pt x="589224" y="135430"/>
                  </a:lnTo>
                  <a:lnTo>
                    <a:pt x="578410" y="84793"/>
                  </a:lnTo>
                  <a:lnTo>
                    <a:pt x="567905" y="34360"/>
                  </a:lnTo>
                  <a:lnTo>
                    <a:pt x="562431" y="29276"/>
                  </a:lnTo>
                  <a:close/>
                </a:path>
                <a:path w="611504" h="499110">
                  <a:moveTo>
                    <a:pt x="372542" y="21699"/>
                  </a:moveTo>
                  <a:lnTo>
                    <a:pt x="296303" y="21699"/>
                  </a:lnTo>
                  <a:lnTo>
                    <a:pt x="340539" y="27125"/>
                  </a:lnTo>
                  <a:lnTo>
                    <a:pt x="373950" y="50741"/>
                  </a:lnTo>
                  <a:lnTo>
                    <a:pt x="392962" y="86042"/>
                  </a:lnTo>
                  <a:lnTo>
                    <a:pt x="393980" y="125829"/>
                  </a:lnTo>
                  <a:lnTo>
                    <a:pt x="393997" y="126523"/>
                  </a:lnTo>
                  <a:lnTo>
                    <a:pt x="373481" y="165678"/>
                  </a:lnTo>
                  <a:lnTo>
                    <a:pt x="335904" y="190474"/>
                  </a:lnTo>
                  <a:lnTo>
                    <a:pt x="294531" y="192993"/>
                  </a:lnTo>
                  <a:lnTo>
                    <a:pt x="374329" y="192993"/>
                  </a:lnTo>
                  <a:lnTo>
                    <a:pt x="383336" y="186557"/>
                  </a:lnTo>
                  <a:lnTo>
                    <a:pt x="384746" y="185148"/>
                  </a:lnTo>
                  <a:lnTo>
                    <a:pt x="409414" y="148711"/>
                  </a:lnTo>
                  <a:lnTo>
                    <a:pt x="417363" y="109567"/>
                  </a:lnTo>
                  <a:lnTo>
                    <a:pt x="410829" y="71999"/>
                  </a:lnTo>
                  <a:lnTo>
                    <a:pt x="410729" y="71421"/>
                  </a:lnTo>
                  <a:lnTo>
                    <a:pt x="391647" y="37975"/>
                  </a:lnTo>
                  <a:lnTo>
                    <a:pt x="372542" y="21699"/>
                  </a:lnTo>
                  <a:close/>
                </a:path>
              </a:pathLst>
            </a:custGeom>
            <a:solidFill>
              <a:srgbClr val="FF5A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0" name="object 5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727963" y="2911458"/>
              <a:ext cx="79730" cy="157487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458118" y="2925200"/>
              <a:ext cx="98983" cy="138316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596210" y="2836689"/>
              <a:ext cx="73896" cy="160499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557448" y="3080232"/>
              <a:ext cx="176529" cy="176529"/>
            </a:xfrm>
            <a:prstGeom prst="rect">
              <a:avLst/>
            </a:prstGeom>
          </p:spPr>
        </p:pic>
      </p:grpSp>
      <p:sp>
        <p:nvSpPr>
          <p:cNvPr id="54" name="object 54"/>
          <p:cNvSpPr txBox="1"/>
          <p:nvPr/>
        </p:nvSpPr>
        <p:spPr>
          <a:xfrm>
            <a:off x="7892465" y="2197595"/>
            <a:ext cx="2073275" cy="2531745"/>
          </a:xfrm>
          <a:prstGeom prst="rect">
            <a:avLst/>
          </a:prstGeom>
          <a:ln w="9525">
            <a:solidFill>
              <a:srgbClr val="3FBA8D"/>
            </a:solidFill>
          </a:ln>
        </p:spPr>
        <p:txBody>
          <a:bodyPr vert="horz" wrap="square" lIns="0" tIns="137795" rIns="0" bIns="0" rtlCol="0">
            <a:spAutoFit/>
          </a:bodyPr>
          <a:lstStyle/>
          <a:p>
            <a:pPr marL="363855" marR="705485" indent="-228600">
              <a:lnSpc>
                <a:spcPct val="111100"/>
              </a:lnSpc>
              <a:spcBef>
                <a:spcPts val="1085"/>
              </a:spcBef>
              <a:buClr>
                <a:srgbClr val="3FBA8D"/>
              </a:buClr>
              <a:buSzPct val="116666"/>
              <a:buChar char="•"/>
              <a:tabLst>
                <a:tab pos="363855" algn="l"/>
              </a:tabLst>
            </a:pPr>
            <a:r>
              <a:rPr sz="1200" b="0" dirty="0">
                <a:latin typeface="Roboto Light"/>
                <a:cs typeface="Roboto Light"/>
              </a:rPr>
              <a:t>Limited</a:t>
            </a:r>
            <a:r>
              <a:rPr sz="1200" b="0" spc="-40" dirty="0">
                <a:latin typeface="Roboto Light"/>
                <a:cs typeface="Roboto Light"/>
              </a:rPr>
              <a:t> </a:t>
            </a:r>
            <a:r>
              <a:rPr sz="1200" b="0" spc="-10" dirty="0">
                <a:latin typeface="Roboto Light"/>
                <a:cs typeface="Roboto Light"/>
              </a:rPr>
              <a:t>natural resources</a:t>
            </a:r>
            <a:endParaRPr sz="1200">
              <a:latin typeface="Roboto Light"/>
              <a:cs typeface="Roboto Light"/>
            </a:endParaRPr>
          </a:p>
          <a:p>
            <a:pPr marL="363855" marR="430530" indent="-228600">
              <a:lnSpc>
                <a:spcPct val="111100"/>
              </a:lnSpc>
              <a:buClr>
                <a:srgbClr val="3FBA8D"/>
              </a:buClr>
              <a:buSzPct val="116666"/>
              <a:buChar char="•"/>
              <a:tabLst>
                <a:tab pos="363855" algn="l"/>
              </a:tabLst>
            </a:pPr>
            <a:r>
              <a:rPr sz="1200" b="0" dirty="0">
                <a:latin typeface="Roboto Light"/>
                <a:cs typeface="Roboto Light"/>
              </a:rPr>
              <a:t>Poverty</a:t>
            </a:r>
            <a:r>
              <a:rPr sz="1200" b="0" spc="-2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and</a:t>
            </a:r>
            <a:r>
              <a:rPr sz="1200" b="0" spc="-1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lack</a:t>
            </a:r>
            <a:r>
              <a:rPr sz="1200" b="0" spc="-15" dirty="0">
                <a:latin typeface="Roboto Light"/>
                <a:cs typeface="Roboto Light"/>
              </a:rPr>
              <a:t> </a:t>
            </a:r>
            <a:r>
              <a:rPr sz="1200" b="0" spc="-25" dirty="0">
                <a:latin typeface="Roboto Light"/>
                <a:cs typeface="Roboto Light"/>
              </a:rPr>
              <a:t>of </a:t>
            </a:r>
            <a:r>
              <a:rPr sz="1200" b="0" dirty="0">
                <a:latin typeface="Roboto Light"/>
                <a:cs typeface="Roboto Light"/>
              </a:rPr>
              <a:t>other</a:t>
            </a:r>
            <a:r>
              <a:rPr sz="1200" b="0" spc="-55" dirty="0">
                <a:latin typeface="Roboto Light"/>
                <a:cs typeface="Roboto Light"/>
              </a:rPr>
              <a:t> </a:t>
            </a:r>
            <a:r>
              <a:rPr sz="1200" b="0" spc="-10" dirty="0">
                <a:latin typeface="Roboto Light"/>
                <a:cs typeface="Roboto Light"/>
              </a:rPr>
              <a:t>opportunities</a:t>
            </a:r>
            <a:endParaRPr sz="1200">
              <a:latin typeface="Roboto Light"/>
              <a:cs typeface="Roboto Light"/>
            </a:endParaRPr>
          </a:p>
          <a:p>
            <a:pPr marL="363855" marR="274320" indent="-228600">
              <a:lnSpc>
                <a:spcPct val="111100"/>
              </a:lnSpc>
              <a:buClr>
                <a:srgbClr val="3FBA8D"/>
              </a:buClr>
              <a:buSzPct val="116666"/>
              <a:buChar char="•"/>
              <a:tabLst>
                <a:tab pos="363855" algn="l"/>
              </a:tabLst>
            </a:pPr>
            <a:r>
              <a:rPr sz="1200" b="0" spc="-10" dirty="0">
                <a:latin typeface="Roboto Light"/>
                <a:cs typeface="Roboto Light"/>
              </a:rPr>
              <a:t>Refugees </a:t>
            </a:r>
            <a:r>
              <a:rPr sz="1200" b="0" spc="-20" dirty="0">
                <a:latin typeface="Roboto Light"/>
                <a:cs typeface="Roboto Light"/>
              </a:rPr>
              <a:t>from </a:t>
            </a:r>
            <a:r>
              <a:rPr sz="1200" b="0" spc="-10" dirty="0">
                <a:latin typeface="Roboto Light"/>
                <a:cs typeface="Roboto Light"/>
              </a:rPr>
              <a:t>different</a:t>
            </a:r>
            <a:r>
              <a:rPr sz="1200" b="0" spc="-4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ethnic</a:t>
            </a:r>
            <a:r>
              <a:rPr sz="1200" b="0" spc="-40" dirty="0">
                <a:latin typeface="Roboto Light"/>
                <a:cs typeface="Roboto Light"/>
              </a:rPr>
              <a:t> </a:t>
            </a:r>
            <a:r>
              <a:rPr sz="1200" b="0" spc="-20" dirty="0">
                <a:latin typeface="Roboto Light"/>
                <a:cs typeface="Roboto Light"/>
              </a:rPr>
              <a:t>group</a:t>
            </a:r>
            <a:endParaRPr sz="1200">
              <a:latin typeface="Roboto Light"/>
              <a:cs typeface="Roboto Light"/>
            </a:endParaRPr>
          </a:p>
          <a:p>
            <a:pPr marL="363855" marR="622935" indent="-228600">
              <a:lnSpc>
                <a:spcPct val="111100"/>
              </a:lnSpc>
              <a:buClr>
                <a:srgbClr val="3FBA8D"/>
              </a:buClr>
              <a:buSzPct val="116666"/>
              <a:buChar char="•"/>
              <a:tabLst>
                <a:tab pos="363855" algn="l"/>
              </a:tabLst>
            </a:pPr>
            <a:r>
              <a:rPr sz="1200" b="0" dirty="0">
                <a:latin typeface="Roboto Light"/>
                <a:cs typeface="Roboto Light"/>
              </a:rPr>
              <a:t>Girls</a:t>
            </a:r>
            <a:r>
              <a:rPr sz="1200" b="0" spc="-3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go</a:t>
            </a:r>
            <a:r>
              <a:rPr sz="1200" b="0" spc="-3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alone</a:t>
            </a:r>
            <a:r>
              <a:rPr sz="1200" b="0" spc="-25" dirty="0">
                <a:latin typeface="Roboto Light"/>
                <a:cs typeface="Roboto Light"/>
              </a:rPr>
              <a:t> to </a:t>
            </a:r>
            <a:r>
              <a:rPr sz="1200" b="0" dirty="0">
                <a:latin typeface="Roboto Light"/>
                <a:cs typeface="Roboto Light"/>
              </a:rPr>
              <a:t>collect</a:t>
            </a:r>
            <a:r>
              <a:rPr sz="1200" b="0" spc="-70" dirty="0">
                <a:latin typeface="Roboto Light"/>
                <a:cs typeface="Roboto Light"/>
              </a:rPr>
              <a:t> </a:t>
            </a:r>
            <a:r>
              <a:rPr sz="1200" b="0" spc="-20" dirty="0">
                <a:latin typeface="Roboto Light"/>
                <a:cs typeface="Roboto Light"/>
              </a:rPr>
              <a:t>wood</a:t>
            </a:r>
            <a:endParaRPr sz="1200">
              <a:latin typeface="Roboto Light"/>
              <a:cs typeface="Roboto Light"/>
            </a:endParaRPr>
          </a:p>
          <a:p>
            <a:pPr marL="361950" marR="416559" indent="-226695" algn="just">
              <a:lnSpc>
                <a:spcPct val="111100"/>
              </a:lnSpc>
              <a:buClr>
                <a:srgbClr val="3FBA8D"/>
              </a:buClr>
              <a:buSzPct val="116666"/>
              <a:buChar char="•"/>
              <a:tabLst>
                <a:tab pos="363855" algn="l"/>
              </a:tabLst>
            </a:pPr>
            <a:r>
              <a:rPr sz="1200" b="0" dirty="0">
                <a:latin typeface="Roboto Light"/>
                <a:cs typeface="Roboto Light"/>
              </a:rPr>
              <a:t>Women</a:t>
            </a:r>
            <a:r>
              <a:rPr sz="1200" b="0" spc="-5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go</a:t>
            </a:r>
            <a:r>
              <a:rPr sz="1200" b="0" spc="-4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alove</a:t>
            </a:r>
            <a:r>
              <a:rPr sz="1200" b="0" spc="-40" dirty="0">
                <a:latin typeface="Roboto Light"/>
                <a:cs typeface="Roboto Light"/>
              </a:rPr>
              <a:t> </a:t>
            </a:r>
            <a:r>
              <a:rPr sz="1200" b="0" spc="-25" dirty="0">
                <a:latin typeface="Roboto Light"/>
                <a:cs typeface="Roboto Light"/>
              </a:rPr>
              <a:t>to 	</a:t>
            </a:r>
            <a:r>
              <a:rPr sz="1200" b="0" spc="-10" dirty="0">
                <a:latin typeface="Roboto Light"/>
                <a:cs typeface="Roboto Light"/>
              </a:rPr>
              <a:t>set-</a:t>
            </a:r>
            <a:r>
              <a:rPr sz="1200" b="0" dirty="0">
                <a:latin typeface="Roboto Light"/>
                <a:cs typeface="Roboto Light"/>
              </a:rPr>
              <a:t>up</a:t>
            </a:r>
            <a:r>
              <a:rPr sz="1200" b="0" spc="-2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stand</a:t>
            </a:r>
            <a:r>
              <a:rPr sz="1200" b="0" spc="-2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on</a:t>
            </a:r>
            <a:r>
              <a:rPr sz="1200" b="0" spc="-25" dirty="0">
                <a:latin typeface="Roboto Light"/>
                <a:cs typeface="Roboto Light"/>
              </a:rPr>
              <a:t> the 	</a:t>
            </a:r>
            <a:r>
              <a:rPr sz="1200" b="0" spc="-10" dirty="0">
                <a:latin typeface="Roboto Light"/>
                <a:cs typeface="Roboto Light"/>
              </a:rPr>
              <a:t>market</a:t>
            </a:r>
            <a:endParaRPr sz="1200">
              <a:latin typeface="Roboto Light"/>
              <a:cs typeface="Roboto Light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3946918" y="5314022"/>
            <a:ext cx="3698875" cy="935990"/>
          </a:xfrm>
          <a:prstGeom prst="rect">
            <a:avLst/>
          </a:prstGeom>
          <a:ln w="9525">
            <a:solidFill>
              <a:srgbClr val="3FBA8D"/>
            </a:solidFill>
          </a:ln>
        </p:spPr>
        <p:txBody>
          <a:bodyPr vert="horz" wrap="square" lIns="0" tIns="172720" rIns="0" bIns="0" rtlCol="0">
            <a:spAutoFit/>
          </a:bodyPr>
          <a:lstStyle/>
          <a:p>
            <a:pPr marL="407034" indent="-228600">
              <a:lnSpc>
                <a:spcPct val="100000"/>
              </a:lnSpc>
              <a:spcBef>
                <a:spcPts val="1360"/>
              </a:spcBef>
              <a:buClr>
                <a:srgbClr val="3FBA8D"/>
              </a:buClr>
              <a:buSzPct val="116666"/>
              <a:buChar char="•"/>
              <a:tabLst>
                <a:tab pos="407034" algn="l"/>
              </a:tabLst>
            </a:pPr>
            <a:r>
              <a:rPr sz="1200" b="0" dirty="0">
                <a:latin typeface="Roboto Light"/>
                <a:cs typeface="Roboto Light"/>
              </a:rPr>
              <a:t>Some</a:t>
            </a:r>
            <a:r>
              <a:rPr sz="1200" b="0" spc="-5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women</a:t>
            </a:r>
            <a:r>
              <a:rPr sz="1200" b="0" spc="-5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organised</a:t>
            </a:r>
            <a:r>
              <a:rPr sz="1200" b="0" spc="-4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in</a:t>
            </a:r>
            <a:r>
              <a:rPr sz="1200" b="0" spc="-5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groups</a:t>
            </a:r>
            <a:r>
              <a:rPr sz="1200" b="0" spc="-50" dirty="0">
                <a:latin typeface="Roboto Light"/>
                <a:cs typeface="Roboto Light"/>
              </a:rPr>
              <a:t> </a:t>
            </a:r>
            <a:r>
              <a:rPr sz="1200" b="0" spc="-20" dirty="0">
                <a:latin typeface="Roboto Light"/>
                <a:cs typeface="Roboto Light"/>
              </a:rPr>
              <a:t>when</a:t>
            </a:r>
            <a:endParaRPr sz="1200">
              <a:latin typeface="Roboto Light"/>
              <a:cs typeface="Roboto Light"/>
            </a:endParaRPr>
          </a:p>
          <a:p>
            <a:pPr marL="407034">
              <a:lnSpc>
                <a:spcPct val="100000"/>
              </a:lnSpc>
              <a:spcBef>
                <a:spcPts val="160"/>
              </a:spcBef>
            </a:pPr>
            <a:r>
              <a:rPr sz="1200" b="0" dirty="0">
                <a:latin typeface="Roboto Light"/>
                <a:cs typeface="Roboto Light"/>
              </a:rPr>
              <a:t>leaving</a:t>
            </a:r>
            <a:r>
              <a:rPr sz="1200" b="0" spc="-3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the</a:t>
            </a:r>
            <a:r>
              <a:rPr sz="1200" b="0" spc="-30" dirty="0">
                <a:latin typeface="Roboto Light"/>
                <a:cs typeface="Roboto Light"/>
              </a:rPr>
              <a:t> </a:t>
            </a:r>
            <a:r>
              <a:rPr sz="1200" b="0" spc="-20" dirty="0">
                <a:latin typeface="Roboto Light"/>
                <a:cs typeface="Roboto Light"/>
              </a:rPr>
              <a:t>camp</a:t>
            </a:r>
            <a:endParaRPr sz="1200">
              <a:latin typeface="Roboto Light"/>
              <a:cs typeface="Roboto Light"/>
            </a:endParaRPr>
          </a:p>
          <a:p>
            <a:pPr marL="407034" indent="-228600">
              <a:lnSpc>
                <a:spcPct val="100000"/>
              </a:lnSpc>
              <a:spcBef>
                <a:spcPts val="160"/>
              </a:spcBef>
              <a:buClr>
                <a:srgbClr val="3FBA8D"/>
              </a:buClr>
              <a:buSzPct val="116666"/>
              <a:buChar char="•"/>
              <a:tabLst>
                <a:tab pos="407034" algn="l"/>
              </a:tabLst>
            </a:pPr>
            <a:r>
              <a:rPr sz="1200" b="0" dirty="0">
                <a:latin typeface="Roboto Light"/>
                <a:cs typeface="Roboto Light"/>
              </a:rPr>
              <a:t>Some</a:t>
            </a:r>
            <a:r>
              <a:rPr sz="1200" b="0" spc="-3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look</a:t>
            </a:r>
            <a:r>
              <a:rPr sz="1200" b="0" spc="-3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for</a:t>
            </a:r>
            <a:r>
              <a:rPr sz="1200" b="0" spc="-3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alternative</a:t>
            </a:r>
            <a:r>
              <a:rPr sz="1200" b="0" spc="-3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ways</a:t>
            </a:r>
            <a:r>
              <a:rPr sz="1200" b="0" spc="-3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to</a:t>
            </a:r>
            <a:r>
              <a:rPr sz="1200" b="0" spc="-3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earn</a:t>
            </a:r>
            <a:r>
              <a:rPr sz="1200" b="0" spc="-30" dirty="0">
                <a:latin typeface="Roboto Light"/>
                <a:cs typeface="Roboto Light"/>
              </a:rPr>
              <a:t> </a:t>
            </a:r>
            <a:r>
              <a:rPr sz="1200" b="0" spc="-10" dirty="0">
                <a:latin typeface="Roboto Light"/>
                <a:cs typeface="Roboto Light"/>
              </a:rPr>
              <a:t>money.</a:t>
            </a:r>
            <a:endParaRPr sz="1200">
              <a:latin typeface="Roboto Light"/>
              <a:cs typeface="Roboto Light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726351" y="2197595"/>
            <a:ext cx="1986914" cy="2531745"/>
          </a:xfrm>
          <a:prstGeom prst="rect">
            <a:avLst/>
          </a:prstGeom>
          <a:ln w="9525">
            <a:solidFill>
              <a:srgbClr val="3FBA8D"/>
            </a:solidFill>
          </a:ln>
        </p:spPr>
        <p:txBody>
          <a:bodyPr vert="horz" wrap="square" lIns="0" tIns="143510" rIns="0" bIns="0" rtlCol="0">
            <a:spAutoFit/>
          </a:bodyPr>
          <a:lstStyle/>
          <a:p>
            <a:pPr marL="347980" marR="283210" indent="-228600">
              <a:lnSpc>
                <a:spcPct val="111100"/>
              </a:lnSpc>
              <a:spcBef>
                <a:spcPts val="1130"/>
              </a:spcBef>
              <a:buClr>
                <a:srgbClr val="3FBA8D"/>
              </a:buClr>
              <a:buSzPct val="116666"/>
              <a:buChar char="•"/>
              <a:tabLst>
                <a:tab pos="347980" algn="l"/>
              </a:tabLst>
            </a:pPr>
            <a:r>
              <a:rPr sz="1200" b="0" dirty="0">
                <a:latin typeface="Roboto Light"/>
                <a:cs typeface="Roboto Light"/>
              </a:rPr>
              <a:t>Hosts</a:t>
            </a:r>
            <a:r>
              <a:rPr sz="1200" b="0" spc="-3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at</a:t>
            </a:r>
            <a:r>
              <a:rPr sz="1200" b="0" spc="-3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the</a:t>
            </a:r>
            <a:r>
              <a:rPr sz="1200" b="0" spc="-25" dirty="0">
                <a:latin typeface="Roboto Light"/>
                <a:cs typeface="Roboto Light"/>
              </a:rPr>
              <a:t> </a:t>
            </a:r>
            <a:r>
              <a:rPr sz="1200" b="0" spc="-10" dirty="0">
                <a:latin typeface="Roboto Light"/>
                <a:cs typeface="Roboto Light"/>
              </a:rPr>
              <a:t>market, especially</a:t>
            </a:r>
            <a:r>
              <a:rPr sz="1200" b="0" spc="-5" dirty="0">
                <a:latin typeface="Roboto Light"/>
                <a:cs typeface="Roboto Light"/>
              </a:rPr>
              <a:t> </a:t>
            </a:r>
            <a:r>
              <a:rPr sz="1200" b="0" spc="-10" dirty="0">
                <a:latin typeface="Roboto Light"/>
                <a:cs typeface="Roboto Light"/>
              </a:rPr>
              <a:t>women </a:t>
            </a:r>
            <a:r>
              <a:rPr sz="1200" b="0" dirty="0">
                <a:latin typeface="Roboto Light"/>
                <a:cs typeface="Roboto Light"/>
              </a:rPr>
              <a:t>with</a:t>
            </a:r>
            <a:r>
              <a:rPr sz="1200" b="0" spc="-1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a</a:t>
            </a:r>
            <a:r>
              <a:rPr sz="1200" b="0" spc="-10" dirty="0">
                <a:latin typeface="Roboto Light"/>
                <a:cs typeface="Roboto Light"/>
              </a:rPr>
              <a:t> stand</a:t>
            </a:r>
            <a:endParaRPr sz="1200">
              <a:latin typeface="Roboto Light"/>
              <a:cs typeface="Roboto Light"/>
            </a:endParaRPr>
          </a:p>
          <a:p>
            <a:pPr marL="347980" indent="-228600">
              <a:lnSpc>
                <a:spcPct val="100000"/>
              </a:lnSpc>
              <a:spcBef>
                <a:spcPts val="160"/>
              </a:spcBef>
              <a:buClr>
                <a:srgbClr val="3FBA8D"/>
              </a:buClr>
              <a:buSzPct val="116666"/>
              <a:buChar char="•"/>
              <a:tabLst>
                <a:tab pos="347980" algn="l"/>
              </a:tabLst>
            </a:pPr>
            <a:r>
              <a:rPr sz="1200" b="0" dirty="0">
                <a:latin typeface="Roboto Light"/>
                <a:cs typeface="Roboto Light"/>
              </a:rPr>
              <a:t>Locals</a:t>
            </a:r>
            <a:r>
              <a:rPr sz="1200" b="0" spc="-6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including</a:t>
            </a:r>
            <a:r>
              <a:rPr sz="1200" b="0" spc="-55" dirty="0">
                <a:latin typeface="Roboto Light"/>
                <a:cs typeface="Roboto Light"/>
              </a:rPr>
              <a:t> </a:t>
            </a:r>
            <a:r>
              <a:rPr sz="1200" b="0" spc="-25" dirty="0">
                <a:latin typeface="Roboto Light"/>
                <a:cs typeface="Roboto Light"/>
              </a:rPr>
              <a:t>men</a:t>
            </a:r>
            <a:endParaRPr sz="1200">
              <a:latin typeface="Roboto Light"/>
              <a:cs typeface="Roboto Light"/>
            </a:endParaRPr>
          </a:p>
          <a:p>
            <a:pPr marL="347980">
              <a:lnSpc>
                <a:spcPct val="100000"/>
              </a:lnSpc>
              <a:spcBef>
                <a:spcPts val="160"/>
              </a:spcBef>
            </a:pPr>
            <a:r>
              <a:rPr sz="1200" b="0" spc="-10" dirty="0">
                <a:latin typeface="Roboto Light"/>
                <a:cs typeface="Roboto Light"/>
              </a:rPr>
              <a:t>cultivating</a:t>
            </a:r>
            <a:r>
              <a:rPr sz="1200" b="0" spc="-1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their</a:t>
            </a:r>
            <a:r>
              <a:rPr sz="1200" b="0" spc="-15" dirty="0">
                <a:latin typeface="Roboto Light"/>
                <a:cs typeface="Roboto Light"/>
              </a:rPr>
              <a:t> </a:t>
            </a:r>
            <a:r>
              <a:rPr sz="1200" b="0" spc="-10" dirty="0">
                <a:latin typeface="Roboto Light"/>
                <a:cs typeface="Roboto Light"/>
              </a:rPr>
              <a:t>fields.</a:t>
            </a:r>
            <a:endParaRPr sz="1200">
              <a:latin typeface="Roboto Light"/>
              <a:cs typeface="Roboto Light"/>
            </a:endParaRPr>
          </a:p>
          <a:p>
            <a:pPr marL="347980" marR="633095" indent="-228600">
              <a:lnSpc>
                <a:spcPct val="111100"/>
              </a:lnSpc>
              <a:buClr>
                <a:srgbClr val="3FBA8D"/>
              </a:buClr>
              <a:buSzPct val="116666"/>
              <a:buChar char="•"/>
              <a:tabLst>
                <a:tab pos="347980" algn="l"/>
              </a:tabLst>
            </a:pPr>
            <a:r>
              <a:rPr sz="1200" b="0" dirty="0">
                <a:latin typeface="Roboto Light"/>
                <a:cs typeface="Roboto Light"/>
              </a:rPr>
              <a:t>The</a:t>
            </a:r>
            <a:r>
              <a:rPr sz="1200" b="0" spc="-20" dirty="0">
                <a:latin typeface="Roboto Light"/>
                <a:cs typeface="Roboto Light"/>
              </a:rPr>
              <a:t> </a:t>
            </a:r>
            <a:r>
              <a:rPr sz="1200" b="0" spc="-10" dirty="0">
                <a:latin typeface="Roboto Light"/>
                <a:cs typeface="Roboto Light"/>
              </a:rPr>
              <a:t>authorities </a:t>
            </a:r>
            <a:r>
              <a:rPr sz="1200" b="0" dirty="0">
                <a:latin typeface="Roboto Light"/>
                <a:cs typeface="Roboto Light"/>
              </a:rPr>
              <a:t>not</a:t>
            </a:r>
            <a:r>
              <a:rPr sz="1200" b="0" spc="-35" dirty="0">
                <a:latin typeface="Roboto Light"/>
                <a:cs typeface="Roboto Light"/>
              </a:rPr>
              <a:t> </a:t>
            </a:r>
            <a:r>
              <a:rPr sz="1200" b="0" spc="-10" dirty="0">
                <a:latin typeface="Roboto Light"/>
                <a:cs typeface="Roboto Light"/>
              </a:rPr>
              <a:t>concerned,</a:t>
            </a:r>
            <a:endParaRPr sz="1200">
              <a:latin typeface="Roboto Light"/>
              <a:cs typeface="Roboto Light"/>
            </a:endParaRPr>
          </a:p>
          <a:p>
            <a:pPr marL="347980">
              <a:lnSpc>
                <a:spcPct val="100000"/>
              </a:lnSpc>
              <a:spcBef>
                <a:spcPts val="160"/>
              </a:spcBef>
            </a:pPr>
            <a:r>
              <a:rPr sz="1200" b="0" dirty="0">
                <a:latin typeface="Roboto Light"/>
                <a:cs typeface="Roboto Light"/>
              </a:rPr>
              <a:t>discriminate</a:t>
            </a:r>
            <a:r>
              <a:rPr sz="1200" b="0" spc="-65" dirty="0">
                <a:latin typeface="Roboto Light"/>
                <a:cs typeface="Roboto Light"/>
              </a:rPr>
              <a:t> </a:t>
            </a:r>
            <a:r>
              <a:rPr sz="1200" b="0" spc="-10" dirty="0">
                <a:latin typeface="Roboto Light"/>
                <a:cs typeface="Roboto Light"/>
              </a:rPr>
              <a:t>against.</a:t>
            </a:r>
            <a:endParaRPr sz="1200">
              <a:latin typeface="Roboto Light"/>
              <a:cs typeface="Roboto Light"/>
            </a:endParaRPr>
          </a:p>
        </p:txBody>
      </p:sp>
      <p:grpSp>
        <p:nvGrpSpPr>
          <p:cNvPr id="57" name="object 57"/>
          <p:cNvGrpSpPr/>
          <p:nvPr/>
        </p:nvGrpSpPr>
        <p:grpSpPr>
          <a:xfrm>
            <a:off x="3024002" y="2651253"/>
            <a:ext cx="1422400" cy="187960"/>
            <a:chOff x="3024002" y="2651253"/>
            <a:chExt cx="1422400" cy="187960"/>
          </a:xfrm>
        </p:grpSpPr>
        <p:sp>
          <p:nvSpPr>
            <p:cNvPr id="58" name="object 58"/>
            <p:cNvSpPr/>
            <p:nvPr/>
          </p:nvSpPr>
          <p:spPr>
            <a:xfrm>
              <a:off x="3024002" y="2651253"/>
              <a:ext cx="100965" cy="187960"/>
            </a:xfrm>
            <a:custGeom>
              <a:avLst/>
              <a:gdLst/>
              <a:ahLst/>
              <a:cxnLst/>
              <a:rect l="l" t="t" r="r" b="b"/>
              <a:pathLst>
                <a:path w="100964" h="187960">
                  <a:moveTo>
                    <a:pt x="100799" y="0"/>
                  </a:moveTo>
                  <a:lnTo>
                    <a:pt x="0" y="93751"/>
                  </a:lnTo>
                  <a:lnTo>
                    <a:pt x="100799" y="187502"/>
                  </a:lnTo>
                  <a:lnTo>
                    <a:pt x="100799" y="0"/>
                  </a:lnTo>
                  <a:close/>
                </a:path>
              </a:pathLst>
            </a:custGeom>
            <a:solidFill>
              <a:srgbClr val="3FBA8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3074400" y="2745005"/>
              <a:ext cx="1371600" cy="0"/>
            </a:xfrm>
            <a:custGeom>
              <a:avLst/>
              <a:gdLst/>
              <a:ahLst/>
              <a:cxnLst/>
              <a:rect l="l" t="t" r="r" b="b"/>
              <a:pathLst>
                <a:path w="1371600">
                  <a:moveTo>
                    <a:pt x="0" y="0"/>
                  </a:moveTo>
                  <a:lnTo>
                    <a:pt x="1371600" y="0"/>
                  </a:lnTo>
                </a:path>
              </a:pathLst>
            </a:custGeom>
            <a:ln w="12700">
              <a:solidFill>
                <a:srgbClr val="3FBA8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0" name="object 60"/>
          <p:cNvGrpSpPr/>
          <p:nvPr/>
        </p:nvGrpSpPr>
        <p:grpSpPr>
          <a:xfrm>
            <a:off x="7246872" y="2651253"/>
            <a:ext cx="396240" cy="187960"/>
            <a:chOff x="7246872" y="2651253"/>
            <a:chExt cx="396240" cy="187960"/>
          </a:xfrm>
        </p:grpSpPr>
        <p:sp>
          <p:nvSpPr>
            <p:cNvPr id="61" name="object 61"/>
            <p:cNvSpPr/>
            <p:nvPr/>
          </p:nvSpPr>
          <p:spPr>
            <a:xfrm>
              <a:off x="7541994" y="2651253"/>
              <a:ext cx="100965" cy="187960"/>
            </a:xfrm>
            <a:custGeom>
              <a:avLst/>
              <a:gdLst/>
              <a:ahLst/>
              <a:cxnLst/>
              <a:rect l="l" t="t" r="r" b="b"/>
              <a:pathLst>
                <a:path w="100965" h="187960">
                  <a:moveTo>
                    <a:pt x="0" y="0"/>
                  </a:moveTo>
                  <a:lnTo>
                    <a:pt x="0" y="187502"/>
                  </a:lnTo>
                  <a:lnTo>
                    <a:pt x="100799" y="937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BA8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7246872" y="2745005"/>
              <a:ext cx="297180" cy="0"/>
            </a:xfrm>
            <a:custGeom>
              <a:avLst/>
              <a:gdLst/>
              <a:ahLst/>
              <a:cxnLst/>
              <a:rect l="l" t="t" r="r" b="b"/>
              <a:pathLst>
                <a:path w="297179">
                  <a:moveTo>
                    <a:pt x="0" y="0"/>
                  </a:moveTo>
                  <a:lnTo>
                    <a:pt x="296926" y="0"/>
                  </a:lnTo>
                </a:path>
              </a:pathLst>
            </a:custGeom>
            <a:ln w="12700">
              <a:solidFill>
                <a:srgbClr val="3FBA8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3" name="object 63"/>
          <p:cNvSpPr/>
          <p:nvPr/>
        </p:nvSpPr>
        <p:spPr>
          <a:xfrm>
            <a:off x="5702399" y="5108558"/>
            <a:ext cx="187960" cy="100965"/>
          </a:xfrm>
          <a:custGeom>
            <a:avLst/>
            <a:gdLst/>
            <a:ahLst/>
            <a:cxnLst/>
            <a:rect l="l" t="t" r="r" b="b"/>
            <a:pathLst>
              <a:path w="187960" h="100964">
                <a:moveTo>
                  <a:pt x="187502" y="0"/>
                </a:moveTo>
                <a:lnTo>
                  <a:pt x="0" y="0"/>
                </a:lnTo>
                <a:lnTo>
                  <a:pt x="93751" y="100799"/>
                </a:lnTo>
                <a:lnTo>
                  <a:pt x="187502" y="0"/>
                </a:lnTo>
                <a:close/>
              </a:path>
            </a:pathLst>
          </a:custGeom>
          <a:solidFill>
            <a:srgbClr val="3FBA8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11</a:t>
            </a:fld>
            <a:endParaRPr spc="-25" dirty="0"/>
          </a:p>
        </p:txBody>
      </p:sp>
      <p:sp>
        <p:nvSpPr>
          <p:cNvPr id="65" name="object 6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5</a:t>
            </a:r>
          </a:p>
        </p:txBody>
      </p:sp>
      <p:sp>
        <p:nvSpPr>
          <p:cNvPr id="66" name="object 66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Use</a:t>
            </a:r>
            <a:r>
              <a:rPr spc="30" dirty="0"/>
              <a:t> </a:t>
            </a:r>
            <a:r>
              <a:rPr dirty="0"/>
              <a:t>of</a:t>
            </a:r>
            <a:r>
              <a:rPr spc="35" dirty="0"/>
              <a:t> </a:t>
            </a:r>
            <a:r>
              <a:rPr dirty="0"/>
              <a:t>Analysis</a:t>
            </a:r>
            <a:r>
              <a:rPr spc="35" dirty="0"/>
              <a:t> </a:t>
            </a:r>
            <a:r>
              <a:rPr dirty="0"/>
              <a:t>-</a:t>
            </a:r>
            <a:r>
              <a:rPr spc="35" dirty="0"/>
              <a:t> </a:t>
            </a:r>
            <a:r>
              <a:rPr dirty="0"/>
              <a:t>Developing</a:t>
            </a:r>
            <a:r>
              <a:rPr spc="35" dirty="0"/>
              <a:t> </a:t>
            </a:r>
            <a:r>
              <a:rPr dirty="0"/>
              <a:t>Actions</a:t>
            </a:r>
            <a:r>
              <a:rPr spc="30" dirty="0"/>
              <a:t> </a:t>
            </a:r>
            <a:r>
              <a:rPr dirty="0"/>
              <a:t>and</a:t>
            </a:r>
            <a:r>
              <a:rPr spc="35" dirty="0"/>
              <a:t> </a:t>
            </a:r>
            <a:r>
              <a:rPr dirty="0"/>
              <a:t>Making</a:t>
            </a:r>
            <a:r>
              <a:rPr spc="35" dirty="0"/>
              <a:t> </a:t>
            </a:r>
            <a:r>
              <a:rPr spc="-10" dirty="0"/>
              <a:t>Recommendations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5"/>
            <a:ext cx="10692130" cy="7559040"/>
            <a:chOff x="0" y="5"/>
            <a:chExt cx="10692130" cy="7559040"/>
          </a:xfrm>
        </p:grpSpPr>
        <p:pic>
          <p:nvPicPr>
            <p:cNvPr id="3" name="object 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5"/>
              <a:ext cx="10692000" cy="755903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30330" y="7118815"/>
              <a:ext cx="268023" cy="159015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331291" y="71910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472119" y="7065429"/>
              <a:ext cx="1179955" cy="298856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9863999" y="70920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13995" y="7100296"/>
              <a:ext cx="302260" cy="299720"/>
            </a:xfrm>
            <a:custGeom>
              <a:avLst/>
              <a:gdLst/>
              <a:ahLst/>
              <a:cxnLst/>
              <a:rect l="l" t="t" r="r" b="b"/>
              <a:pathLst>
                <a:path w="302259" h="299720">
                  <a:moveTo>
                    <a:pt x="0" y="596"/>
                  </a:moveTo>
                  <a:lnTo>
                    <a:pt x="150228" y="151637"/>
                  </a:lnTo>
                  <a:lnTo>
                    <a:pt x="301866" y="0"/>
                  </a:lnTo>
                </a:path>
                <a:path w="302259" h="299720">
                  <a:moveTo>
                    <a:pt x="2070" y="79908"/>
                  </a:moveTo>
                  <a:lnTo>
                    <a:pt x="151015" y="228904"/>
                  </a:lnTo>
                  <a:lnTo>
                    <a:pt x="298996" y="85305"/>
                  </a:lnTo>
                </a:path>
                <a:path w="302259" h="299720">
                  <a:moveTo>
                    <a:pt x="2070" y="151523"/>
                  </a:moveTo>
                  <a:lnTo>
                    <a:pt x="151015" y="299402"/>
                  </a:lnTo>
                  <a:lnTo>
                    <a:pt x="300799" y="155968"/>
                  </a:lnTo>
                </a:path>
              </a:pathLst>
            </a:custGeom>
            <a:ln w="10502">
              <a:solidFill>
                <a:srgbClr val="3FBA8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707298" y="886826"/>
            <a:ext cx="5706201" cy="88485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2405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Example of one tool that can be used</a:t>
            </a:r>
          </a:p>
          <a:p>
            <a:pPr marL="12700">
              <a:lnSpc>
                <a:spcPct val="100000"/>
              </a:lnSpc>
              <a:spcBef>
                <a:spcPts val="2040"/>
              </a:spcBef>
            </a:pPr>
            <a:r>
              <a:rPr sz="2000" b="0" dirty="0">
                <a:latin typeface="Roboto Light"/>
                <a:cs typeface="Roboto Light"/>
              </a:rPr>
              <a:t>Let’s</a:t>
            </a:r>
            <a:r>
              <a:rPr sz="2000" b="0" spc="-50" dirty="0">
                <a:latin typeface="Roboto Light"/>
                <a:cs typeface="Roboto Light"/>
              </a:rPr>
              <a:t> </a:t>
            </a:r>
            <a:r>
              <a:rPr sz="2000" b="0" dirty="0">
                <a:latin typeface="Roboto Light"/>
                <a:cs typeface="Roboto Light"/>
              </a:rPr>
              <a:t>test</a:t>
            </a:r>
            <a:r>
              <a:rPr sz="2000" b="0" spc="-45" dirty="0">
                <a:latin typeface="Roboto Light"/>
                <a:cs typeface="Roboto Light"/>
              </a:rPr>
              <a:t> </a:t>
            </a:r>
            <a:r>
              <a:rPr sz="2000" b="0" dirty="0">
                <a:latin typeface="Roboto Light"/>
                <a:cs typeface="Roboto Light"/>
              </a:rPr>
              <a:t>it</a:t>
            </a:r>
            <a:r>
              <a:rPr sz="2000" b="0" spc="-45" dirty="0">
                <a:latin typeface="Roboto Light"/>
                <a:cs typeface="Roboto Light"/>
              </a:rPr>
              <a:t> </a:t>
            </a:r>
            <a:r>
              <a:rPr sz="2000" b="0" dirty="0">
                <a:latin typeface="Roboto Light"/>
                <a:cs typeface="Roboto Light"/>
              </a:rPr>
              <a:t>on</a:t>
            </a:r>
            <a:r>
              <a:rPr sz="2000" b="0" spc="-45" dirty="0">
                <a:latin typeface="Roboto Light"/>
                <a:cs typeface="Roboto Light"/>
              </a:rPr>
              <a:t> </a:t>
            </a:r>
            <a:r>
              <a:rPr sz="2000" b="0" dirty="0">
                <a:latin typeface="Roboto Light"/>
                <a:cs typeface="Roboto Light"/>
              </a:rPr>
              <a:t>Aluna</a:t>
            </a:r>
            <a:r>
              <a:rPr sz="2000" b="0" spc="-40" dirty="0">
                <a:latin typeface="Roboto Light"/>
                <a:cs typeface="Roboto Light"/>
              </a:rPr>
              <a:t> </a:t>
            </a:r>
            <a:r>
              <a:rPr sz="2000" b="0" spc="-10" dirty="0">
                <a:latin typeface="Roboto Light"/>
                <a:cs typeface="Roboto Light"/>
              </a:rPr>
              <a:t>example</a:t>
            </a:r>
            <a:endParaRPr sz="2000" dirty="0">
              <a:latin typeface="Roboto Light"/>
              <a:cs typeface="Roboto Light"/>
            </a:endParaRPr>
          </a:p>
        </p:txBody>
      </p:sp>
      <p:graphicFrame>
        <p:nvGraphicFramePr>
          <p:cNvPr id="17" name="object 17"/>
          <p:cNvGraphicFramePr>
            <a:graphicFrameLocks noGrp="1"/>
          </p:cNvGraphicFramePr>
          <p:nvPr/>
        </p:nvGraphicFramePr>
        <p:xfrm>
          <a:off x="719999" y="2183307"/>
          <a:ext cx="9193529" cy="42265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4791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096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047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1800"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25"/>
                        </a:spcBef>
                      </a:pPr>
                      <a:r>
                        <a:rPr sz="1400" b="0" dirty="0">
                          <a:latin typeface="Roboto Medium"/>
                          <a:cs typeface="Roboto Medium"/>
                        </a:rPr>
                        <a:t>Context</a:t>
                      </a:r>
                      <a:r>
                        <a:rPr sz="1400" b="0" spc="-40" dirty="0"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400" dirty="0">
                          <a:latin typeface="Roboto"/>
                          <a:cs typeface="Roboto"/>
                        </a:rPr>
                        <a:t>(What</a:t>
                      </a:r>
                      <a:r>
                        <a:rPr sz="1400" spc="-30" dirty="0">
                          <a:latin typeface="Roboto"/>
                          <a:cs typeface="Roboto"/>
                        </a:rPr>
                        <a:t> </a:t>
                      </a:r>
                      <a:r>
                        <a:rPr sz="1400" dirty="0">
                          <a:latin typeface="Roboto"/>
                          <a:cs typeface="Roboto"/>
                        </a:rPr>
                        <a:t>do</a:t>
                      </a:r>
                      <a:r>
                        <a:rPr sz="1400" spc="-30" dirty="0">
                          <a:latin typeface="Roboto"/>
                          <a:cs typeface="Roboto"/>
                        </a:rPr>
                        <a:t> </a:t>
                      </a:r>
                      <a:r>
                        <a:rPr sz="1400" dirty="0">
                          <a:latin typeface="Roboto"/>
                          <a:cs typeface="Roboto"/>
                        </a:rPr>
                        <a:t>we</a:t>
                      </a:r>
                      <a:r>
                        <a:rPr sz="1400" spc="-30" dirty="0">
                          <a:latin typeface="Roboto"/>
                          <a:cs typeface="Roboto"/>
                        </a:rPr>
                        <a:t> </a:t>
                      </a:r>
                      <a:r>
                        <a:rPr sz="1400" dirty="0">
                          <a:latin typeface="Roboto"/>
                          <a:cs typeface="Roboto"/>
                        </a:rPr>
                        <a:t>know</a:t>
                      </a:r>
                      <a:r>
                        <a:rPr sz="1400" spc="-30" dirty="0">
                          <a:latin typeface="Roboto"/>
                          <a:cs typeface="Roboto"/>
                        </a:rPr>
                        <a:t> </a:t>
                      </a:r>
                      <a:r>
                        <a:rPr sz="1400" dirty="0">
                          <a:latin typeface="Roboto"/>
                          <a:cs typeface="Roboto"/>
                        </a:rPr>
                        <a:t>about</a:t>
                      </a:r>
                      <a:r>
                        <a:rPr sz="1400" spc="-30" dirty="0">
                          <a:latin typeface="Roboto"/>
                          <a:cs typeface="Roboto"/>
                        </a:rPr>
                        <a:t> </a:t>
                      </a:r>
                      <a:r>
                        <a:rPr sz="1400" dirty="0">
                          <a:latin typeface="Roboto"/>
                          <a:cs typeface="Roboto"/>
                        </a:rPr>
                        <a:t>the</a:t>
                      </a:r>
                      <a:r>
                        <a:rPr sz="1400" spc="-35" dirty="0">
                          <a:latin typeface="Roboto"/>
                          <a:cs typeface="Roboto"/>
                        </a:rPr>
                        <a:t> </a:t>
                      </a:r>
                      <a:r>
                        <a:rPr sz="1400" spc="-10" dirty="0">
                          <a:latin typeface="Roboto"/>
                          <a:cs typeface="Roboto"/>
                        </a:rPr>
                        <a:t>protection</a:t>
                      </a:r>
                      <a:r>
                        <a:rPr sz="1400" spc="-30" dirty="0">
                          <a:latin typeface="Roboto"/>
                          <a:cs typeface="Roboto"/>
                        </a:rPr>
                        <a:t> </a:t>
                      </a:r>
                      <a:r>
                        <a:rPr sz="1400" dirty="0">
                          <a:latin typeface="Roboto"/>
                          <a:cs typeface="Roboto"/>
                        </a:rPr>
                        <a:t>context,</a:t>
                      </a:r>
                      <a:r>
                        <a:rPr sz="1400" spc="-30" dirty="0">
                          <a:latin typeface="Roboto"/>
                          <a:cs typeface="Roboto"/>
                        </a:rPr>
                        <a:t> </a:t>
                      </a:r>
                      <a:r>
                        <a:rPr sz="1400" dirty="0">
                          <a:latin typeface="Roboto"/>
                          <a:cs typeface="Roboto"/>
                        </a:rPr>
                        <a:t>including</a:t>
                      </a:r>
                      <a:r>
                        <a:rPr sz="1400" spc="-30" dirty="0">
                          <a:latin typeface="Roboto"/>
                          <a:cs typeface="Roboto"/>
                        </a:rPr>
                        <a:t> </a:t>
                      </a:r>
                      <a:r>
                        <a:rPr sz="1400" dirty="0">
                          <a:latin typeface="Roboto"/>
                          <a:cs typeface="Roboto"/>
                        </a:rPr>
                        <a:t>historical</a:t>
                      </a:r>
                      <a:r>
                        <a:rPr sz="1400" spc="-30" dirty="0">
                          <a:latin typeface="Roboto"/>
                          <a:cs typeface="Roboto"/>
                        </a:rPr>
                        <a:t> </a:t>
                      </a:r>
                      <a:r>
                        <a:rPr sz="1400" spc="-10" dirty="0">
                          <a:latin typeface="Roboto"/>
                          <a:cs typeface="Roboto"/>
                        </a:rPr>
                        <a:t>trends)</a:t>
                      </a:r>
                      <a:endParaRPr sz="1400">
                        <a:latin typeface="Roboto"/>
                        <a:cs typeface="Roboto"/>
                      </a:endParaRPr>
                    </a:p>
                  </a:txBody>
                  <a:tcPr marL="0" marR="0" marT="104775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BCE4D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1800"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25"/>
                        </a:spcBef>
                      </a:pPr>
                      <a:r>
                        <a:rPr sz="1400" b="0" spc="-10" dirty="0">
                          <a:latin typeface="Roboto Medium"/>
                          <a:cs typeface="Roboto Medium"/>
                        </a:rPr>
                        <a:t>Protection</a:t>
                      </a:r>
                      <a:r>
                        <a:rPr sz="1400" b="0" spc="-35" dirty="0"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400" b="0" spc="-20" dirty="0">
                          <a:latin typeface="Roboto Medium"/>
                          <a:cs typeface="Roboto Medium"/>
                        </a:rPr>
                        <a:t>Risk</a:t>
                      </a:r>
                      <a:endParaRPr sz="1400">
                        <a:latin typeface="Roboto Medium"/>
                        <a:cs typeface="Roboto Medium"/>
                      </a:endParaRPr>
                    </a:p>
                  </a:txBody>
                  <a:tcPr marL="0" marR="0" marT="104775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BCE4D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26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340"/>
                        </a:spcBef>
                      </a:pPr>
                      <a:r>
                        <a:rPr sz="1400" b="0" spc="-20" dirty="0">
                          <a:solidFill>
                            <a:srgbClr val="FFFFFF"/>
                          </a:solidFill>
                          <a:latin typeface="Roboto Medium"/>
                          <a:cs typeface="Roboto Medium"/>
                        </a:rPr>
                        <a:t>Risk</a:t>
                      </a:r>
                      <a:endParaRPr sz="1400">
                        <a:latin typeface="Roboto Medium"/>
                        <a:cs typeface="Roboto Medium"/>
                      </a:endParaRPr>
                    </a:p>
                  </a:txBody>
                  <a:tcPr marL="0" marR="0" marT="17018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3FBA8D"/>
                    </a:solidFill>
                  </a:tcPr>
                </a:tc>
                <a:tc>
                  <a:txBody>
                    <a:bodyPr/>
                    <a:lstStyle/>
                    <a:p>
                      <a:pPr marL="435609" marR="375920" indent="-52705">
                        <a:lnSpc>
                          <a:spcPct val="100000"/>
                        </a:lnSpc>
                        <a:spcBef>
                          <a:spcPts val="500"/>
                        </a:spcBef>
                      </a:pPr>
                      <a:r>
                        <a:rPr sz="1400" b="0" spc="-10" dirty="0">
                          <a:solidFill>
                            <a:srgbClr val="FFFFFF"/>
                          </a:solidFill>
                          <a:latin typeface="Roboto Medium"/>
                          <a:cs typeface="Roboto Medium"/>
                        </a:rPr>
                        <a:t>Mitigation</a:t>
                      </a:r>
                      <a:r>
                        <a:rPr sz="1400" b="0" spc="-30" dirty="0">
                          <a:solidFill>
                            <a:srgbClr val="FFFFFF"/>
                          </a:solidFill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400" b="0" spc="-10" dirty="0">
                          <a:solidFill>
                            <a:srgbClr val="FFFFFF"/>
                          </a:solidFill>
                          <a:latin typeface="Roboto Light"/>
                          <a:cs typeface="Roboto Light"/>
                        </a:rPr>
                        <a:t>(activities</a:t>
                      </a:r>
                      <a:r>
                        <a:rPr sz="1400" b="0" spc="-30" dirty="0">
                          <a:solidFill>
                            <a:srgbClr val="FFFFFF"/>
                          </a:solidFill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solidFill>
                            <a:srgbClr val="FFFFFF"/>
                          </a:solidFill>
                          <a:latin typeface="Roboto Light"/>
                          <a:cs typeface="Roboto Light"/>
                        </a:rPr>
                        <a:t>and</a:t>
                      </a:r>
                      <a:r>
                        <a:rPr sz="1400" b="0" spc="-25" dirty="0">
                          <a:solidFill>
                            <a:srgbClr val="FFFFFF"/>
                          </a:solidFill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solidFill>
                            <a:srgbClr val="FFFFFF"/>
                          </a:solidFill>
                          <a:latin typeface="Roboto Light"/>
                          <a:cs typeface="Roboto Light"/>
                        </a:rPr>
                        <a:t>actions</a:t>
                      </a:r>
                      <a:r>
                        <a:rPr sz="1400" b="0" spc="-35" dirty="0">
                          <a:solidFill>
                            <a:srgbClr val="FFFFFF"/>
                          </a:solidFill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spc="-25" dirty="0">
                          <a:solidFill>
                            <a:srgbClr val="FFFFFF"/>
                          </a:solidFill>
                          <a:latin typeface="Roboto Light"/>
                          <a:cs typeface="Roboto Light"/>
                        </a:rPr>
                        <a:t>to </a:t>
                      </a:r>
                      <a:r>
                        <a:rPr sz="1400" b="0" dirty="0">
                          <a:solidFill>
                            <a:srgbClr val="FFFFFF"/>
                          </a:solidFill>
                          <a:latin typeface="Roboto Light"/>
                          <a:cs typeface="Roboto Light"/>
                        </a:rPr>
                        <a:t>respond</a:t>
                      </a:r>
                      <a:r>
                        <a:rPr sz="1400" b="0" spc="-35" dirty="0">
                          <a:solidFill>
                            <a:srgbClr val="FFFFFF"/>
                          </a:solidFill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solidFill>
                            <a:srgbClr val="FFFFFF"/>
                          </a:solidFill>
                          <a:latin typeface="Roboto Light"/>
                          <a:cs typeface="Roboto Light"/>
                        </a:rPr>
                        <a:t>to</a:t>
                      </a:r>
                      <a:r>
                        <a:rPr sz="1400" b="0" spc="-40" dirty="0">
                          <a:solidFill>
                            <a:srgbClr val="FFFFFF"/>
                          </a:solidFill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spc="-10" dirty="0">
                          <a:solidFill>
                            <a:srgbClr val="FFFFFF"/>
                          </a:solidFill>
                          <a:latin typeface="Roboto Light"/>
                          <a:cs typeface="Roboto Light"/>
                        </a:rPr>
                        <a:t>protection</a:t>
                      </a:r>
                      <a:r>
                        <a:rPr sz="1400" b="0" spc="-35" dirty="0">
                          <a:solidFill>
                            <a:srgbClr val="FFFFFF"/>
                          </a:solidFill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solidFill>
                            <a:srgbClr val="FFFFFF"/>
                          </a:solidFill>
                          <a:latin typeface="Roboto Light"/>
                          <a:cs typeface="Roboto Light"/>
                        </a:rPr>
                        <a:t>risk</a:t>
                      </a:r>
                      <a:r>
                        <a:rPr sz="1400" b="0" spc="-35" dirty="0">
                          <a:solidFill>
                            <a:srgbClr val="FFFFFF"/>
                          </a:solidFill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spc="-10" dirty="0">
                          <a:solidFill>
                            <a:srgbClr val="FFFFFF"/>
                          </a:solidFill>
                          <a:latin typeface="Roboto Light"/>
                          <a:cs typeface="Roboto Light"/>
                        </a:rPr>
                        <a:t>factors)</a:t>
                      </a:r>
                      <a:endParaRPr sz="1400">
                        <a:latin typeface="Roboto Light"/>
                        <a:cs typeface="Roboto Light"/>
                      </a:endParaRPr>
                    </a:p>
                  </a:txBody>
                  <a:tcPr marL="0" marR="0" marT="6350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3FBA8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340"/>
                        </a:spcBef>
                      </a:pPr>
                      <a:r>
                        <a:rPr sz="1400" b="0" spc="-10" dirty="0">
                          <a:solidFill>
                            <a:srgbClr val="FFFFFF"/>
                          </a:solidFill>
                          <a:latin typeface="Roboto Medium"/>
                          <a:cs typeface="Roboto Medium"/>
                        </a:rPr>
                        <a:t>Evolution</a:t>
                      </a:r>
                      <a:endParaRPr sz="1400">
                        <a:latin typeface="Roboto Medium"/>
                        <a:cs typeface="Roboto Medium"/>
                      </a:endParaRPr>
                    </a:p>
                  </a:txBody>
                  <a:tcPr marL="0" marR="0" marT="17018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3FBA8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6585">
                <a:tc>
                  <a:txBody>
                    <a:bodyPr/>
                    <a:lstStyle/>
                    <a:p>
                      <a:pPr marL="107950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1200" b="0" dirty="0">
                          <a:latin typeface="Roboto Medium"/>
                          <a:cs typeface="Roboto Medium"/>
                        </a:rPr>
                        <a:t>Threat</a:t>
                      </a:r>
                      <a:r>
                        <a:rPr sz="1200" b="0" spc="-40" dirty="0"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(On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which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aspects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of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the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threat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de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we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  <a:p>
                      <a:pPr marL="10795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1200" b="0" dirty="0">
                          <a:latin typeface="Roboto Light"/>
                          <a:cs typeface="Roboto Light"/>
                        </a:rPr>
                        <a:t>think</a:t>
                      </a:r>
                      <a:r>
                        <a:rPr sz="12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we</a:t>
                      </a:r>
                      <a:r>
                        <a:rPr sz="12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can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have</a:t>
                      </a:r>
                      <a:r>
                        <a:rPr sz="12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an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impact?–let’s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be</a:t>
                      </a:r>
                      <a:r>
                        <a:rPr sz="12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practical).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</a:txBody>
                  <a:tcPr marL="0" marR="0" marT="6985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DEF1E9"/>
                    </a:solidFill>
                  </a:tcPr>
                </a:tc>
                <a:tc>
                  <a:txBody>
                    <a:bodyPr/>
                    <a:lstStyle/>
                    <a:p>
                      <a:pPr marL="107950" marR="104775">
                        <a:lnSpc>
                          <a:spcPct val="118100"/>
                        </a:lnSpc>
                        <a:spcBef>
                          <a:spcPts val="290"/>
                        </a:spcBef>
                      </a:pPr>
                      <a:r>
                        <a:rPr sz="1200" b="0" dirty="0">
                          <a:latin typeface="Roboto Medium"/>
                          <a:cs typeface="Roboto Medium"/>
                        </a:rPr>
                        <a:t>Reduce</a:t>
                      </a:r>
                      <a:r>
                        <a:rPr sz="1200" b="0" spc="-30" dirty="0"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200" b="0" dirty="0">
                          <a:latin typeface="Roboto Medium"/>
                          <a:cs typeface="Roboto Medium"/>
                        </a:rPr>
                        <a:t>the</a:t>
                      </a:r>
                      <a:r>
                        <a:rPr sz="1200" b="0" spc="-25" dirty="0"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200" b="0" dirty="0">
                          <a:latin typeface="Roboto Medium"/>
                          <a:cs typeface="Roboto Medium"/>
                        </a:rPr>
                        <a:t>threat</a:t>
                      </a:r>
                      <a:r>
                        <a:rPr sz="1200" b="0" spc="-30" dirty="0"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What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can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ve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done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to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mitigate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certain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aspects/factors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that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contribute</a:t>
                      </a:r>
                      <a:r>
                        <a:rPr sz="12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to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threat?)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</a:txBody>
                  <a:tcPr marL="0" marR="0" marT="3683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DEF1E9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107950" marR="266065">
                        <a:lnSpc>
                          <a:spcPct val="118100"/>
                        </a:lnSpc>
                        <a:spcBef>
                          <a:spcPts val="290"/>
                        </a:spcBef>
                      </a:pPr>
                      <a:r>
                        <a:rPr sz="1200" b="0" spc="-10" dirty="0">
                          <a:latin typeface="Roboto Medium"/>
                          <a:cs typeface="Roboto Medium"/>
                        </a:rPr>
                        <a:t>Evolution</a:t>
                      </a:r>
                      <a:r>
                        <a:rPr sz="1200" b="0" spc="-20" dirty="0"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200" b="0" dirty="0">
                          <a:latin typeface="Roboto Medium"/>
                          <a:cs typeface="Roboto Medium"/>
                        </a:rPr>
                        <a:t>of</a:t>
                      </a:r>
                      <a:r>
                        <a:rPr sz="1200" b="0" spc="-20" dirty="0"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200" b="0" dirty="0">
                          <a:latin typeface="Roboto Medium"/>
                          <a:cs typeface="Roboto Medium"/>
                        </a:rPr>
                        <a:t>the</a:t>
                      </a:r>
                      <a:r>
                        <a:rPr sz="1200" b="0" spc="-15" dirty="0"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200" b="0" dirty="0">
                          <a:latin typeface="Roboto Medium"/>
                          <a:cs typeface="Roboto Medium"/>
                        </a:rPr>
                        <a:t>risk,</a:t>
                      </a:r>
                      <a:r>
                        <a:rPr sz="1200" b="0" spc="-20" dirty="0"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within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the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next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6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months.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</a:txBody>
                  <a:tcPr marL="0" marR="0" marT="3683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DEF1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9920">
                <a:tc>
                  <a:txBody>
                    <a:bodyPr/>
                    <a:lstStyle/>
                    <a:p>
                      <a:pPr marL="107950" marR="230504">
                        <a:lnSpc>
                          <a:spcPct val="118100"/>
                        </a:lnSpc>
                        <a:spcBef>
                          <a:spcPts val="290"/>
                        </a:spcBef>
                      </a:pPr>
                      <a:r>
                        <a:rPr sz="1200" b="0" spc="-10" dirty="0">
                          <a:latin typeface="Roboto Medium"/>
                          <a:cs typeface="Roboto Medium"/>
                        </a:rPr>
                        <a:t>Vulnerabilities</a:t>
                      </a:r>
                      <a:r>
                        <a:rPr sz="1200" b="0" spc="-35" dirty="0"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(Who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are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the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most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vulnerable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to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this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risk,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and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what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are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the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vulnerability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factors).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</a:txBody>
                  <a:tcPr marL="0" marR="0" marT="3683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DEF1E9"/>
                    </a:solidFill>
                  </a:tcPr>
                </a:tc>
                <a:tc>
                  <a:txBody>
                    <a:bodyPr/>
                    <a:lstStyle/>
                    <a:p>
                      <a:pPr marL="107950" marR="561975">
                        <a:lnSpc>
                          <a:spcPct val="118100"/>
                        </a:lnSpc>
                        <a:spcBef>
                          <a:spcPts val="290"/>
                        </a:spcBef>
                      </a:pPr>
                      <a:r>
                        <a:rPr sz="1200" b="0" dirty="0">
                          <a:latin typeface="Roboto Medium"/>
                          <a:cs typeface="Roboto Medium"/>
                        </a:rPr>
                        <a:t>Reduce</a:t>
                      </a:r>
                      <a:r>
                        <a:rPr sz="1200" b="0" spc="-10" dirty="0">
                          <a:latin typeface="Roboto Medium"/>
                          <a:cs typeface="Roboto Medium"/>
                        </a:rPr>
                        <a:t> vulnerabilities</a:t>
                      </a:r>
                      <a:r>
                        <a:rPr sz="1200" b="0" spc="-15" dirty="0"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(Which</a:t>
                      </a:r>
                      <a:r>
                        <a:rPr sz="1200" b="0" spc="-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vulnerability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factors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can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be</a:t>
                      </a:r>
                      <a:r>
                        <a:rPr sz="12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mitigated,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and</a:t>
                      </a:r>
                      <a:r>
                        <a:rPr sz="12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how?)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</a:txBody>
                  <a:tcPr marL="0" marR="0" marT="3683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DEF1E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3683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DEF1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91845">
                <a:tc>
                  <a:txBody>
                    <a:bodyPr/>
                    <a:lstStyle/>
                    <a:p>
                      <a:pPr marL="107950" marR="125095">
                        <a:lnSpc>
                          <a:spcPct val="118100"/>
                        </a:lnSpc>
                        <a:spcBef>
                          <a:spcPts val="290"/>
                        </a:spcBef>
                      </a:pPr>
                      <a:r>
                        <a:rPr sz="1200" b="0" spc="-10" dirty="0">
                          <a:latin typeface="Roboto Medium"/>
                          <a:cs typeface="Roboto Medium"/>
                        </a:rPr>
                        <a:t>Capacities</a:t>
                      </a:r>
                      <a:r>
                        <a:rPr sz="1200" b="0" spc="-25" dirty="0"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(What</a:t>
                      </a:r>
                      <a:r>
                        <a:rPr sz="12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capacities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do</a:t>
                      </a:r>
                      <a:r>
                        <a:rPr sz="12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individuals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and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communities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have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to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protect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themselves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against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this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specific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risk?)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</a:txBody>
                  <a:tcPr marL="0" marR="0" marT="3683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DEF1E9"/>
                    </a:solidFill>
                  </a:tcPr>
                </a:tc>
                <a:tc>
                  <a:txBody>
                    <a:bodyPr/>
                    <a:lstStyle/>
                    <a:p>
                      <a:pPr marL="107950" marR="303530">
                        <a:lnSpc>
                          <a:spcPct val="118100"/>
                        </a:lnSpc>
                        <a:spcBef>
                          <a:spcPts val="290"/>
                        </a:spcBef>
                      </a:pPr>
                      <a:r>
                        <a:rPr sz="1200" b="0" dirty="0">
                          <a:latin typeface="Roboto Medium"/>
                          <a:cs typeface="Roboto Medium"/>
                        </a:rPr>
                        <a:t>Increase</a:t>
                      </a:r>
                      <a:r>
                        <a:rPr sz="1200" b="0" spc="-20" dirty="0"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200" b="0" spc="-10" dirty="0">
                          <a:latin typeface="Roboto Medium"/>
                          <a:cs typeface="Roboto Medium"/>
                        </a:rPr>
                        <a:t>capacities</a:t>
                      </a:r>
                      <a:r>
                        <a:rPr sz="1200" b="0" spc="-20" dirty="0"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(Which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specific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capacities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can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be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strengthened</a:t>
                      </a:r>
                      <a:r>
                        <a:rPr sz="1200" b="0" spc="-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at</a:t>
                      </a:r>
                      <a:r>
                        <a:rPr sz="1200" b="0" spc="-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the</a:t>
                      </a:r>
                      <a:r>
                        <a:rPr sz="1200" b="0" spc="-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individual</a:t>
                      </a:r>
                      <a:r>
                        <a:rPr sz="1200" b="0" spc="-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and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community</a:t>
                      </a:r>
                      <a:r>
                        <a:rPr sz="12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levels?)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</a:txBody>
                  <a:tcPr marL="0" marR="0" marT="3683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DEF1E9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107950" marR="343535">
                        <a:lnSpc>
                          <a:spcPct val="118100"/>
                        </a:lnSpc>
                        <a:spcBef>
                          <a:spcPts val="290"/>
                        </a:spcBef>
                      </a:pPr>
                      <a:r>
                        <a:rPr sz="1200" b="0" spc="-10" dirty="0">
                          <a:latin typeface="Roboto Medium"/>
                          <a:cs typeface="Roboto Medium"/>
                        </a:rPr>
                        <a:t>Factors</a:t>
                      </a:r>
                      <a:r>
                        <a:rPr sz="1200" b="0" spc="-15" dirty="0"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200" b="0" dirty="0">
                          <a:latin typeface="Roboto Medium"/>
                          <a:cs typeface="Roboto Medium"/>
                        </a:rPr>
                        <a:t>of</a:t>
                      </a:r>
                      <a:r>
                        <a:rPr sz="1200" b="0" spc="-10" dirty="0"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200" b="0" dirty="0">
                          <a:latin typeface="Roboto Medium"/>
                          <a:cs typeface="Roboto Medium"/>
                        </a:rPr>
                        <a:t>change</a:t>
                      </a:r>
                      <a:r>
                        <a:rPr sz="1200" b="0" spc="-20" dirty="0"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(What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could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change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the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future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to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something</a:t>
                      </a:r>
                      <a:r>
                        <a:rPr sz="1200" b="0" spc="-4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more</a:t>
                      </a:r>
                      <a:r>
                        <a:rPr sz="1200" b="0" spc="-4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positive)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</a:txBody>
                  <a:tcPr marL="0" marR="0" marT="3683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DEF1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marL="107950" marR="722630">
                        <a:lnSpc>
                          <a:spcPct val="118100"/>
                        </a:lnSpc>
                        <a:spcBef>
                          <a:spcPts val="290"/>
                        </a:spcBef>
                      </a:pPr>
                      <a:r>
                        <a:rPr sz="1200" b="0" dirty="0">
                          <a:latin typeface="Roboto Medium"/>
                          <a:cs typeface="Roboto Medium"/>
                        </a:rPr>
                        <a:t>Risk</a:t>
                      </a:r>
                      <a:r>
                        <a:rPr sz="1200" b="0" spc="-25" dirty="0"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200" b="0" spc="-10" dirty="0">
                          <a:latin typeface="Roboto Medium"/>
                          <a:cs typeface="Roboto Medium"/>
                        </a:rPr>
                        <a:t>effects/consequences</a:t>
                      </a:r>
                      <a:r>
                        <a:rPr sz="1200" b="0" spc="-25" dirty="0"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(What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are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the</a:t>
                      </a:r>
                      <a:r>
                        <a:rPr sz="12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effects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of</a:t>
                      </a:r>
                      <a:r>
                        <a:rPr sz="12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the</a:t>
                      </a:r>
                      <a:r>
                        <a:rPr sz="12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risk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on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individuals</a:t>
                      </a:r>
                      <a:r>
                        <a:rPr sz="12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and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communities?)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</a:txBody>
                  <a:tcPr marL="0" marR="0" marT="3683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DEF1E9"/>
                    </a:solidFill>
                  </a:tcPr>
                </a:tc>
                <a:tc>
                  <a:txBody>
                    <a:bodyPr/>
                    <a:lstStyle/>
                    <a:p>
                      <a:pPr marL="107950" marR="516255">
                        <a:lnSpc>
                          <a:spcPct val="118100"/>
                        </a:lnSpc>
                        <a:spcBef>
                          <a:spcPts val="290"/>
                        </a:spcBef>
                      </a:pPr>
                      <a:r>
                        <a:rPr sz="1200" b="0" dirty="0">
                          <a:latin typeface="Roboto Medium"/>
                          <a:cs typeface="Roboto Medium"/>
                        </a:rPr>
                        <a:t>Reduce</a:t>
                      </a:r>
                      <a:r>
                        <a:rPr sz="1200" b="0" spc="-20" dirty="0"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200" b="0" dirty="0">
                          <a:latin typeface="Roboto Medium"/>
                          <a:cs typeface="Roboto Medium"/>
                        </a:rPr>
                        <a:t>the</a:t>
                      </a:r>
                      <a:r>
                        <a:rPr sz="1200" b="0" spc="-20" dirty="0"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200" b="0" dirty="0">
                          <a:latin typeface="Roboto Medium"/>
                          <a:cs typeface="Roboto Medium"/>
                        </a:rPr>
                        <a:t>negative</a:t>
                      </a:r>
                      <a:r>
                        <a:rPr sz="1200" b="0" spc="-20" dirty="0"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200" b="0" spc="-10" dirty="0">
                          <a:latin typeface="Roboto Medium"/>
                          <a:cs typeface="Roboto Medium"/>
                        </a:rPr>
                        <a:t>effects</a:t>
                      </a:r>
                      <a:r>
                        <a:rPr sz="1200" b="0" spc="-25" dirty="0"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200" b="0" dirty="0">
                          <a:latin typeface="Roboto Medium"/>
                          <a:cs typeface="Roboto Medium"/>
                        </a:rPr>
                        <a:t>of</a:t>
                      </a:r>
                      <a:r>
                        <a:rPr sz="1200" b="0" spc="-25" dirty="0"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200" b="0" dirty="0">
                          <a:latin typeface="Roboto Medium"/>
                          <a:cs typeface="Roboto Medium"/>
                        </a:rPr>
                        <a:t>the</a:t>
                      </a:r>
                      <a:r>
                        <a:rPr sz="1200" b="0" spc="-20" dirty="0"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200" b="0" dirty="0">
                          <a:latin typeface="Roboto Medium"/>
                          <a:cs typeface="Roboto Medium"/>
                        </a:rPr>
                        <a:t>risk</a:t>
                      </a:r>
                      <a:r>
                        <a:rPr sz="1200" b="0" spc="-20" dirty="0"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(on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individuals</a:t>
                      </a:r>
                      <a:r>
                        <a:rPr sz="1200" b="0" spc="-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and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communities)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</a:txBody>
                  <a:tcPr marL="0" marR="0" marT="3683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DEF1E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3683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DEF1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8" name="object 1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12</a:t>
            </a:fld>
            <a:endParaRPr spc="-25" dirty="0"/>
          </a:p>
        </p:txBody>
      </p:sp>
      <p:sp>
        <p:nvSpPr>
          <p:cNvPr id="19" name="object 1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5</a:t>
            </a:r>
          </a:p>
        </p:txBody>
      </p:sp>
      <p:sp>
        <p:nvSpPr>
          <p:cNvPr id="20" name="object 20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Use</a:t>
            </a:r>
            <a:r>
              <a:rPr spc="30" dirty="0"/>
              <a:t> </a:t>
            </a:r>
            <a:r>
              <a:rPr dirty="0"/>
              <a:t>of</a:t>
            </a:r>
            <a:r>
              <a:rPr spc="35" dirty="0"/>
              <a:t> </a:t>
            </a:r>
            <a:r>
              <a:rPr dirty="0"/>
              <a:t>Analysis</a:t>
            </a:r>
            <a:r>
              <a:rPr spc="35" dirty="0"/>
              <a:t> </a:t>
            </a:r>
            <a:r>
              <a:rPr dirty="0"/>
              <a:t>-</a:t>
            </a:r>
            <a:r>
              <a:rPr spc="35" dirty="0"/>
              <a:t> </a:t>
            </a:r>
            <a:r>
              <a:rPr dirty="0"/>
              <a:t>Developing</a:t>
            </a:r>
            <a:r>
              <a:rPr spc="35" dirty="0"/>
              <a:t> </a:t>
            </a:r>
            <a:r>
              <a:rPr dirty="0"/>
              <a:t>Actions</a:t>
            </a:r>
            <a:r>
              <a:rPr spc="30" dirty="0"/>
              <a:t> </a:t>
            </a:r>
            <a:r>
              <a:rPr dirty="0"/>
              <a:t>and</a:t>
            </a:r>
            <a:r>
              <a:rPr spc="35" dirty="0"/>
              <a:t> </a:t>
            </a:r>
            <a:r>
              <a:rPr dirty="0"/>
              <a:t>Making</a:t>
            </a:r>
            <a:r>
              <a:rPr spc="35" dirty="0"/>
              <a:t> </a:t>
            </a:r>
            <a:r>
              <a:rPr spc="-10" dirty="0"/>
              <a:t>Recommendations</a:t>
            </a:r>
          </a:p>
        </p:txBody>
      </p:sp>
      <p:pic>
        <p:nvPicPr>
          <p:cNvPr id="21" name="Gráfico 20">
            <a:extLst>
              <a:ext uri="{FF2B5EF4-FFF2-40B4-BE49-F238E27FC236}">
                <a16:creationId xmlns:a16="http://schemas.microsoft.com/office/drawing/2014/main" id="{E7EFBF44-EEF8-25A2-9A8C-58332BF86CD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154675" y="691137"/>
            <a:ext cx="810261" cy="810261"/>
          </a:xfrm>
          <a:prstGeom prst="rect">
            <a:avLst/>
          </a:prstGeom>
        </p:spPr>
      </p:pic>
      <p:sp>
        <p:nvSpPr>
          <p:cNvPr id="10" name="object 12">
            <a:extLst>
              <a:ext uri="{FF2B5EF4-FFF2-40B4-BE49-F238E27FC236}">
                <a16:creationId xmlns:a16="http://schemas.microsoft.com/office/drawing/2014/main" id="{0DE2D005-17C4-54EE-12DD-FB213908A6C1}"/>
              </a:ext>
            </a:extLst>
          </p:cNvPr>
          <p:cNvSpPr txBox="1"/>
          <p:nvPr/>
        </p:nvSpPr>
        <p:spPr>
          <a:xfrm>
            <a:off x="8202929" y="937626"/>
            <a:ext cx="810261" cy="2128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AR" sz="1300" b="0" spc="-10" dirty="0">
                <a:latin typeface="Roboto Medium"/>
                <a:cs typeface="Roboto Medium"/>
              </a:rPr>
              <a:t>Alternative</a:t>
            </a:r>
            <a:endParaRPr sz="1300" dirty="0">
              <a:latin typeface="Roboto Medium"/>
              <a:cs typeface="Roboto Medium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6925056"/>
            <a:ext cx="10692130" cy="634365"/>
            <a:chOff x="0" y="6925056"/>
            <a:chExt cx="10692130" cy="63436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6925056"/>
              <a:ext cx="10692000" cy="633983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30330" y="7118816"/>
              <a:ext cx="268023" cy="159015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331291" y="71910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472119" y="7065429"/>
              <a:ext cx="1179955" cy="298856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9863999" y="70920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13995" y="7100295"/>
              <a:ext cx="302260" cy="299720"/>
            </a:xfrm>
            <a:custGeom>
              <a:avLst/>
              <a:gdLst/>
              <a:ahLst/>
              <a:cxnLst/>
              <a:rect l="l" t="t" r="r" b="b"/>
              <a:pathLst>
                <a:path w="302259" h="299720">
                  <a:moveTo>
                    <a:pt x="0" y="596"/>
                  </a:moveTo>
                  <a:lnTo>
                    <a:pt x="150228" y="151637"/>
                  </a:lnTo>
                  <a:lnTo>
                    <a:pt x="301866" y="0"/>
                  </a:lnTo>
                </a:path>
                <a:path w="302259" h="299720">
                  <a:moveTo>
                    <a:pt x="2070" y="79908"/>
                  </a:moveTo>
                  <a:lnTo>
                    <a:pt x="151015" y="228904"/>
                  </a:lnTo>
                  <a:lnTo>
                    <a:pt x="298996" y="85305"/>
                  </a:lnTo>
                </a:path>
                <a:path w="302259" h="299720">
                  <a:moveTo>
                    <a:pt x="2070" y="151523"/>
                  </a:moveTo>
                  <a:lnTo>
                    <a:pt x="151015" y="299402"/>
                  </a:lnTo>
                  <a:lnTo>
                    <a:pt x="300799" y="155968"/>
                  </a:lnTo>
                </a:path>
              </a:pathLst>
            </a:custGeom>
            <a:ln w="10502">
              <a:solidFill>
                <a:srgbClr val="3FBA8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The</a:t>
            </a:r>
            <a:r>
              <a:rPr spc="-30" dirty="0"/>
              <a:t> </a:t>
            </a:r>
            <a:r>
              <a:rPr dirty="0"/>
              <a:t>Risk</a:t>
            </a:r>
            <a:r>
              <a:rPr spc="-25" dirty="0"/>
              <a:t> </a:t>
            </a:r>
            <a:r>
              <a:rPr spc="-10" dirty="0"/>
              <a:t>Canvas</a:t>
            </a:r>
          </a:p>
        </p:txBody>
      </p:sp>
      <p:graphicFrame>
        <p:nvGraphicFramePr>
          <p:cNvPr id="17" name="object 17"/>
          <p:cNvGraphicFramePr>
            <a:graphicFrameLocks noGrp="1"/>
          </p:cNvGraphicFramePr>
          <p:nvPr/>
        </p:nvGraphicFramePr>
        <p:xfrm>
          <a:off x="719999" y="1976829"/>
          <a:ext cx="9212579" cy="45135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090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36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38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138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393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4800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285"/>
                        </a:spcBef>
                      </a:pPr>
                      <a:r>
                        <a:rPr sz="1400" b="0" spc="-20" dirty="0">
                          <a:solidFill>
                            <a:srgbClr val="FFFFFF"/>
                          </a:solidFill>
                          <a:latin typeface="Roboto Medium"/>
                          <a:cs typeface="Roboto Medium"/>
                        </a:rPr>
                        <a:t>Risk</a:t>
                      </a:r>
                      <a:endParaRPr sz="1400">
                        <a:latin typeface="Roboto Medium"/>
                        <a:cs typeface="Roboto Medium"/>
                      </a:endParaRPr>
                    </a:p>
                  </a:txBody>
                  <a:tcPr marL="0" marR="0" marT="163195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3FBA8D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sz="1200" b="0" dirty="0">
                          <a:latin typeface="Roboto Medium"/>
                          <a:cs typeface="Roboto Medium"/>
                        </a:rPr>
                        <a:t>Risk</a:t>
                      </a:r>
                      <a:r>
                        <a:rPr sz="1200" b="0" spc="-25" dirty="0"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200" b="0" spc="-10" dirty="0">
                          <a:latin typeface="Roboto Medium"/>
                          <a:cs typeface="Roboto Medium"/>
                        </a:rPr>
                        <a:t>Profile</a:t>
                      </a:r>
                      <a:endParaRPr sz="1200">
                        <a:latin typeface="Roboto Medium"/>
                        <a:cs typeface="Roboto Medium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259"/>
                        </a:spcBef>
                      </a:pPr>
                      <a:r>
                        <a:rPr sz="1200" b="0" dirty="0">
                          <a:latin typeface="Roboto Light"/>
                          <a:cs typeface="Roboto Light"/>
                        </a:rPr>
                        <a:t>What</a:t>
                      </a:r>
                      <a:r>
                        <a:rPr sz="1200" b="0" spc="-3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is</a:t>
                      </a:r>
                      <a:r>
                        <a:rPr sz="1200" b="0" spc="-3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known</a:t>
                      </a:r>
                      <a:r>
                        <a:rPr sz="1200" b="0" spc="-3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about</a:t>
                      </a:r>
                      <a:r>
                        <a:rPr sz="1200" b="0" spc="-3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the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risk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discussed?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</a:txBody>
                  <a:tcPr marL="0" marR="0" marT="7112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DEF1E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938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0"/>
                        </a:spcBef>
                      </a:pPr>
                      <a:r>
                        <a:rPr sz="1400" b="0" spc="-10" dirty="0">
                          <a:solidFill>
                            <a:srgbClr val="FFFFFF"/>
                          </a:solidFill>
                          <a:latin typeface="Roboto Medium"/>
                          <a:cs typeface="Roboto Medium"/>
                        </a:rPr>
                        <a:t>Analysis</a:t>
                      </a:r>
                      <a:endParaRPr sz="1400">
                        <a:latin typeface="Roboto Medium"/>
                        <a:cs typeface="Roboto Medium"/>
                      </a:endParaRPr>
                    </a:p>
                  </a:txBody>
                  <a:tcPr marL="0" marR="0" marT="6350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3FBA8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1200" b="0" spc="-10" dirty="0">
                          <a:latin typeface="Roboto Medium"/>
                          <a:cs typeface="Roboto Medium"/>
                        </a:rPr>
                        <a:t>Threat</a:t>
                      </a:r>
                      <a:endParaRPr sz="1200">
                        <a:latin typeface="Roboto Medium"/>
                        <a:cs typeface="Roboto Medium"/>
                      </a:endParaRPr>
                    </a:p>
                    <a:p>
                      <a:pPr marL="177800" marR="170815" algn="ctr">
                        <a:lnSpc>
                          <a:spcPct val="118100"/>
                        </a:lnSpc>
                      </a:pPr>
                      <a:r>
                        <a:rPr sz="1200" b="0" dirty="0">
                          <a:latin typeface="Roboto Light"/>
                          <a:cs typeface="Roboto Light"/>
                        </a:rPr>
                        <a:t>What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are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the</a:t>
                      </a:r>
                      <a:r>
                        <a:rPr sz="12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features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of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the</a:t>
                      </a:r>
                      <a:r>
                        <a:rPr sz="12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threat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that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the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community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are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facing?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</a:txBody>
                  <a:tcPr marL="0" marR="0" marT="6985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DEF1E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1200" b="0" spc="-10" dirty="0">
                          <a:latin typeface="Roboto Medium"/>
                          <a:cs typeface="Roboto Medium"/>
                        </a:rPr>
                        <a:t>Vulnerability</a:t>
                      </a:r>
                      <a:endParaRPr sz="1200">
                        <a:latin typeface="Roboto Medium"/>
                        <a:cs typeface="Roboto Medium"/>
                      </a:endParaRPr>
                    </a:p>
                    <a:p>
                      <a:pPr marL="222885" marR="215265" indent="-1270" algn="ctr">
                        <a:lnSpc>
                          <a:spcPct val="118100"/>
                        </a:lnSpc>
                      </a:pPr>
                      <a:r>
                        <a:rPr sz="1200" b="0" dirty="0">
                          <a:latin typeface="Roboto Light"/>
                          <a:cs typeface="Roboto Light"/>
                        </a:rPr>
                        <a:t>What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influences</a:t>
                      </a:r>
                      <a:r>
                        <a:rPr sz="12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the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 vulnerability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of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community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members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to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these risks?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</a:txBody>
                  <a:tcPr marL="0" marR="0" marT="6985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DEF1E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1200" b="0" spc="-10" dirty="0">
                          <a:latin typeface="Roboto Medium"/>
                          <a:cs typeface="Roboto Medium"/>
                        </a:rPr>
                        <a:t>Capacity</a:t>
                      </a:r>
                      <a:endParaRPr sz="1200">
                        <a:latin typeface="Roboto Medium"/>
                        <a:cs typeface="Roboto Medium"/>
                      </a:endParaRPr>
                    </a:p>
                    <a:p>
                      <a:pPr marL="218440" marR="211454" algn="ctr">
                        <a:lnSpc>
                          <a:spcPct val="118100"/>
                        </a:lnSpc>
                      </a:pPr>
                      <a:r>
                        <a:rPr sz="1200" b="0" dirty="0">
                          <a:latin typeface="Roboto Light"/>
                          <a:cs typeface="Roboto Light"/>
                        </a:rPr>
                        <a:t>What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capacities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do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the 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community,</a:t>
                      </a:r>
                      <a:r>
                        <a:rPr sz="1200" b="0" spc="-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and its</a:t>
                      </a:r>
                      <a:r>
                        <a:rPr sz="1200" b="0" spc="-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members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already</a:t>
                      </a:r>
                      <a:r>
                        <a:rPr sz="1200" b="0" spc="-3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have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at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their</a:t>
                      </a:r>
                      <a:r>
                        <a:rPr sz="1200" b="0" spc="-3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disposal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to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mitigate</a:t>
                      </a:r>
                      <a:r>
                        <a:rPr sz="1200" b="0" spc="-4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these</a:t>
                      </a:r>
                      <a:r>
                        <a:rPr sz="1200" b="0" spc="-3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risks?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</a:txBody>
                  <a:tcPr marL="0" marR="0" marT="6985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DEF1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6265">
                <a:tc rowSpan="4">
                  <a:txBody>
                    <a:bodyPr/>
                    <a:lstStyle/>
                    <a:p>
                      <a:pPr marL="354330">
                        <a:lnSpc>
                          <a:spcPct val="100000"/>
                        </a:lnSpc>
                        <a:spcBef>
                          <a:spcPts val="500"/>
                        </a:spcBef>
                      </a:pPr>
                      <a:r>
                        <a:rPr sz="1400" b="0" spc="-10" dirty="0">
                          <a:solidFill>
                            <a:srgbClr val="FFFFFF"/>
                          </a:solidFill>
                          <a:latin typeface="Roboto Medium"/>
                          <a:cs typeface="Roboto Medium"/>
                        </a:rPr>
                        <a:t>Scenario</a:t>
                      </a:r>
                      <a:endParaRPr sz="1400">
                        <a:latin typeface="Roboto Medium"/>
                        <a:cs typeface="Roboto Medium"/>
                      </a:endParaRPr>
                    </a:p>
                  </a:txBody>
                  <a:tcPr marL="0" marR="0" marT="6350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3FBA8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1200" b="0" spc="-10" dirty="0">
                          <a:latin typeface="Roboto Medium"/>
                          <a:cs typeface="Roboto Medium"/>
                        </a:rPr>
                        <a:t>Projected Evolution</a:t>
                      </a:r>
                      <a:endParaRPr sz="1200">
                        <a:latin typeface="Roboto Medium"/>
                        <a:cs typeface="Roboto Medium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What’s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most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likely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to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happen?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</a:txBody>
                  <a:tcPr marL="0" marR="0" marT="6985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DEF1E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1200" b="0" spc="-10" dirty="0">
                          <a:latin typeface="Roboto Medium"/>
                          <a:cs typeface="Roboto Medium"/>
                        </a:rPr>
                        <a:t>Triggers</a:t>
                      </a:r>
                      <a:endParaRPr sz="1200">
                        <a:latin typeface="Roboto Medium"/>
                        <a:cs typeface="Roboto Medium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1200" b="0" dirty="0">
                          <a:latin typeface="Roboto Light"/>
                          <a:cs typeface="Roboto Light"/>
                        </a:rPr>
                        <a:t>What</a:t>
                      </a:r>
                      <a:r>
                        <a:rPr sz="1200" b="0" spc="-4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types</a:t>
                      </a:r>
                      <a:r>
                        <a:rPr sz="1200" b="0" spc="-4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of</a:t>
                      </a:r>
                      <a:r>
                        <a:rPr sz="1200" b="0" spc="-4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factors</a:t>
                      </a:r>
                      <a:r>
                        <a:rPr sz="1200" b="0" spc="-4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might</a:t>
                      </a:r>
                      <a:r>
                        <a:rPr sz="1200" b="0" spc="-4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make</a:t>
                      </a:r>
                      <a:r>
                        <a:rPr sz="1200" b="0" spc="-3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this</a:t>
                      </a:r>
                      <a:r>
                        <a:rPr sz="1200" b="0" spc="-4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happen?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</a:txBody>
                  <a:tcPr marL="0" marR="0" marT="6985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DEF1E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369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6350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3FBA8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107950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1200" b="0" dirty="0">
                          <a:latin typeface="Roboto Light"/>
                          <a:cs typeface="Roboto Light"/>
                        </a:rPr>
                        <a:t>Worst</a:t>
                      </a:r>
                      <a:r>
                        <a:rPr sz="1200" b="0" spc="-6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case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</a:txBody>
                  <a:tcPr marL="0" marR="0" marT="6985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DEF1E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107950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1200" b="0" dirty="0">
                          <a:latin typeface="Roboto Light"/>
                          <a:cs typeface="Roboto Light"/>
                        </a:rPr>
                        <a:t>Worst</a:t>
                      </a:r>
                      <a:r>
                        <a:rPr sz="1200" b="0" spc="-6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case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</a:txBody>
                  <a:tcPr marL="0" marR="0" marT="6985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DEF1E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639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6350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3FBA8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107950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1200" b="0" dirty="0">
                          <a:latin typeface="Roboto Light"/>
                          <a:cs typeface="Roboto Light"/>
                        </a:rPr>
                        <a:t>Best</a:t>
                      </a:r>
                      <a:r>
                        <a:rPr sz="1200" b="0" spc="-4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case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</a:txBody>
                  <a:tcPr marL="0" marR="0" marT="6985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DEF1E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107950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1200" b="0" dirty="0">
                          <a:latin typeface="Roboto Light"/>
                          <a:cs typeface="Roboto Light"/>
                        </a:rPr>
                        <a:t>Best</a:t>
                      </a:r>
                      <a:r>
                        <a:rPr sz="1200" b="0" spc="-4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case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</a:txBody>
                  <a:tcPr marL="0" marR="0" marT="6985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DEF1E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211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6350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3FBA8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107950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1200" b="0" dirty="0">
                          <a:latin typeface="Roboto Light"/>
                          <a:cs typeface="Roboto Light"/>
                        </a:rPr>
                        <a:t>Most</a:t>
                      </a:r>
                      <a:r>
                        <a:rPr sz="1200" b="0" spc="-5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likely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</a:txBody>
                  <a:tcPr marL="0" marR="0" marT="6985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DEF1E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107950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1200" b="0" dirty="0">
                          <a:latin typeface="Roboto Light"/>
                          <a:cs typeface="Roboto Light"/>
                        </a:rPr>
                        <a:t>Most</a:t>
                      </a:r>
                      <a:r>
                        <a:rPr sz="1200" b="0" spc="-5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likely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</a:txBody>
                  <a:tcPr marL="0" marR="0" marT="6985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DEF1E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833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0"/>
                        </a:spcBef>
                      </a:pPr>
                      <a:r>
                        <a:rPr sz="1400" b="0" spc="-10" dirty="0">
                          <a:solidFill>
                            <a:srgbClr val="FFFFFF"/>
                          </a:solidFill>
                          <a:latin typeface="Roboto Medium"/>
                          <a:cs typeface="Roboto Medium"/>
                        </a:rPr>
                        <a:t>Prevention</a:t>
                      </a:r>
                      <a:endParaRPr sz="1400">
                        <a:latin typeface="Roboto Medium"/>
                        <a:cs typeface="Roboto Medium"/>
                      </a:endParaRPr>
                    </a:p>
                  </a:txBody>
                  <a:tcPr marL="0" marR="0" marT="6350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3FBA8D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1200" b="0" spc="-10" dirty="0">
                          <a:latin typeface="Roboto Medium"/>
                          <a:cs typeface="Roboto Medium"/>
                        </a:rPr>
                        <a:t>Reduce</a:t>
                      </a:r>
                      <a:r>
                        <a:rPr sz="1200" b="0" spc="-20" dirty="0"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200" b="0" spc="-10" dirty="0">
                          <a:latin typeface="Roboto Medium"/>
                          <a:cs typeface="Roboto Medium"/>
                        </a:rPr>
                        <a:t>Threat</a:t>
                      </a:r>
                      <a:endParaRPr sz="1200">
                        <a:latin typeface="Roboto Medium"/>
                        <a:cs typeface="Roboto Medium"/>
                      </a:endParaRPr>
                    </a:p>
                    <a:p>
                      <a:pPr marL="123189" marR="116205" algn="ctr">
                        <a:lnSpc>
                          <a:spcPct val="118100"/>
                        </a:lnSpc>
                      </a:pPr>
                      <a:r>
                        <a:rPr sz="1200" b="0" dirty="0">
                          <a:latin typeface="Roboto Light"/>
                          <a:cs typeface="Roboto Light"/>
                        </a:rPr>
                        <a:t>What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needs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to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change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for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the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threat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to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be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reduced?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</a:txBody>
                  <a:tcPr marL="0" marR="0" marT="6985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DEF1E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33375" marR="325755" indent="282575">
                        <a:lnSpc>
                          <a:spcPct val="118100"/>
                        </a:lnSpc>
                        <a:spcBef>
                          <a:spcPts val="290"/>
                        </a:spcBef>
                      </a:pPr>
                      <a:r>
                        <a:rPr sz="1200" b="0" dirty="0">
                          <a:latin typeface="Roboto Medium"/>
                          <a:cs typeface="Roboto Medium"/>
                        </a:rPr>
                        <a:t>Reduce</a:t>
                      </a:r>
                      <a:r>
                        <a:rPr sz="1200" b="0" spc="-45" dirty="0"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200" b="0" spc="-10" dirty="0">
                          <a:latin typeface="Roboto Medium"/>
                          <a:cs typeface="Roboto Medium"/>
                        </a:rPr>
                        <a:t>Vulnerability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What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needs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to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change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for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the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vulneraibility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to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be</a:t>
                      </a:r>
                      <a:r>
                        <a:rPr sz="12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reduced?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</a:txBody>
                  <a:tcPr marL="0" marR="0" marT="3683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DEF1E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1200" b="0" dirty="0">
                          <a:latin typeface="Roboto Medium"/>
                          <a:cs typeface="Roboto Medium"/>
                        </a:rPr>
                        <a:t>Increase</a:t>
                      </a:r>
                      <a:r>
                        <a:rPr sz="1200" b="0" spc="-45" dirty="0"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200" b="0" spc="-10" dirty="0">
                          <a:latin typeface="Roboto Medium"/>
                          <a:cs typeface="Roboto Medium"/>
                        </a:rPr>
                        <a:t>Capacity</a:t>
                      </a:r>
                      <a:endParaRPr sz="1200">
                        <a:latin typeface="Roboto Medium"/>
                        <a:cs typeface="Roboto Medium"/>
                      </a:endParaRPr>
                    </a:p>
                    <a:p>
                      <a:pPr marL="140335" marR="132715" algn="ctr">
                        <a:lnSpc>
                          <a:spcPct val="118100"/>
                        </a:lnSpc>
                      </a:pPr>
                      <a:r>
                        <a:rPr sz="1200" b="0" dirty="0">
                          <a:latin typeface="Roboto Light"/>
                          <a:cs typeface="Roboto Light"/>
                        </a:rPr>
                        <a:t>What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needs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to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change</a:t>
                      </a:r>
                      <a:r>
                        <a:rPr sz="12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to</a:t>
                      </a:r>
                      <a:r>
                        <a:rPr sz="12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increase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the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community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capacity</a:t>
                      </a:r>
                      <a:r>
                        <a:rPr sz="1200" b="0" spc="-25" dirty="0">
                          <a:latin typeface="Roboto Light"/>
                          <a:cs typeface="Roboto Light"/>
                        </a:rPr>
                        <a:t> to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mitigate</a:t>
                      </a:r>
                      <a:r>
                        <a:rPr sz="1200" b="0" spc="-4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dirty="0">
                          <a:latin typeface="Roboto Light"/>
                          <a:cs typeface="Roboto Light"/>
                        </a:rPr>
                        <a:t>these</a:t>
                      </a:r>
                      <a:r>
                        <a:rPr sz="1200" b="0" spc="-3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200" b="0" spc="-10" dirty="0">
                          <a:latin typeface="Roboto Light"/>
                          <a:cs typeface="Roboto Light"/>
                        </a:rPr>
                        <a:t>risks?</a:t>
                      </a:r>
                      <a:endParaRPr sz="1200">
                        <a:latin typeface="Roboto Light"/>
                        <a:cs typeface="Roboto Light"/>
                      </a:endParaRPr>
                    </a:p>
                  </a:txBody>
                  <a:tcPr marL="0" marR="0" marT="6985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DEF1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8" name="object 1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13</a:t>
            </a:fld>
            <a:endParaRPr spc="-25" dirty="0"/>
          </a:p>
        </p:txBody>
      </p:sp>
      <p:sp>
        <p:nvSpPr>
          <p:cNvPr id="19" name="object 1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5</a:t>
            </a:r>
          </a:p>
        </p:txBody>
      </p:sp>
      <p:sp>
        <p:nvSpPr>
          <p:cNvPr id="20" name="object 20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Use</a:t>
            </a:r>
            <a:r>
              <a:rPr spc="30" dirty="0"/>
              <a:t> </a:t>
            </a:r>
            <a:r>
              <a:rPr dirty="0"/>
              <a:t>of</a:t>
            </a:r>
            <a:r>
              <a:rPr spc="35" dirty="0"/>
              <a:t> </a:t>
            </a:r>
            <a:r>
              <a:rPr dirty="0"/>
              <a:t>Analysis</a:t>
            </a:r>
            <a:r>
              <a:rPr spc="35" dirty="0"/>
              <a:t> </a:t>
            </a:r>
            <a:r>
              <a:rPr dirty="0"/>
              <a:t>-</a:t>
            </a:r>
            <a:r>
              <a:rPr spc="35" dirty="0"/>
              <a:t> </a:t>
            </a:r>
            <a:r>
              <a:rPr dirty="0"/>
              <a:t>Developing</a:t>
            </a:r>
            <a:r>
              <a:rPr spc="35" dirty="0"/>
              <a:t> </a:t>
            </a:r>
            <a:r>
              <a:rPr dirty="0"/>
              <a:t>Actions</a:t>
            </a:r>
            <a:r>
              <a:rPr spc="30" dirty="0"/>
              <a:t> </a:t>
            </a:r>
            <a:r>
              <a:rPr dirty="0"/>
              <a:t>and</a:t>
            </a:r>
            <a:r>
              <a:rPr spc="35" dirty="0"/>
              <a:t> </a:t>
            </a:r>
            <a:r>
              <a:rPr dirty="0"/>
              <a:t>Making</a:t>
            </a:r>
            <a:r>
              <a:rPr spc="35" dirty="0"/>
              <a:t> </a:t>
            </a:r>
            <a:r>
              <a:rPr spc="-10" dirty="0"/>
              <a:t>Recommendations</a:t>
            </a:r>
          </a:p>
        </p:txBody>
      </p:sp>
      <p:pic>
        <p:nvPicPr>
          <p:cNvPr id="23" name="Gráfico 22">
            <a:extLst>
              <a:ext uri="{FF2B5EF4-FFF2-40B4-BE49-F238E27FC236}">
                <a16:creationId xmlns:a16="http://schemas.microsoft.com/office/drawing/2014/main" id="{37224CA5-3B65-9320-791B-C7C864E9A99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54675" y="691137"/>
            <a:ext cx="810261" cy="810261"/>
          </a:xfrm>
          <a:prstGeom prst="rect">
            <a:avLst/>
          </a:prstGeom>
        </p:spPr>
      </p:pic>
      <p:sp>
        <p:nvSpPr>
          <p:cNvPr id="10" name="object 12">
            <a:extLst>
              <a:ext uri="{FF2B5EF4-FFF2-40B4-BE49-F238E27FC236}">
                <a16:creationId xmlns:a16="http://schemas.microsoft.com/office/drawing/2014/main" id="{50D5F9DC-EDC9-FA86-90C1-A7B6128B34B1}"/>
              </a:ext>
            </a:extLst>
          </p:cNvPr>
          <p:cNvSpPr txBox="1"/>
          <p:nvPr/>
        </p:nvSpPr>
        <p:spPr>
          <a:xfrm>
            <a:off x="8202929" y="937626"/>
            <a:ext cx="810261" cy="2128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AR" sz="1300" b="0" spc="-10" dirty="0">
                <a:latin typeface="Roboto Medium"/>
                <a:cs typeface="Roboto Medium"/>
              </a:rPr>
              <a:t>Alternative</a:t>
            </a:r>
            <a:endParaRPr sz="1300" dirty="0">
              <a:latin typeface="Roboto Medium"/>
              <a:cs typeface="Roboto Medium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5"/>
            <a:ext cx="10692130" cy="7559040"/>
            <a:chOff x="0" y="5"/>
            <a:chExt cx="10692130" cy="755904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5"/>
              <a:ext cx="10692000" cy="755903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30330" y="7118815"/>
              <a:ext cx="268023" cy="159015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331291" y="71910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472119" y="7065429"/>
              <a:ext cx="1179955" cy="298856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9863999" y="70920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13995" y="7100296"/>
              <a:ext cx="302260" cy="299720"/>
            </a:xfrm>
            <a:custGeom>
              <a:avLst/>
              <a:gdLst/>
              <a:ahLst/>
              <a:cxnLst/>
              <a:rect l="l" t="t" r="r" b="b"/>
              <a:pathLst>
                <a:path w="302259" h="299720">
                  <a:moveTo>
                    <a:pt x="0" y="596"/>
                  </a:moveTo>
                  <a:lnTo>
                    <a:pt x="150228" y="151637"/>
                  </a:lnTo>
                  <a:lnTo>
                    <a:pt x="301866" y="0"/>
                  </a:lnTo>
                </a:path>
                <a:path w="302259" h="299720">
                  <a:moveTo>
                    <a:pt x="2070" y="79908"/>
                  </a:moveTo>
                  <a:lnTo>
                    <a:pt x="151015" y="228904"/>
                  </a:lnTo>
                  <a:lnTo>
                    <a:pt x="298996" y="85305"/>
                  </a:lnTo>
                </a:path>
                <a:path w="302259" h="299720">
                  <a:moveTo>
                    <a:pt x="2070" y="151523"/>
                  </a:moveTo>
                  <a:lnTo>
                    <a:pt x="151015" y="299402"/>
                  </a:lnTo>
                  <a:lnTo>
                    <a:pt x="300799" y="155968"/>
                  </a:lnTo>
                </a:path>
              </a:pathLst>
            </a:custGeom>
            <a:ln w="10502">
              <a:solidFill>
                <a:srgbClr val="3FBA8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3301053" y="3352355"/>
              <a:ext cx="4077335" cy="0"/>
            </a:xfrm>
            <a:custGeom>
              <a:avLst/>
              <a:gdLst/>
              <a:ahLst/>
              <a:cxnLst/>
              <a:rect l="l" t="t" r="r" b="b"/>
              <a:pathLst>
                <a:path w="4077334">
                  <a:moveTo>
                    <a:pt x="4077004" y="0"/>
                  </a:moveTo>
                  <a:lnTo>
                    <a:pt x="0" y="0"/>
                  </a:lnTo>
                </a:path>
              </a:pathLst>
            </a:custGeom>
            <a:ln w="9525">
              <a:solidFill>
                <a:srgbClr val="3FBA8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 descr="$PPTXTitle"/>
          <p:cNvSpPr txBox="1">
            <a:spLocks noGrp="1"/>
          </p:cNvSpPr>
          <p:nvPr>
            <p:ph type="title"/>
          </p:nvPr>
        </p:nvSpPr>
        <p:spPr>
          <a:xfrm>
            <a:off x="3564775" y="2138880"/>
            <a:ext cx="3442335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25194" marR="5080" indent="-913130">
              <a:lnSpc>
                <a:spcPct val="100000"/>
              </a:lnSpc>
              <a:spcBef>
                <a:spcPts val="100"/>
              </a:spcBef>
            </a:pPr>
            <a:r>
              <a:rPr dirty="0"/>
              <a:t>Analysis</a:t>
            </a:r>
            <a:r>
              <a:rPr spc="-80" dirty="0"/>
              <a:t> </a:t>
            </a:r>
            <a:r>
              <a:rPr dirty="0"/>
              <a:t>*USE*</a:t>
            </a:r>
            <a:r>
              <a:rPr spc="-60" dirty="0"/>
              <a:t> </a:t>
            </a:r>
            <a:r>
              <a:rPr spc="-20" dirty="0"/>
              <a:t>note </a:t>
            </a:r>
            <a:r>
              <a:rPr dirty="0"/>
              <a:t>Module </a:t>
            </a:r>
            <a:r>
              <a:rPr spc="-50" dirty="0"/>
              <a:t>1</a:t>
            </a:r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14</a:t>
            </a:fld>
            <a:endParaRPr spc="-25" dirty="0"/>
          </a:p>
        </p:txBody>
      </p:sp>
      <p:sp>
        <p:nvSpPr>
          <p:cNvPr id="13" name="object 1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5</a:t>
            </a:r>
          </a:p>
        </p:txBody>
      </p:sp>
      <p:sp>
        <p:nvSpPr>
          <p:cNvPr id="14" name="object 14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Use</a:t>
            </a:r>
            <a:r>
              <a:rPr spc="30" dirty="0"/>
              <a:t> </a:t>
            </a:r>
            <a:r>
              <a:rPr dirty="0"/>
              <a:t>of</a:t>
            </a:r>
            <a:r>
              <a:rPr spc="35" dirty="0"/>
              <a:t> </a:t>
            </a:r>
            <a:r>
              <a:rPr dirty="0"/>
              <a:t>Analysis</a:t>
            </a:r>
            <a:r>
              <a:rPr spc="35" dirty="0"/>
              <a:t> </a:t>
            </a:r>
            <a:r>
              <a:rPr dirty="0"/>
              <a:t>-</a:t>
            </a:r>
            <a:r>
              <a:rPr spc="35" dirty="0"/>
              <a:t> </a:t>
            </a:r>
            <a:r>
              <a:rPr dirty="0"/>
              <a:t>Developing</a:t>
            </a:r>
            <a:r>
              <a:rPr spc="35" dirty="0"/>
              <a:t> </a:t>
            </a:r>
            <a:r>
              <a:rPr dirty="0"/>
              <a:t>Actions</a:t>
            </a:r>
            <a:r>
              <a:rPr spc="30" dirty="0"/>
              <a:t> </a:t>
            </a:r>
            <a:r>
              <a:rPr dirty="0"/>
              <a:t>and</a:t>
            </a:r>
            <a:r>
              <a:rPr spc="35" dirty="0"/>
              <a:t> </a:t>
            </a:r>
            <a:r>
              <a:rPr dirty="0"/>
              <a:t>Making</a:t>
            </a:r>
            <a:r>
              <a:rPr spc="35" dirty="0"/>
              <a:t> </a:t>
            </a:r>
            <a:r>
              <a:rPr spc="-10" dirty="0"/>
              <a:t>Recommendations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3519484" y="3534040"/>
            <a:ext cx="3658235" cy="13589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4810" marR="375920" algn="ctr">
              <a:lnSpc>
                <a:spcPct val="125000"/>
              </a:lnSpc>
              <a:spcBef>
                <a:spcPts val="100"/>
              </a:spcBef>
            </a:pPr>
            <a:r>
              <a:rPr sz="1400" b="0" dirty="0">
                <a:latin typeface="Roboto Medium"/>
                <a:cs typeface="Roboto Medium"/>
              </a:rPr>
              <a:t>Back</a:t>
            </a:r>
            <a:r>
              <a:rPr sz="1400" b="0" spc="-25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to</a:t>
            </a:r>
            <a:r>
              <a:rPr sz="1400" b="0" spc="-30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our</a:t>
            </a:r>
            <a:r>
              <a:rPr sz="1400" b="0" spc="-25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2</a:t>
            </a:r>
            <a:r>
              <a:rPr sz="1400" b="0" spc="-30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actions</a:t>
            </a:r>
            <a:r>
              <a:rPr sz="1400" b="0" spc="-30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from</a:t>
            </a:r>
            <a:r>
              <a:rPr sz="1400" b="0" spc="-30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Module</a:t>
            </a:r>
            <a:r>
              <a:rPr sz="1400" b="0" spc="-25" dirty="0">
                <a:latin typeface="Roboto Medium"/>
                <a:cs typeface="Roboto Medium"/>
              </a:rPr>
              <a:t> </a:t>
            </a:r>
            <a:r>
              <a:rPr sz="1400" b="0" spc="-50" dirty="0">
                <a:latin typeface="Roboto Medium"/>
                <a:cs typeface="Roboto Medium"/>
              </a:rPr>
              <a:t>1 </a:t>
            </a:r>
            <a:r>
              <a:rPr sz="1400" b="0" dirty="0">
                <a:latin typeface="Roboto Medium"/>
                <a:cs typeface="Roboto Medium"/>
              </a:rPr>
              <a:t>(and</a:t>
            </a:r>
            <a:r>
              <a:rPr sz="1400" b="0" spc="-25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back</a:t>
            </a:r>
            <a:r>
              <a:rPr sz="1400" b="0" spc="-20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to</a:t>
            </a:r>
            <a:r>
              <a:rPr sz="1400" b="0" spc="-20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those</a:t>
            </a:r>
            <a:r>
              <a:rPr sz="1400" b="0" spc="-20" dirty="0">
                <a:latin typeface="Roboto Medium"/>
                <a:cs typeface="Roboto Medium"/>
              </a:rPr>
              <a:t> </a:t>
            </a:r>
            <a:r>
              <a:rPr sz="1400" b="0" spc="-10" dirty="0">
                <a:latin typeface="Roboto Medium"/>
                <a:cs typeface="Roboto Medium"/>
              </a:rPr>
              <a:t>groups)</a:t>
            </a:r>
            <a:endParaRPr sz="1400">
              <a:latin typeface="Roboto Medium"/>
              <a:cs typeface="Roboto Medium"/>
            </a:endParaRPr>
          </a:p>
          <a:p>
            <a:pPr>
              <a:lnSpc>
                <a:spcPct val="100000"/>
              </a:lnSpc>
              <a:spcBef>
                <a:spcPts val="835"/>
              </a:spcBef>
            </a:pPr>
            <a:endParaRPr sz="1400">
              <a:latin typeface="Roboto Medium"/>
              <a:cs typeface="Roboto Medium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1400" b="0" dirty="0">
                <a:latin typeface="Roboto Light"/>
                <a:cs typeface="Roboto Light"/>
              </a:rPr>
              <a:t>Review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them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again:</a:t>
            </a:r>
            <a:endParaRPr sz="1400">
              <a:latin typeface="Roboto Light"/>
              <a:cs typeface="Roboto Light"/>
            </a:endParaRPr>
          </a:p>
          <a:p>
            <a:pPr algn="ctr">
              <a:lnSpc>
                <a:spcPct val="100000"/>
              </a:lnSpc>
              <a:spcBef>
                <a:spcPts val="420"/>
              </a:spcBef>
            </a:pPr>
            <a:r>
              <a:rPr sz="1400" b="0" dirty="0">
                <a:latin typeface="Roboto Light"/>
                <a:cs typeface="Roboto Light"/>
              </a:rPr>
              <a:t>Any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changes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you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would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make?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Any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new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ideas?</a:t>
            </a:r>
            <a:endParaRPr sz="1400">
              <a:latin typeface="Roboto Light"/>
              <a:cs typeface="Roboto Ligh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7299" y="1613924"/>
            <a:ext cx="829401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FF5A00"/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Part 2</a:t>
            </a:r>
            <a:endParaRPr sz="1800" b="1" dirty="0">
              <a:latin typeface="Noto Serif" panose="02020502060505020204" pitchFamily="18" charset="0"/>
              <a:ea typeface="Noto Serif" panose="02020502060505020204" pitchFamily="18" charset="0"/>
              <a:cs typeface="Noto Serif" panose="02020502060505020204" pitchFamily="18" charset="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19999" y="2007005"/>
            <a:ext cx="702310" cy="0"/>
          </a:xfrm>
          <a:custGeom>
            <a:avLst/>
            <a:gdLst/>
            <a:ahLst/>
            <a:cxnLst/>
            <a:rect l="l" t="t" r="r" b="b"/>
            <a:pathLst>
              <a:path w="702310">
                <a:moveTo>
                  <a:pt x="0" y="0"/>
                </a:moveTo>
                <a:lnTo>
                  <a:pt x="702005" y="0"/>
                </a:lnTo>
              </a:path>
            </a:pathLst>
          </a:custGeom>
          <a:ln w="12700">
            <a:solidFill>
              <a:srgbClr val="FF5A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 descr="$PPTXTitle"/>
          <p:cNvSpPr txBox="1">
            <a:spLocks noGrp="1"/>
          </p:cNvSpPr>
          <p:nvPr>
            <p:ph type="title"/>
          </p:nvPr>
        </p:nvSpPr>
        <p:spPr>
          <a:xfrm>
            <a:off x="707299" y="2237355"/>
            <a:ext cx="4017010" cy="2098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2571115" algn="l"/>
              </a:tabLst>
            </a:pPr>
            <a:r>
              <a:rPr sz="3400" dirty="0"/>
              <a:t>Use</a:t>
            </a:r>
            <a:r>
              <a:rPr sz="3400" spc="-40" dirty="0"/>
              <a:t> </a:t>
            </a:r>
            <a:r>
              <a:rPr sz="3400" dirty="0"/>
              <a:t>of</a:t>
            </a:r>
            <a:r>
              <a:rPr sz="3400" spc="-45" dirty="0"/>
              <a:t> </a:t>
            </a:r>
            <a:r>
              <a:rPr sz="3400" dirty="0"/>
              <a:t>Analysis</a:t>
            </a:r>
            <a:r>
              <a:rPr sz="3400" spc="-40" dirty="0"/>
              <a:t> </a:t>
            </a:r>
            <a:r>
              <a:rPr sz="3400" spc="-50" dirty="0"/>
              <a:t>– </a:t>
            </a:r>
            <a:r>
              <a:rPr sz="3400" dirty="0"/>
              <a:t>Written</a:t>
            </a:r>
            <a:r>
              <a:rPr sz="3400" spc="-65" dirty="0"/>
              <a:t> </a:t>
            </a:r>
            <a:r>
              <a:rPr sz="3400" spc="-10" dirty="0"/>
              <a:t>Analysis </a:t>
            </a:r>
            <a:r>
              <a:rPr sz="3400" dirty="0"/>
              <a:t>Reports</a:t>
            </a:r>
            <a:r>
              <a:rPr sz="3400" spc="-20" dirty="0"/>
              <a:t> </a:t>
            </a:r>
            <a:r>
              <a:rPr sz="3400" spc="-25" dirty="0"/>
              <a:t>and</a:t>
            </a:r>
            <a:r>
              <a:rPr sz="3400" dirty="0"/>
              <a:t>	</a:t>
            </a:r>
            <a:r>
              <a:rPr sz="3400" spc="-10" dirty="0"/>
              <a:t>Making Recommendations</a:t>
            </a:r>
            <a:endParaRPr sz="3400"/>
          </a:p>
        </p:txBody>
      </p:sp>
      <p:grpSp>
        <p:nvGrpSpPr>
          <p:cNvPr id="5" name="object 5"/>
          <p:cNvGrpSpPr/>
          <p:nvPr/>
        </p:nvGrpSpPr>
        <p:grpSpPr>
          <a:xfrm>
            <a:off x="210813" y="7101643"/>
            <a:ext cx="307975" cy="303530"/>
            <a:chOff x="210813" y="7101643"/>
            <a:chExt cx="307975" cy="303530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30330" y="7118816"/>
              <a:ext cx="268023" cy="159015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216065" y="7106894"/>
              <a:ext cx="297180" cy="293370"/>
            </a:xfrm>
            <a:custGeom>
              <a:avLst/>
              <a:gdLst/>
              <a:ahLst/>
              <a:cxnLst/>
              <a:rect l="l" t="t" r="r" b="b"/>
              <a:pathLst>
                <a:path w="297180" h="293370">
                  <a:moveTo>
                    <a:pt x="3899" y="0"/>
                  </a:moveTo>
                  <a:lnTo>
                    <a:pt x="148158" y="145039"/>
                  </a:lnTo>
                  <a:lnTo>
                    <a:pt x="293197" y="0"/>
                  </a:lnTo>
                </a:path>
                <a:path w="297180" h="293370">
                  <a:moveTo>
                    <a:pt x="0" y="143068"/>
                  </a:moveTo>
                  <a:lnTo>
                    <a:pt x="148945" y="292803"/>
                  </a:lnTo>
                  <a:lnTo>
                    <a:pt x="296926" y="144823"/>
                  </a:lnTo>
                </a:path>
                <a:path w="297180" h="293370">
                  <a:moveTo>
                    <a:pt x="0" y="72583"/>
                  </a:moveTo>
                  <a:lnTo>
                    <a:pt x="148945" y="222305"/>
                  </a:lnTo>
                  <a:lnTo>
                    <a:pt x="296926" y="74335"/>
                  </a:lnTo>
                </a:path>
              </a:pathLst>
            </a:custGeom>
            <a:ln w="10502">
              <a:solidFill>
                <a:srgbClr val="3FBA8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/>
          <p:nvPr/>
        </p:nvSpPr>
        <p:spPr>
          <a:xfrm>
            <a:off x="1331291" y="7191005"/>
            <a:ext cx="0" cy="130810"/>
          </a:xfrm>
          <a:custGeom>
            <a:avLst/>
            <a:gdLst/>
            <a:ahLst/>
            <a:cxnLst/>
            <a:rect l="l" t="t" r="r" b="b"/>
            <a:pathLst>
              <a:path h="130809">
                <a:moveTo>
                  <a:pt x="0" y="0"/>
                </a:moveTo>
                <a:lnTo>
                  <a:pt x="0" y="130517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15</a:t>
            </a:fld>
            <a:endParaRPr spc="-25" dirty="0"/>
          </a:p>
        </p:txBody>
      </p:sp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5</a:t>
            </a:r>
          </a:p>
        </p:txBody>
      </p:sp>
      <p:sp>
        <p:nvSpPr>
          <p:cNvPr id="11" name="object 11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Use</a:t>
            </a:r>
            <a:r>
              <a:rPr spc="30" dirty="0"/>
              <a:t> </a:t>
            </a:r>
            <a:r>
              <a:rPr dirty="0"/>
              <a:t>of</a:t>
            </a:r>
            <a:r>
              <a:rPr spc="35" dirty="0"/>
              <a:t> </a:t>
            </a:r>
            <a:r>
              <a:rPr dirty="0"/>
              <a:t>Analysis</a:t>
            </a:r>
            <a:r>
              <a:rPr spc="35" dirty="0"/>
              <a:t> </a:t>
            </a:r>
            <a:r>
              <a:rPr dirty="0"/>
              <a:t>-</a:t>
            </a:r>
            <a:r>
              <a:rPr spc="35" dirty="0"/>
              <a:t> </a:t>
            </a:r>
            <a:r>
              <a:rPr dirty="0"/>
              <a:t>Developing</a:t>
            </a:r>
            <a:r>
              <a:rPr spc="35" dirty="0"/>
              <a:t> </a:t>
            </a:r>
            <a:r>
              <a:rPr dirty="0"/>
              <a:t>Actions</a:t>
            </a:r>
            <a:r>
              <a:rPr spc="30" dirty="0"/>
              <a:t> </a:t>
            </a:r>
            <a:r>
              <a:rPr dirty="0"/>
              <a:t>and</a:t>
            </a:r>
            <a:r>
              <a:rPr spc="35" dirty="0"/>
              <a:t> </a:t>
            </a:r>
            <a:r>
              <a:rPr dirty="0"/>
              <a:t>Making</a:t>
            </a:r>
            <a:r>
              <a:rPr spc="35" dirty="0"/>
              <a:t> </a:t>
            </a:r>
            <a:r>
              <a:rPr spc="-10" dirty="0"/>
              <a:t>Recommendations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5"/>
            <a:ext cx="10692130" cy="7559040"/>
            <a:chOff x="0" y="5"/>
            <a:chExt cx="10692130" cy="755904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5"/>
              <a:ext cx="10692000" cy="755903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30330" y="7118815"/>
              <a:ext cx="268023" cy="159015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331291" y="71910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472119" y="7065429"/>
              <a:ext cx="1179955" cy="298856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9863999" y="70920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13995" y="7100296"/>
              <a:ext cx="302260" cy="299720"/>
            </a:xfrm>
            <a:custGeom>
              <a:avLst/>
              <a:gdLst/>
              <a:ahLst/>
              <a:cxnLst/>
              <a:rect l="l" t="t" r="r" b="b"/>
              <a:pathLst>
                <a:path w="302259" h="299720">
                  <a:moveTo>
                    <a:pt x="0" y="596"/>
                  </a:moveTo>
                  <a:lnTo>
                    <a:pt x="150228" y="151637"/>
                  </a:lnTo>
                  <a:lnTo>
                    <a:pt x="301866" y="0"/>
                  </a:lnTo>
                </a:path>
                <a:path w="302259" h="299720">
                  <a:moveTo>
                    <a:pt x="2070" y="79908"/>
                  </a:moveTo>
                  <a:lnTo>
                    <a:pt x="151015" y="228904"/>
                  </a:lnTo>
                  <a:lnTo>
                    <a:pt x="298996" y="85305"/>
                  </a:lnTo>
                </a:path>
                <a:path w="302259" h="299720">
                  <a:moveTo>
                    <a:pt x="2070" y="151523"/>
                  </a:moveTo>
                  <a:lnTo>
                    <a:pt x="151015" y="299402"/>
                  </a:lnTo>
                  <a:lnTo>
                    <a:pt x="300799" y="155968"/>
                  </a:lnTo>
                </a:path>
              </a:pathLst>
            </a:custGeom>
            <a:ln w="10502">
              <a:solidFill>
                <a:srgbClr val="3FBA8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3708006" y="3280352"/>
              <a:ext cx="3150235" cy="0"/>
            </a:xfrm>
            <a:custGeom>
              <a:avLst/>
              <a:gdLst/>
              <a:ahLst/>
              <a:cxnLst/>
              <a:rect l="l" t="t" r="r" b="b"/>
              <a:pathLst>
                <a:path w="3150234">
                  <a:moveTo>
                    <a:pt x="3149993" y="0"/>
                  </a:moveTo>
                  <a:lnTo>
                    <a:pt x="0" y="0"/>
                  </a:lnTo>
                </a:path>
              </a:pathLst>
            </a:custGeom>
            <a:ln w="9525">
              <a:solidFill>
                <a:srgbClr val="3FBA8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 descr="$PPTXTitle"/>
          <p:cNvSpPr txBox="1">
            <a:spLocks noGrp="1"/>
          </p:cNvSpPr>
          <p:nvPr>
            <p:ph type="title"/>
          </p:nvPr>
        </p:nvSpPr>
        <p:spPr>
          <a:xfrm>
            <a:off x="3662630" y="2516879"/>
            <a:ext cx="324675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Plenary</a:t>
            </a:r>
            <a:r>
              <a:rPr spc="10" dirty="0"/>
              <a:t> </a:t>
            </a:r>
            <a:r>
              <a:rPr spc="-10" dirty="0"/>
              <a:t>discussion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3988727" y="3462040"/>
            <a:ext cx="2720340" cy="558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2384" marR="5080" indent="-20320">
              <a:lnSpc>
                <a:spcPct val="125000"/>
              </a:lnSpc>
              <a:spcBef>
                <a:spcPts val="100"/>
              </a:spcBef>
            </a:pPr>
            <a:r>
              <a:rPr sz="1400" b="0" dirty="0">
                <a:latin typeface="Roboto Medium"/>
                <a:cs typeface="Roboto Medium"/>
              </a:rPr>
              <a:t>What</a:t>
            </a:r>
            <a:r>
              <a:rPr sz="1400" b="0" spc="-25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are</a:t>
            </a:r>
            <a:r>
              <a:rPr sz="1400" b="0" spc="-25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some</a:t>
            </a:r>
            <a:r>
              <a:rPr sz="1400" b="0" spc="-25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features</a:t>
            </a:r>
            <a:r>
              <a:rPr sz="1400" b="0" spc="-30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of</a:t>
            </a:r>
            <a:r>
              <a:rPr sz="1400" b="0" spc="-30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a</a:t>
            </a:r>
            <a:r>
              <a:rPr sz="1400" b="0" spc="-30" dirty="0">
                <a:latin typeface="Roboto Medium"/>
                <a:cs typeface="Roboto Medium"/>
              </a:rPr>
              <a:t> </a:t>
            </a:r>
            <a:r>
              <a:rPr sz="1400" b="0" spc="-20" dirty="0">
                <a:latin typeface="Roboto Medium"/>
                <a:cs typeface="Roboto Medium"/>
              </a:rPr>
              <a:t>good </a:t>
            </a:r>
            <a:r>
              <a:rPr sz="1400" b="0" dirty="0">
                <a:latin typeface="Roboto Medium"/>
                <a:cs typeface="Roboto Medium"/>
              </a:rPr>
              <a:t>(written)</a:t>
            </a:r>
            <a:r>
              <a:rPr sz="1400" b="0" spc="-10" dirty="0">
                <a:latin typeface="Roboto Medium"/>
                <a:cs typeface="Roboto Medium"/>
              </a:rPr>
              <a:t> protection </a:t>
            </a:r>
            <a:r>
              <a:rPr sz="1400" b="0" dirty="0">
                <a:latin typeface="Roboto Medium"/>
                <a:cs typeface="Roboto Medium"/>
              </a:rPr>
              <a:t>risk</a:t>
            </a:r>
            <a:r>
              <a:rPr sz="1400" b="0" spc="-5" dirty="0">
                <a:latin typeface="Roboto Medium"/>
                <a:cs typeface="Roboto Medium"/>
              </a:rPr>
              <a:t> </a:t>
            </a:r>
            <a:r>
              <a:rPr sz="1400" b="0" spc="-10" dirty="0">
                <a:latin typeface="Roboto Medium"/>
                <a:cs typeface="Roboto Medium"/>
              </a:rPr>
              <a:t>analysis?</a:t>
            </a:r>
            <a:endParaRPr sz="1400">
              <a:latin typeface="Roboto Medium"/>
              <a:cs typeface="Roboto Medium"/>
            </a:endParaRPr>
          </a:p>
        </p:txBody>
      </p:sp>
      <p:sp>
        <p:nvSpPr>
          <p:cNvPr id="16" name="object 1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16</a:t>
            </a:fld>
            <a:endParaRPr spc="-25" dirty="0"/>
          </a:p>
        </p:txBody>
      </p:sp>
      <p:sp>
        <p:nvSpPr>
          <p:cNvPr id="17" name="object 1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5</a:t>
            </a:r>
          </a:p>
        </p:txBody>
      </p:sp>
      <p:sp>
        <p:nvSpPr>
          <p:cNvPr id="18" name="object 18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Use</a:t>
            </a:r>
            <a:r>
              <a:rPr spc="30" dirty="0"/>
              <a:t> </a:t>
            </a:r>
            <a:r>
              <a:rPr dirty="0"/>
              <a:t>of</a:t>
            </a:r>
            <a:r>
              <a:rPr spc="35" dirty="0"/>
              <a:t> </a:t>
            </a:r>
            <a:r>
              <a:rPr dirty="0"/>
              <a:t>Analysis</a:t>
            </a:r>
            <a:r>
              <a:rPr spc="35" dirty="0"/>
              <a:t> </a:t>
            </a:r>
            <a:r>
              <a:rPr dirty="0"/>
              <a:t>-</a:t>
            </a:r>
            <a:r>
              <a:rPr spc="35" dirty="0"/>
              <a:t> </a:t>
            </a:r>
            <a:r>
              <a:rPr dirty="0"/>
              <a:t>Developing</a:t>
            </a:r>
            <a:r>
              <a:rPr spc="35" dirty="0"/>
              <a:t> </a:t>
            </a:r>
            <a:r>
              <a:rPr dirty="0"/>
              <a:t>Actions</a:t>
            </a:r>
            <a:r>
              <a:rPr spc="30" dirty="0"/>
              <a:t> </a:t>
            </a:r>
            <a:r>
              <a:rPr dirty="0"/>
              <a:t>and</a:t>
            </a:r>
            <a:r>
              <a:rPr spc="35" dirty="0"/>
              <a:t> </a:t>
            </a:r>
            <a:r>
              <a:rPr dirty="0"/>
              <a:t>Making</a:t>
            </a:r>
            <a:r>
              <a:rPr spc="35" dirty="0"/>
              <a:t> </a:t>
            </a:r>
            <a:r>
              <a:rPr spc="-10" dirty="0"/>
              <a:t>Recommendations</a:t>
            </a:r>
          </a:p>
        </p:txBody>
      </p:sp>
      <p:pic>
        <p:nvPicPr>
          <p:cNvPr id="20" name="Gráfico 19">
            <a:extLst>
              <a:ext uri="{FF2B5EF4-FFF2-40B4-BE49-F238E27FC236}">
                <a16:creationId xmlns:a16="http://schemas.microsoft.com/office/drawing/2014/main" id="{1549663F-D99E-D46C-B303-3CE2F185F8E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835701" y="4665344"/>
            <a:ext cx="1044399" cy="1044399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5"/>
            <a:ext cx="10692130" cy="7559040"/>
            <a:chOff x="0" y="5"/>
            <a:chExt cx="10692130" cy="7559040"/>
          </a:xfrm>
        </p:grpSpPr>
        <p:pic>
          <p:nvPicPr>
            <p:cNvPr id="3" name="object 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5"/>
              <a:ext cx="10692000" cy="755903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30330" y="7118815"/>
              <a:ext cx="268023" cy="159015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331291" y="71910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472119" y="7065429"/>
              <a:ext cx="1179955" cy="298856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9863999" y="70920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13995" y="7100296"/>
              <a:ext cx="302260" cy="299720"/>
            </a:xfrm>
            <a:custGeom>
              <a:avLst/>
              <a:gdLst/>
              <a:ahLst/>
              <a:cxnLst/>
              <a:rect l="l" t="t" r="r" b="b"/>
              <a:pathLst>
                <a:path w="302259" h="299720">
                  <a:moveTo>
                    <a:pt x="0" y="596"/>
                  </a:moveTo>
                  <a:lnTo>
                    <a:pt x="150228" y="151637"/>
                  </a:lnTo>
                  <a:lnTo>
                    <a:pt x="301866" y="0"/>
                  </a:lnTo>
                </a:path>
                <a:path w="302259" h="299720">
                  <a:moveTo>
                    <a:pt x="2070" y="79908"/>
                  </a:moveTo>
                  <a:lnTo>
                    <a:pt x="151015" y="228904"/>
                  </a:lnTo>
                  <a:lnTo>
                    <a:pt x="298996" y="85305"/>
                  </a:lnTo>
                </a:path>
                <a:path w="302259" h="299720">
                  <a:moveTo>
                    <a:pt x="2070" y="151523"/>
                  </a:moveTo>
                  <a:lnTo>
                    <a:pt x="151015" y="299402"/>
                  </a:lnTo>
                  <a:lnTo>
                    <a:pt x="300799" y="155968"/>
                  </a:lnTo>
                </a:path>
              </a:pathLst>
            </a:custGeom>
            <a:ln w="10502">
              <a:solidFill>
                <a:srgbClr val="3FBA8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3419997" y="3802355"/>
              <a:ext cx="3780154" cy="0"/>
            </a:xfrm>
            <a:custGeom>
              <a:avLst/>
              <a:gdLst/>
              <a:ahLst/>
              <a:cxnLst/>
              <a:rect l="l" t="t" r="r" b="b"/>
              <a:pathLst>
                <a:path w="3780154">
                  <a:moveTo>
                    <a:pt x="3780002" y="0"/>
                  </a:moveTo>
                  <a:lnTo>
                    <a:pt x="0" y="0"/>
                  </a:lnTo>
                </a:path>
              </a:pathLst>
            </a:custGeom>
            <a:ln w="9525">
              <a:solidFill>
                <a:srgbClr val="3FBA8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 descr="$PPTXTitle"/>
          <p:cNvSpPr txBox="1">
            <a:spLocks noGrp="1"/>
          </p:cNvSpPr>
          <p:nvPr>
            <p:ph type="title"/>
          </p:nvPr>
        </p:nvSpPr>
        <p:spPr>
          <a:xfrm>
            <a:off x="3500667" y="2228880"/>
            <a:ext cx="3689985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14427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Activity: </a:t>
            </a:r>
            <a:r>
              <a:rPr dirty="0"/>
              <a:t>Review</a:t>
            </a:r>
            <a:r>
              <a:rPr spc="-45" dirty="0"/>
              <a:t> </a:t>
            </a:r>
            <a:r>
              <a:rPr dirty="0"/>
              <a:t>of</a:t>
            </a:r>
            <a:r>
              <a:rPr spc="-40" dirty="0"/>
              <a:t> </a:t>
            </a:r>
            <a:r>
              <a:rPr dirty="0"/>
              <a:t>an</a:t>
            </a:r>
            <a:r>
              <a:rPr spc="-40" dirty="0"/>
              <a:t> </a:t>
            </a:r>
            <a:r>
              <a:rPr spc="-10" dirty="0"/>
              <a:t>analysis</a:t>
            </a:r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17</a:t>
            </a:fld>
            <a:endParaRPr spc="-25" dirty="0"/>
          </a:p>
        </p:txBody>
      </p:sp>
      <p:sp>
        <p:nvSpPr>
          <p:cNvPr id="14" name="object 1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5</a:t>
            </a:r>
          </a:p>
        </p:txBody>
      </p:sp>
      <p:sp>
        <p:nvSpPr>
          <p:cNvPr id="15" name="object 15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Use</a:t>
            </a:r>
            <a:r>
              <a:rPr spc="30" dirty="0"/>
              <a:t> </a:t>
            </a:r>
            <a:r>
              <a:rPr dirty="0"/>
              <a:t>of</a:t>
            </a:r>
            <a:r>
              <a:rPr spc="35" dirty="0"/>
              <a:t> </a:t>
            </a:r>
            <a:r>
              <a:rPr dirty="0"/>
              <a:t>Analysis</a:t>
            </a:r>
            <a:r>
              <a:rPr spc="35" dirty="0"/>
              <a:t> </a:t>
            </a:r>
            <a:r>
              <a:rPr dirty="0"/>
              <a:t>-</a:t>
            </a:r>
            <a:r>
              <a:rPr spc="35" dirty="0"/>
              <a:t> </a:t>
            </a:r>
            <a:r>
              <a:rPr dirty="0"/>
              <a:t>Developing</a:t>
            </a:r>
            <a:r>
              <a:rPr spc="35" dirty="0"/>
              <a:t> </a:t>
            </a:r>
            <a:r>
              <a:rPr dirty="0"/>
              <a:t>Actions</a:t>
            </a:r>
            <a:r>
              <a:rPr spc="30" dirty="0"/>
              <a:t> </a:t>
            </a:r>
            <a:r>
              <a:rPr dirty="0"/>
              <a:t>and</a:t>
            </a:r>
            <a:r>
              <a:rPr spc="35" dirty="0"/>
              <a:t> </a:t>
            </a:r>
            <a:r>
              <a:rPr dirty="0"/>
              <a:t>Making</a:t>
            </a:r>
            <a:r>
              <a:rPr spc="35" dirty="0"/>
              <a:t> </a:t>
            </a:r>
            <a:r>
              <a:rPr spc="-10" dirty="0"/>
              <a:t>Recommendations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4845143" y="3143280"/>
            <a:ext cx="100203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b="0" spc="-55" dirty="0">
                <a:latin typeface="Roboto Medium"/>
                <a:cs typeface="Roboto Medium"/>
              </a:rPr>
              <a:t>(PAU)</a:t>
            </a:r>
            <a:endParaRPr sz="3000">
              <a:latin typeface="Roboto Medium"/>
              <a:cs typeface="Roboto Medium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780632" y="3984040"/>
            <a:ext cx="3132455" cy="558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2085" marR="5080" indent="-160020">
              <a:lnSpc>
                <a:spcPct val="125000"/>
              </a:lnSpc>
              <a:spcBef>
                <a:spcPts val="100"/>
              </a:spcBef>
            </a:pPr>
            <a:r>
              <a:rPr sz="1400" b="0" dirty="0">
                <a:latin typeface="Roboto Medium"/>
                <a:cs typeface="Roboto Medium"/>
              </a:rPr>
              <a:t>Review</a:t>
            </a:r>
            <a:r>
              <a:rPr sz="1400" b="0" spc="-35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a</a:t>
            </a:r>
            <a:r>
              <a:rPr sz="1400" b="0" spc="-30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current</a:t>
            </a:r>
            <a:r>
              <a:rPr sz="1400" b="0" spc="-25" dirty="0">
                <a:latin typeface="Roboto Medium"/>
                <a:cs typeface="Roboto Medium"/>
              </a:rPr>
              <a:t> </a:t>
            </a:r>
            <a:r>
              <a:rPr sz="1400" b="0" spc="-40" dirty="0">
                <a:latin typeface="Roboto Medium"/>
                <a:cs typeface="Roboto Medium"/>
              </a:rPr>
              <a:t>PAU</a:t>
            </a:r>
            <a:r>
              <a:rPr sz="1400" b="0" spc="-25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-</a:t>
            </a:r>
            <a:r>
              <a:rPr sz="1400" b="0" spc="-30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identify</a:t>
            </a:r>
            <a:r>
              <a:rPr sz="1400" b="0" spc="-25" dirty="0">
                <a:latin typeface="Roboto Medium"/>
                <a:cs typeface="Roboto Medium"/>
              </a:rPr>
              <a:t> </a:t>
            </a:r>
            <a:r>
              <a:rPr sz="1400" b="0" spc="-10" dirty="0">
                <a:latin typeface="Roboto Medium"/>
                <a:cs typeface="Roboto Medium"/>
              </a:rPr>
              <a:t>positive </a:t>
            </a:r>
            <a:r>
              <a:rPr sz="1400" b="0" dirty="0">
                <a:latin typeface="Roboto Medium"/>
                <a:cs typeface="Roboto Medium"/>
              </a:rPr>
              <a:t>features</a:t>
            </a:r>
            <a:r>
              <a:rPr sz="1400" b="0" spc="-45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and</a:t>
            </a:r>
            <a:r>
              <a:rPr sz="1400" b="0" spc="-40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areas</a:t>
            </a:r>
            <a:r>
              <a:rPr sz="1400" b="0" spc="-45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of</a:t>
            </a:r>
            <a:r>
              <a:rPr sz="1400" b="0" spc="-40" dirty="0">
                <a:latin typeface="Roboto Medium"/>
                <a:cs typeface="Roboto Medium"/>
              </a:rPr>
              <a:t> </a:t>
            </a:r>
            <a:r>
              <a:rPr sz="1400" b="0" spc="-10" dirty="0">
                <a:latin typeface="Roboto Medium"/>
                <a:cs typeface="Roboto Medium"/>
              </a:rPr>
              <a:t>improvement</a:t>
            </a:r>
            <a:endParaRPr sz="1400">
              <a:latin typeface="Roboto Medium"/>
              <a:cs typeface="Roboto Medium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5"/>
            <a:ext cx="10692130" cy="7559040"/>
            <a:chOff x="0" y="5"/>
            <a:chExt cx="10692130" cy="7559040"/>
          </a:xfrm>
        </p:grpSpPr>
        <p:pic>
          <p:nvPicPr>
            <p:cNvPr id="3" name="object 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5"/>
              <a:ext cx="10692000" cy="755903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30330" y="7118815"/>
              <a:ext cx="268023" cy="159015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331291" y="71910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472119" y="7065429"/>
              <a:ext cx="1179955" cy="298856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9863999" y="70920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13995" y="7100296"/>
              <a:ext cx="302260" cy="299720"/>
            </a:xfrm>
            <a:custGeom>
              <a:avLst/>
              <a:gdLst/>
              <a:ahLst/>
              <a:cxnLst/>
              <a:rect l="l" t="t" r="r" b="b"/>
              <a:pathLst>
                <a:path w="302259" h="299720">
                  <a:moveTo>
                    <a:pt x="0" y="596"/>
                  </a:moveTo>
                  <a:lnTo>
                    <a:pt x="150228" y="151637"/>
                  </a:lnTo>
                  <a:lnTo>
                    <a:pt x="301866" y="0"/>
                  </a:lnTo>
                </a:path>
                <a:path w="302259" h="299720">
                  <a:moveTo>
                    <a:pt x="2070" y="79908"/>
                  </a:moveTo>
                  <a:lnTo>
                    <a:pt x="151015" y="228904"/>
                  </a:lnTo>
                  <a:lnTo>
                    <a:pt x="298996" y="85305"/>
                  </a:lnTo>
                </a:path>
                <a:path w="302259" h="299720">
                  <a:moveTo>
                    <a:pt x="2070" y="151523"/>
                  </a:moveTo>
                  <a:lnTo>
                    <a:pt x="151015" y="299402"/>
                  </a:lnTo>
                  <a:lnTo>
                    <a:pt x="300799" y="155968"/>
                  </a:lnTo>
                </a:path>
              </a:pathLst>
            </a:custGeom>
            <a:ln w="10502">
              <a:solidFill>
                <a:srgbClr val="3FBA8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3411004" y="3532356"/>
              <a:ext cx="4005579" cy="0"/>
            </a:xfrm>
            <a:custGeom>
              <a:avLst/>
              <a:gdLst/>
              <a:ahLst/>
              <a:cxnLst/>
              <a:rect l="l" t="t" r="r" b="b"/>
              <a:pathLst>
                <a:path w="4005579">
                  <a:moveTo>
                    <a:pt x="4004995" y="0"/>
                  </a:moveTo>
                  <a:lnTo>
                    <a:pt x="0" y="0"/>
                  </a:lnTo>
                </a:path>
              </a:pathLst>
            </a:custGeom>
            <a:ln w="9525">
              <a:solidFill>
                <a:srgbClr val="3FBA8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 descr="$PPTXTitle"/>
          <p:cNvSpPr txBox="1">
            <a:spLocks noGrp="1"/>
          </p:cNvSpPr>
          <p:nvPr>
            <p:ph type="title"/>
          </p:nvPr>
        </p:nvSpPr>
        <p:spPr>
          <a:xfrm>
            <a:off x="3481785" y="2318880"/>
            <a:ext cx="373126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Activity:</a:t>
            </a:r>
          </a:p>
          <a:p>
            <a:pPr algn="ctr">
              <a:lnSpc>
                <a:spcPct val="100000"/>
              </a:lnSpc>
            </a:pPr>
            <a:r>
              <a:rPr dirty="0"/>
              <a:t>Present</a:t>
            </a:r>
            <a:r>
              <a:rPr spc="-75" dirty="0"/>
              <a:t> </a:t>
            </a:r>
            <a:r>
              <a:rPr dirty="0"/>
              <a:t>your</a:t>
            </a:r>
            <a:r>
              <a:rPr spc="-70" dirty="0"/>
              <a:t> </a:t>
            </a:r>
            <a:r>
              <a:rPr spc="-10" dirty="0"/>
              <a:t>example</a:t>
            </a:r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18</a:t>
            </a:fld>
            <a:endParaRPr spc="-25" dirty="0"/>
          </a:p>
        </p:txBody>
      </p:sp>
      <p:sp>
        <p:nvSpPr>
          <p:cNvPr id="13" name="object 1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5</a:t>
            </a:r>
          </a:p>
        </p:txBody>
      </p:sp>
      <p:sp>
        <p:nvSpPr>
          <p:cNvPr id="14" name="object 14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Use</a:t>
            </a:r>
            <a:r>
              <a:rPr spc="30" dirty="0"/>
              <a:t> </a:t>
            </a:r>
            <a:r>
              <a:rPr dirty="0"/>
              <a:t>of</a:t>
            </a:r>
            <a:r>
              <a:rPr spc="35" dirty="0"/>
              <a:t> </a:t>
            </a:r>
            <a:r>
              <a:rPr dirty="0"/>
              <a:t>Analysis</a:t>
            </a:r>
            <a:r>
              <a:rPr spc="35" dirty="0"/>
              <a:t> </a:t>
            </a:r>
            <a:r>
              <a:rPr dirty="0"/>
              <a:t>-</a:t>
            </a:r>
            <a:r>
              <a:rPr spc="35" dirty="0"/>
              <a:t> </a:t>
            </a:r>
            <a:r>
              <a:rPr dirty="0"/>
              <a:t>Developing</a:t>
            </a:r>
            <a:r>
              <a:rPr spc="35" dirty="0"/>
              <a:t> </a:t>
            </a:r>
            <a:r>
              <a:rPr dirty="0"/>
              <a:t>Actions</a:t>
            </a:r>
            <a:r>
              <a:rPr spc="30" dirty="0"/>
              <a:t> </a:t>
            </a:r>
            <a:r>
              <a:rPr dirty="0"/>
              <a:t>and</a:t>
            </a:r>
            <a:r>
              <a:rPr spc="35" dirty="0"/>
              <a:t> </a:t>
            </a:r>
            <a:r>
              <a:rPr dirty="0"/>
              <a:t>Making</a:t>
            </a:r>
            <a:r>
              <a:rPr spc="35" dirty="0"/>
              <a:t> </a:t>
            </a:r>
            <a:r>
              <a:rPr spc="-10" dirty="0"/>
              <a:t>Recommendations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3398300" y="3714039"/>
            <a:ext cx="4023360" cy="965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sz="1400" b="0" dirty="0">
                <a:latin typeface="Roboto Light"/>
                <a:cs typeface="Roboto Light"/>
              </a:rPr>
              <a:t>All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participants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were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asked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to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bring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example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spc="-25" dirty="0">
                <a:latin typeface="Roboto Light"/>
                <a:cs typeface="Roboto Light"/>
              </a:rPr>
              <a:t>of</a:t>
            </a:r>
            <a:r>
              <a:rPr sz="1400" b="0" spc="500" dirty="0">
                <a:latin typeface="Roboto Light"/>
                <a:cs typeface="Roboto Light"/>
              </a:rPr>
              <a:t>  </a:t>
            </a:r>
            <a:r>
              <a:rPr sz="1400" b="0" dirty="0">
                <a:latin typeface="Roboto Light"/>
                <a:cs typeface="Roboto Light"/>
              </a:rPr>
              <a:t>a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good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PRA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that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they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have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either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developed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or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read.</a:t>
            </a:r>
            <a:endParaRPr sz="1400">
              <a:latin typeface="Roboto Light"/>
              <a:cs typeface="Roboto Light"/>
            </a:endParaRPr>
          </a:p>
          <a:p>
            <a:pPr marL="115570" algn="ctr">
              <a:lnSpc>
                <a:spcPct val="100000"/>
              </a:lnSpc>
              <a:spcBef>
                <a:spcPts val="1520"/>
              </a:spcBef>
            </a:pPr>
            <a:r>
              <a:rPr sz="1400" b="0" dirty="0">
                <a:solidFill>
                  <a:srgbClr val="3FBA8D"/>
                </a:solidFill>
                <a:latin typeface="Roboto Medium"/>
                <a:cs typeface="Roboto Medium"/>
              </a:rPr>
              <a:t>Time</a:t>
            </a:r>
            <a:r>
              <a:rPr sz="1400" b="0" spc="-15" dirty="0">
                <a:solidFill>
                  <a:srgbClr val="3FBA8D"/>
                </a:solidFill>
                <a:latin typeface="Roboto Medium"/>
                <a:cs typeface="Roboto Medium"/>
              </a:rPr>
              <a:t> </a:t>
            </a:r>
            <a:r>
              <a:rPr sz="1400" b="0" dirty="0">
                <a:solidFill>
                  <a:srgbClr val="3FBA8D"/>
                </a:solidFill>
                <a:latin typeface="Roboto Medium"/>
                <a:cs typeface="Roboto Medium"/>
              </a:rPr>
              <a:t>to</a:t>
            </a:r>
            <a:r>
              <a:rPr sz="1400" b="0" spc="-15" dirty="0">
                <a:solidFill>
                  <a:srgbClr val="3FBA8D"/>
                </a:solidFill>
                <a:latin typeface="Roboto Medium"/>
                <a:cs typeface="Roboto Medium"/>
              </a:rPr>
              <a:t> </a:t>
            </a:r>
            <a:r>
              <a:rPr sz="1400" b="0" dirty="0">
                <a:solidFill>
                  <a:srgbClr val="3FBA8D"/>
                </a:solidFill>
                <a:latin typeface="Roboto Medium"/>
                <a:cs typeface="Roboto Medium"/>
              </a:rPr>
              <a:t>use</a:t>
            </a:r>
            <a:r>
              <a:rPr sz="1400" b="0" spc="-10" dirty="0">
                <a:solidFill>
                  <a:srgbClr val="3FBA8D"/>
                </a:solidFill>
                <a:latin typeface="Roboto Medium"/>
                <a:cs typeface="Roboto Medium"/>
              </a:rPr>
              <a:t> them!</a:t>
            </a:r>
            <a:endParaRPr sz="1400">
              <a:latin typeface="Roboto Medium"/>
              <a:cs typeface="Roboto Medium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n 16" descr="Imagen que contiene Interfaz de usuario gráfica&#10;&#10;El contenido generado por IA puede ser incorrecto.">
            <a:extLst>
              <a:ext uri="{FF2B5EF4-FFF2-40B4-BE49-F238E27FC236}">
                <a16:creationId xmlns:a16="http://schemas.microsoft.com/office/drawing/2014/main" id="{364F0085-70F3-0894-1070-F053FFA28F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" y="1905"/>
            <a:ext cx="10692384" cy="7559040"/>
          </a:xfrm>
          <a:prstGeom prst="rect">
            <a:avLst/>
          </a:prstGeom>
        </p:spPr>
      </p:pic>
      <p:sp>
        <p:nvSpPr>
          <p:cNvPr id="9" name="object 9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Tips</a:t>
            </a:r>
            <a:r>
              <a:rPr spc="-30" dirty="0"/>
              <a:t> </a:t>
            </a:r>
            <a:r>
              <a:rPr dirty="0"/>
              <a:t>for</a:t>
            </a:r>
            <a:r>
              <a:rPr spc="-25" dirty="0"/>
              <a:t> </a:t>
            </a:r>
            <a:r>
              <a:rPr dirty="0"/>
              <a:t>formulating</a:t>
            </a:r>
            <a:r>
              <a:rPr spc="-25" dirty="0"/>
              <a:t> </a:t>
            </a:r>
            <a:r>
              <a:rPr spc="-10" dirty="0"/>
              <a:t>recommendations</a:t>
            </a:r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19</a:t>
            </a:fld>
            <a:endParaRPr spc="-25" dirty="0"/>
          </a:p>
        </p:txBody>
      </p:sp>
      <p:sp>
        <p:nvSpPr>
          <p:cNvPr id="12" name="object 1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5</a:t>
            </a:r>
          </a:p>
        </p:txBody>
      </p:sp>
      <p:sp>
        <p:nvSpPr>
          <p:cNvPr id="13" name="object 13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Use</a:t>
            </a:r>
            <a:r>
              <a:rPr spc="30" dirty="0"/>
              <a:t> </a:t>
            </a:r>
            <a:r>
              <a:rPr dirty="0"/>
              <a:t>of</a:t>
            </a:r>
            <a:r>
              <a:rPr spc="35" dirty="0"/>
              <a:t> </a:t>
            </a:r>
            <a:r>
              <a:rPr dirty="0"/>
              <a:t>Analysis</a:t>
            </a:r>
            <a:r>
              <a:rPr spc="35" dirty="0"/>
              <a:t> </a:t>
            </a:r>
            <a:r>
              <a:rPr dirty="0"/>
              <a:t>-</a:t>
            </a:r>
            <a:r>
              <a:rPr spc="35" dirty="0"/>
              <a:t> </a:t>
            </a:r>
            <a:r>
              <a:rPr dirty="0"/>
              <a:t>Developing</a:t>
            </a:r>
            <a:r>
              <a:rPr spc="35" dirty="0"/>
              <a:t> </a:t>
            </a:r>
            <a:r>
              <a:rPr dirty="0"/>
              <a:t>Actions</a:t>
            </a:r>
            <a:r>
              <a:rPr spc="30" dirty="0"/>
              <a:t> </a:t>
            </a:r>
            <a:r>
              <a:rPr dirty="0"/>
              <a:t>and</a:t>
            </a:r>
            <a:r>
              <a:rPr spc="35" dirty="0"/>
              <a:t> </a:t>
            </a:r>
            <a:r>
              <a:rPr dirty="0"/>
              <a:t>Making</a:t>
            </a:r>
            <a:r>
              <a:rPr spc="35" dirty="0"/>
              <a:t> </a:t>
            </a:r>
            <a:r>
              <a:rPr spc="-10" dirty="0"/>
              <a:t>Recommendations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707299" y="1919680"/>
            <a:ext cx="5541010" cy="3606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0" dirty="0">
                <a:latin typeface="Roboto Medium"/>
                <a:cs typeface="Roboto Medium"/>
              </a:rPr>
              <a:t>When</a:t>
            </a:r>
            <a:r>
              <a:rPr sz="1400" b="0" spc="-30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making</a:t>
            </a:r>
            <a:r>
              <a:rPr sz="1400" b="0" spc="-25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recommendations</a:t>
            </a:r>
            <a:r>
              <a:rPr sz="1400" b="0" spc="-30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in</a:t>
            </a:r>
            <a:r>
              <a:rPr sz="1400" b="0" spc="-30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an</a:t>
            </a:r>
            <a:r>
              <a:rPr sz="1400" b="0" spc="-25" dirty="0">
                <a:latin typeface="Roboto Medium"/>
                <a:cs typeface="Roboto Medium"/>
              </a:rPr>
              <a:t> </a:t>
            </a:r>
            <a:r>
              <a:rPr sz="1400" b="0" spc="-10" dirty="0">
                <a:latin typeface="Roboto Medium"/>
                <a:cs typeface="Roboto Medium"/>
              </a:rPr>
              <a:t>analysis</a:t>
            </a:r>
            <a:r>
              <a:rPr sz="1400" b="0" spc="-30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report,</a:t>
            </a:r>
            <a:r>
              <a:rPr sz="1400" b="0" spc="-25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they</a:t>
            </a:r>
            <a:r>
              <a:rPr sz="1400" b="0" spc="-25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should</a:t>
            </a:r>
            <a:r>
              <a:rPr sz="1400" b="0" spc="-30" dirty="0">
                <a:latin typeface="Roboto Medium"/>
                <a:cs typeface="Roboto Medium"/>
              </a:rPr>
              <a:t> </a:t>
            </a:r>
            <a:r>
              <a:rPr sz="1400" b="0" spc="-25" dirty="0">
                <a:latin typeface="Roboto Medium"/>
                <a:cs typeface="Roboto Medium"/>
              </a:rPr>
              <a:t>be:</a:t>
            </a:r>
            <a:endParaRPr sz="1400">
              <a:latin typeface="Roboto Medium"/>
              <a:cs typeface="Roboto Medium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400">
              <a:latin typeface="Roboto Medium"/>
              <a:cs typeface="Roboto Medium"/>
            </a:endParaRPr>
          </a:p>
          <a:p>
            <a:pPr marL="191135" indent="-178435">
              <a:lnSpc>
                <a:spcPct val="100000"/>
              </a:lnSpc>
              <a:buClr>
                <a:srgbClr val="3FBA8D"/>
              </a:buClr>
              <a:buChar char="•"/>
              <a:tabLst>
                <a:tab pos="191135" algn="l"/>
              </a:tabLst>
            </a:pPr>
            <a:r>
              <a:rPr sz="1400" b="0" spc="-10" dirty="0">
                <a:latin typeface="Roboto Light"/>
                <a:cs typeface="Roboto Light"/>
              </a:rPr>
              <a:t>Specific</a:t>
            </a:r>
            <a:endParaRPr sz="1400">
              <a:latin typeface="Roboto Light"/>
              <a:cs typeface="Roboto Light"/>
            </a:endParaRPr>
          </a:p>
          <a:p>
            <a:pPr marL="191135" indent="-178435">
              <a:lnSpc>
                <a:spcPct val="100000"/>
              </a:lnSpc>
              <a:spcBef>
                <a:spcPts val="1170"/>
              </a:spcBef>
              <a:buClr>
                <a:srgbClr val="3FBA8D"/>
              </a:buClr>
              <a:buChar char="•"/>
              <a:tabLst>
                <a:tab pos="191135" algn="l"/>
              </a:tabLst>
            </a:pPr>
            <a:r>
              <a:rPr sz="1400" b="0" spc="-10" dirty="0">
                <a:latin typeface="Roboto Light"/>
                <a:cs typeface="Roboto Light"/>
              </a:rPr>
              <a:t>Solutions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focused</a:t>
            </a:r>
            <a:endParaRPr sz="1400">
              <a:latin typeface="Roboto Light"/>
              <a:cs typeface="Roboto Light"/>
            </a:endParaRPr>
          </a:p>
          <a:p>
            <a:pPr marL="191135" indent="-178435">
              <a:lnSpc>
                <a:spcPct val="100000"/>
              </a:lnSpc>
              <a:spcBef>
                <a:spcPts val="1170"/>
              </a:spcBef>
              <a:buClr>
                <a:srgbClr val="3FBA8D"/>
              </a:buClr>
              <a:buChar char="•"/>
              <a:tabLst>
                <a:tab pos="191135" algn="l"/>
              </a:tabLst>
            </a:pPr>
            <a:r>
              <a:rPr sz="1400" b="0" spc="-10" dirty="0">
                <a:latin typeface="Roboto Light"/>
                <a:cs typeface="Roboto Light"/>
              </a:rPr>
              <a:t>Targeted</a:t>
            </a:r>
            <a:endParaRPr sz="1400">
              <a:latin typeface="Roboto Light"/>
              <a:cs typeface="Roboto Light"/>
            </a:endParaRPr>
          </a:p>
          <a:p>
            <a:pPr marL="191135" indent="-178435">
              <a:lnSpc>
                <a:spcPct val="100000"/>
              </a:lnSpc>
              <a:spcBef>
                <a:spcPts val="1170"/>
              </a:spcBef>
              <a:buClr>
                <a:srgbClr val="3FBA8D"/>
              </a:buClr>
              <a:buChar char="•"/>
              <a:tabLst>
                <a:tab pos="191135" algn="l"/>
              </a:tabLst>
            </a:pPr>
            <a:r>
              <a:rPr sz="1400" b="0" dirty="0">
                <a:latin typeface="Roboto Light"/>
                <a:cs typeface="Roboto Light"/>
              </a:rPr>
              <a:t>Focus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on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one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issue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per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recommendation</a:t>
            </a:r>
            <a:endParaRPr sz="1400">
              <a:latin typeface="Roboto Light"/>
              <a:cs typeface="Roboto Light"/>
            </a:endParaRPr>
          </a:p>
          <a:p>
            <a:pPr marL="190500" marR="661670" indent="-178435">
              <a:lnSpc>
                <a:spcPct val="119000"/>
              </a:lnSpc>
              <a:spcBef>
                <a:spcPts val="855"/>
              </a:spcBef>
              <a:buClr>
                <a:srgbClr val="3FBA8D"/>
              </a:buClr>
              <a:buChar char="•"/>
              <a:tabLst>
                <a:tab pos="192405" algn="l"/>
              </a:tabLst>
            </a:pPr>
            <a:r>
              <a:rPr sz="1400" b="0" dirty="0">
                <a:latin typeface="Roboto Light"/>
                <a:cs typeface="Roboto Light"/>
              </a:rPr>
              <a:t>Include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detail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in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recommendation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that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helps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target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spc="-25" dirty="0">
                <a:latin typeface="Roboto Light"/>
                <a:cs typeface="Roboto Light"/>
              </a:rPr>
              <a:t>to 	</a:t>
            </a:r>
            <a:r>
              <a:rPr sz="1400" b="0" dirty="0">
                <a:latin typeface="Roboto Light"/>
                <a:cs typeface="Roboto Light"/>
              </a:rPr>
              <a:t>implement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actions</a:t>
            </a:r>
            <a:endParaRPr sz="1400">
              <a:latin typeface="Roboto Light"/>
              <a:cs typeface="Roboto Light"/>
            </a:endParaRPr>
          </a:p>
          <a:p>
            <a:pPr marL="191135" indent="-178435">
              <a:lnSpc>
                <a:spcPct val="100000"/>
              </a:lnSpc>
              <a:spcBef>
                <a:spcPts val="1170"/>
              </a:spcBef>
              <a:buClr>
                <a:srgbClr val="3FBA8D"/>
              </a:buClr>
              <a:buChar char="•"/>
              <a:tabLst>
                <a:tab pos="191135" algn="l"/>
              </a:tabLst>
            </a:pPr>
            <a:r>
              <a:rPr sz="1400" b="0" spc="-10" dirty="0">
                <a:latin typeface="Roboto Light"/>
                <a:cs typeface="Roboto Light"/>
              </a:rPr>
              <a:t>Realistic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10" dirty="0">
                <a:latin typeface="Roboto Light"/>
                <a:cs typeface="Roboto Light"/>
              </a:rPr>
              <a:t> achievable</a:t>
            </a:r>
            <a:endParaRPr sz="1400">
              <a:latin typeface="Roboto Light"/>
              <a:cs typeface="Roboto Light"/>
            </a:endParaRPr>
          </a:p>
          <a:p>
            <a:pPr marL="190500" marR="168910" indent="-178435">
              <a:lnSpc>
                <a:spcPct val="119000"/>
              </a:lnSpc>
              <a:spcBef>
                <a:spcPts val="850"/>
              </a:spcBef>
              <a:buClr>
                <a:srgbClr val="3FBA8D"/>
              </a:buClr>
              <a:buChar char="•"/>
              <a:tabLst>
                <a:tab pos="192405" algn="l"/>
              </a:tabLst>
            </a:pPr>
            <a:r>
              <a:rPr sz="1400" b="0" dirty="0">
                <a:latin typeface="Roboto Light"/>
                <a:cs typeface="Roboto Light"/>
              </a:rPr>
              <a:t>Clearly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flow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from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analysis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logic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in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report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–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for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example, 	</a:t>
            </a:r>
            <a:r>
              <a:rPr sz="1400" b="0" dirty="0">
                <a:latin typeface="Roboto Light"/>
                <a:cs typeface="Roboto Light"/>
              </a:rPr>
              <a:t>target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them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at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one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of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risk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reduction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aims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of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equation</a:t>
            </a:r>
            <a:r>
              <a:rPr sz="1400" b="0" spc="-20" dirty="0">
                <a:latin typeface="Roboto Light"/>
                <a:cs typeface="Roboto Light"/>
              </a:rPr>
              <a:t> (the 	</a:t>
            </a:r>
            <a:r>
              <a:rPr sz="1400" b="0" dirty="0">
                <a:latin typeface="Roboto Light"/>
                <a:cs typeface="Roboto Light"/>
              </a:rPr>
              <a:t>arrows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in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equation)</a:t>
            </a:r>
            <a:endParaRPr sz="1400">
              <a:latin typeface="Roboto Light"/>
              <a:cs typeface="Roboto Light"/>
            </a:endParaRPr>
          </a:p>
        </p:txBody>
      </p:sp>
      <p:pic>
        <p:nvPicPr>
          <p:cNvPr id="15" name="Gráfico 14">
            <a:extLst>
              <a:ext uri="{FF2B5EF4-FFF2-40B4-BE49-F238E27FC236}">
                <a16:creationId xmlns:a16="http://schemas.microsoft.com/office/drawing/2014/main" id="{670C204C-61D7-97D7-2AA3-A607E77DFD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7500" y="1905871"/>
            <a:ext cx="1567900" cy="1646954"/>
          </a:xfrm>
          <a:prstGeom prst="rect">
            <a:avLst/>
          </a:prstGeom>
        </p:spPr>
      </p:pic>
      <p:pic>
        <p:nvPicPr>
          <p:cNvPr id="18" name="object 6">
            <a:extLst>
              <a:ext uri="{FF2B5EF4-FFF2-40B4-BE49-F238E27FC236}">
                <a16:creationId xmlns:a16="http://schemas.microsoft.com/office/drawing/2014/main" id="{D6B00C20-6EAF-4C23-2D58-F88A111F568D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72119" y="7065429"/>
            <a:ext cx="1179955" cy="298856"/>
          </a:xfrm>
          <a:prstGeom prst="rect">
            <a:avLst/>
          </a:prstGeom>
        </p:spPr>
      </p:pic>
      <p:sp>
        <p:nvSpPr>
          <p:cNvPr id="19" name="object 8">
            <a:extLst>
              <a:ext uri="{FF2B5EF4-FFF2-40B4-BE49-F238E27FC236}">
                <a16:creationId xmlns:a16="http://schemas.microsoft.com/office/drawing/2014/main" id="{42F75406-9160-9842-9849-FFD1B4E090EE}"/>
              </a:ext>
            </a:extLst>
          </p:cNvPr>
          <p:cNvSpPr/>
          <p:nvPr/>
        </p:nvSpPr>
        <p:spPr>
          <a:xfrm>
            <a:off x="213995" y="7100296"/>
            <a:ext cx="302260" cy="299720"/>
          </a:xfrm>
          <a:custGeom>
            <a:avLst/>
            <a:gdLst/>
            <a:ahLst/>
            <a:cxnLst/>
            <a:rect l="l" t="t" r="r" b="b"/>
            <a:pathLst>
              <a:path w="302259" h="299720">
                <a:moveTo>
                  <a:pt x="0" y="596"/>
                </a:moveTo>
                <a:lnTo>
                  <a:pt x="150228" y="151637"/>
                </a:lnTo>
                <a:lnTo>
                  <a:pt x="301866" y="0"/>
                </a:lnTo>
              </a:path>
              <a:path w="302259" h="299720">
                <a:moveTo>
                  <a:pt x="2070" y="79908"/>
                </a:moveTo>
                <a:lnTo>
                  <a:pt x="151015" y="228904"/>
                </a:lnTo>
                <a:lnTo>
                  <a:pt x="298996" y="85305"/>
                </a:lnTo>
              </a:path>
              <a:path w="302259" h="299720">
                <a:moveTo>
                  <a:pt x="2070" y="151523"/>
                </a:moveTo>
                <a:lnTo>
                  <a:pt x="151015" y="299402"/>
                </a:lnTo>
                <a:lnTo>
                  <a:pt x="300799" y="155968"/>
                </a:lnTo>
              </a:path>
            </a:pathLst>
          </a:custGeom>
          <a:ln w="10502">
            <a:solidFill>
              <a:srgbClr val="3FBA8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0" name="object 4">
            <a:extLst>
              <a:ext uri="{FF2B5EF4-FFF2-40B4-BE49-F238E27FC236}">
                <a16:creationId xmlns:a16="http://schemas.microsoft.com/office/drawing/2014/main" id="{6EAB3ABB-8552-36D4-C2F7-887704CA9FAE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30330" y="7118815"/>
            <a:ext cx="268023" cy="159015"/>
          </a:xfrm>
          <a:prstGeom prst="rect">
            <a:avLst/>
          </a:prstGeom>
        </p:spPr>
      </p:pic>
      <p:sp>
        <p:nvSpPr>
          <p:cNvPr id="21" name="object 5">
            <a:extLst>
              <a:ext uri="{FF2B5EF4-FFF2-40B4-BE49-F238E27FC236}">
                <a16:creationId xmlns:a16="http://schemas.microsoft.com/office/drawing/2014/main" id="{5A4A5E21-086E-CF19-9266-04DCBE6E75B0}"/>
              </a:ext>
            </a:extLst>
          </p:cNvPr>
          <p:cNvSpPr/>
          <p:nvPr/>
        </p:nvSpPr>
        <p:spPr>
          <a:xfrm>
            <a:off x="1331291" y="7191005"/>
            <a:ext cx="0" cy="130810"/>
          </a:xfrm>
          <a:custGeom>
            <a:avLst/>
            <a:gdLst/>
            <a:ahLst/>
            <a:cxnLst/>
            <a:rect l="l" t="t" r="r" b="b"/>
            <a:pathLst>
              <a:path h="130809">
                <a:moveTo>
                  <a:pt x="0" y="0"/>
                </a:moveTo>
                <a:lnTo>
                  <a:pt x="0" y="130517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7">
            <a:extLst>
              <a:ext uri="{FF2B5EF4-FFF2-40B4-BE49-F238E27FC236}">
                <a16:creationId xmlns:a16="http://schemas.microsoft.com/office/drawing/2014/main" id="{25CD9512-2D57-FA7E-F1D3-38E78130D3B1}"/>
              </a:ext>
            </a:extLst>
          </p:cNvPr>
          <p:cNvSpPr/>
          <p:nvPr/>
        </p:nvSpPr>
        <p:spPr>
          <a:xfrm>
            <a:off x="9863999" y="7092005"/>
            <a:ext cx="0" cy="301625"/>
          </a:xfrm>
          <a:custGeom>
            <a:avLst/>
            <a:gdLst/>
            <a:ahLst/>
            <a:cxnLst/>
            <a:rect l="l" t="t" r="r" b="b"/>
            <a:pathLst>
              <a:path h="301625">
                <a:moveTo>
                  <a:pt x="0" y="0"/>
                </a:moveTo>
                <a:lnTo>
                  <a:pt x="0" y="301485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5"/>
            <a:ext cx="10692130" cy="7559040"/>
            <a:chOff x="0" y="5"/>
            <a:chExt cx="10692130" cy="755904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5"/>
              <a:ext cx="10692000" cy="755903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30330" y="7118815"/>
              <a:ext cx="268023" cy="159015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331291" y="71910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472119" y="7065429"/>
              <a:ext cx="1179955" cy="298856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9863999" y="70920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13995" y="7100296"/>
              <a:ext cx="302260" cy="299720"/>
            </a:xfrm>
            <a:custGeom>
              <a:avLst/>
              <a:gdLst/>
              <a:ahLst/>
              <a:cxnLst/>
              <a:rect l="l" t="t" r="r" b="b"/>
              <a:pathLst>
                <a:path w="302259" h="299720">
                  <a:moveTo>
                    <a:pt x="0" y="596"/>
                  </a:moveTo>
                  <a:lnTo>
                    <a:pt x="150228" y="151637"/>
                  </a:lnTo>
                  <a:lnTo>
                    <a:pt x="301866" y="0"/>
                  </a:lnTo>
                </a:path>
                <a:path w="302259" h="299720">
                  <a:moveTo>
                    <a:pt x="2070" y="79908"/>
                  </a:moveTo>
                  <a:lnTo>
                    <a:pt x="151015" y="228904"/>
                  </a:lnTo>
                  <a:lnTo>
                    <a:pt x="298996" y="85305"/>
                  </a:lnTo>
                </a:path>
                <a:path w="302259" h="299720">
                  <a:moveTo>
                    <a:pt x="2070" y="151523"/>
                  </a:moveTo>
                  <a:lnTo>
                    <a:pt x="151015" y="299402"/>
                  </a:lnTo>
                  <a:lnTo>
                    <a:pt x="300799" y="155968"/>
                  </a:lnTo>
                </a:path>
              </a:pathLst>
            </a:custGeom>
            <a:ln w="10502">
              <a:solidFill>
                <a:srgbClr val="3FBA8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Module 5</a:t>
            </a:r>
            <a:r>
              <a:rPr spc="-5" dirty="0"/>
              <a:t> </a:t>
            </a:r>
            <a:r>
              <a:rPr spc="-10" dirty="0"/>
              <a:t>Objectives</a:t>
            </a:r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2</a:t>
            </a:fld>
            <a:endParaRPr spc="-25" dirty="0"/>
          </a:p>
        </p:txBody>
      </p:sp>
      <p:sp>
        <p:nvSpPr>
          <p:cNvPr id="14" name="object 1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5</a:t>
            </a:r>
          </a:p>
        </p:txBody>
      </p:sp>
      <p:sp>
        <p:nvSpPr>
          <p:cNvPr id="15" name="object 15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Use</a:t>
            </a:r>
            <a:r>
              <a:rPr spc="30" dirty="0"/>
              <a:t> </a:t>
            </a:r>
            <a:r>
              <a:rPr dirty="0"/>
              <a:t>of</a:t>
            </a:r>
            <a:r>
              <a:rPr spc="35" dirty="0"/>
              <a:t> </a:t>
            </a:r>
            <a:r>
              <a:rPr dirty="0"/>
              <a:t>Analysis</a:t>
            </a:r>
            <a:r>
              <a:rPr spc="35" dirty="0"/>
              <a:t> </a:t>
            </a:r>
            <a:r>
              <a:rPr dirty="0"/>
              <a:t>-</a:t>
            </a:r>
            <a:r>
              <a:rPr spc="35" dirty="0"/>
              <a:t> </a:t>
            </a:r>
            <a:r>
              <a:rPr dirty="0"/>
              <a:t>Developing</a:t>
            </a:r>
            <a:r>
              <a:rPr spc="35" dirty="0"/>
              <a:t> </a:t>
            </a:r>
            <a:r>
              <a:rPr dirty="0"/>
              <a:t>Actions</a:t>
            </a:r>
            <a:r>
              <a:rPr spc="30" dirty="0"/>
              <a:t> </a:t>
            </a:r>
            <a:r>
              <a:rPr dirty="0"/>
              <a:t>and</a:t>
            </a:r>
            <a:r>
              <a:rPr spc="35" dirty="0"/>
              <a:t> </a:t>
            </a:r>
            <a:r>
              <a:rPr dirty="0"/>
              <a:t>Making</a:t>
            </a:r>
            <a:r>
              <a:rPr spc="35" dirty="0"/>
              <a:t> </a:t>
            </a:r>
            <a:r>
              <a:rPr spc="-10" dirty="0"/>
              <a:t>Recommendations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707299" y="2317836"/>
            <a:ext cx="2858770" cy="12731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795" algn="ctr">
              <a:lnSpc>
                <a:spcPct val="100000"/>
              </a:lnSpc>
              <a:spcBef>
                <a:spcPts val="100"/>
              </a:spcBef>
            </a:pPr>
            <a:r>
              <a:rPr lang="es-AR" sz="2800" b="1" spc="100" dirty="0">
                <a:solidFill>
                  <a:srgbClr val="3FBA8D"/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1</a:t>
            </a:r>
            <a:endParaRPr sz="2800" b="1" dirty="0">
              <a:latin typeface="Noto Serif" panose="02020502060505020204" pitchFamily="18" charset="0"/>
              <a:ea typeface="Noto Serif" panose="02020502060505020204" pitchFamily="18" charset="0"/>
              <a:cs typeface="Noto Serif" panose="02020502060505020204" pitchFamily="18" charset="0"/>
            </a:endParaRPr>
          </a:p>
          <a:p>
            <a:pPr marL="12700" marR="5080">
              <a:lnSpc>
                <a:spcPct val="113100"/>
              </a:lnSpc>
              <a:spcBef>
                <a:spcPts val="2665"/>
              </a:spcBef>
            </a:pPr>
            <a:r>
              <a:rPr sz="1400" b="0" dirty="0">
                <a:latin typeface="Roboto Light"/>
                <a:cs typeface="Roboto Light"/>
              </a:rPr>
              <a:t>Use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analysis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to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design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programming </a:t>
            </a:r>
            <a:r>
              <a:rPr sz="1400" b="0" dirty="0">
                <a:latin typeface="Roboto Light"/>
                <a:cs typeface="Roboto Light"/>
              </a:rPr>
              <a:t>–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focus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on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risk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reduction</a:t>
            </a:r>
            <a:endParaRPr sz="1400" dirty="0">
              <a:latin typeface="Roboto Light"/>
              <a:cs typeface="Roboto Light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911300" y="2317836"/>
            <a:ext cx="2785110" cy="1514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4455" algn="ctr">
              <a:lnSpc>
                <a:spcPct val="100000"/>
              </a:lnSpc>
              <a:spcBef>
                <a:spcPts val="100"/>
              </a:spcBef>
            </a:pPr>
            <a:r>
              <a:rPr sz="2800" b="1" spc="100" dirty="0">
                <a:solidFill>
                  <a:srgbClr val="3FBA8D"/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2</a:t>
            </a:r>
            <a:endParaRPr sz="2800" b="1" dirty="0">
              <a:latin typeface="Noto Serif" panose="02020502060505020204" pitchFamily="18" charset="0"/>
              <a:ea typeface="Noto Serif" panose="02020502060505020204" pitchFamily="18" charset="0"/>
              <a:cs typeface="Noto Serif" panose="02020502060505020204" pitchFamily="18" charset="0"/>
            </a:endParaRPr>
          </a:p>
          <a:p>
            <a:pPr marL="12700" marR="5080">
              <a:lnSpc>
                <a:spcPct val="113100"/>
              </a:lnSpc>
              <a:spcBef>
                <a:spcPts val="2665"/>
              </a:spcBef>
            </a:pPr>
            <a:r>
              <a:rPr sz="1400" b="0" dirty="0">
                <a:latin typeface="Roboto Light"/>
                <a:cs typeface="Roboto Light"/>
              </a:rPr>
              <a:t>Use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analysis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to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write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narrative </a:t>
            </a:r>
            <a:r>
              <a:rPr sz="1400" b="0" dirty="0">
                <a:latin typeface="Roboto Light"/>
                <a:cs typeface="Roboto Light"/>
              </a:rPr>
              <a:t>reports</a:t>
            </a:r>
            <a:r>
              <a:rPr sz="1400" b="0" spc="-6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including</a:t>
            </a:r>
            <a:r>
              <a:rPr sz="1400" b="0" spc="-5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advocacy</a:t>
            </a:r>
            <a:r>
              <a:rPr sz="1400" b="0" spc="-65" dirty="0">
                <a:latin typeface="Roboto Light"/>
                <a:cs typeface="Roboto Light"/>
              </a:rPr>
              <a:t> </a:t>
            </a:r>
            <a:r>
              <a:rPr sz="1400" b="0" spc="-25" dirty="0">
                <a:latin typeface="Roboto Light"/>
                <a:cs typeface="Roboto Light"/>
              </a:rPr>
              <a:t>and </a:t>
            </a:r>
            <a:r>
              <a:rPr sz="1400" b="0" spc="-10" dirty="0">
                <a:latin typeface="Roboto Light"/>
                <a:cs typeface="Roboto Light"/>
              </a:rPr>
              <a:t>recommendations</a:t>
            </a:r>
            <a:r>
              <a:rPr sz="1400" b="0" spc="-4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on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risk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reduction</a:t>
            </a:r>
            <a:endParaRPr sz="1400" dirty="0">
              <a:latin typeface="Roboto Light"/>
              <a:cs typeface="Roboto Light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115300" y="2317836"/>
            <a:ext cx="2331720" cy="12731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37845" algn="ctr">
              <a:lnSpc>
                <a:spcPct val="100000"/>
              </a:lnSpc>
              <a:spcBef>
                <a:spcPts val="100"/>
              </a:spcBef>
            </a:pPr>
            <a:r>
              <a:rPr sz="2800" b="1" spc="100" dirty="0">
                <a:solidFill>
                  <a:srgbClr val="3FBA8D"/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3</a:t>
            </a:r>
            <a:endParaRPr sz="2800" b="1" dirty="0">
              <a:latin typeface="Noto Serif" panose="02020502060505020204" pitchFamily="18" charset="0"/>
              <a:ea typeface="Noto Serif" panose="02020502060505020204" pitchFamily="18" charset="0"/>
              <a:cs typeface="Noto Serif" panose="02020502060505020204" pitchFamily="18" charset="0"/>
            </a:endParaRPr>
          </a:p>
          <a:p>
            <a:pPr marL="12700" marR="5080">
              <a:lnSpc>
                <a:spcPct val="113100"/>
              </a:lnSpc>
              <a:spcBef>
                <a:spcPts val="2665"/>
              </a:spcBef>
            </a:pPr>
            <a:r>
              <a:rPr sz="1400" b="0" spc="-10" dirty="0">
                <a:latin typeface="Roboto Light"/>
                <a:cs typeface="Roboto Light"/>
              </a:rPr>
              <a:t>Consider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features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of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spc="-20" dirty="0">
                <a:latin typeface="Roboto Light"/>
                <a:cs typeface="Roboto Light"/>
              </a:rPr>
              <a:t>good </a:t>
            </a:r>
            <a:r>
              <a:rPr sz="1400" b="0" dirty="0">
                <a:latin typeface="Roboto Light"/>
                <a:cs typeface="Roboto Light"/>
              </a:rPr>
              <a:t>quality</a:t>
            </a:r>
            <a:r>
              <a:rPr sz="1400" b="0" spc="-6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written</a:t>
            </a:r>
            <a:r>
              <a:rPr sz="1400" b="0" spc="-5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analysis</a:t>
            </a:r>
            <a:endParaRPr sz="1400" dirty="0">
              <a:latin typeface="Roboto Light"/>
              <a:cs typeface="Roboto Ligh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5"/>
            <a:ext cx="10692130" cy="7559040"/>
            <a:chOff x="0" y="5"/>
            <a:chExt cx="10692130" cy="755904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5"/>
              <a:ext cx="10692000" cy="755903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30330" y="7118815"/>
              <a:ext cx="268023" cy="159015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331291" y="71910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472119" y="7065429"/>
              <a:ext cx="1179955" cy="298856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9863999" y="70920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13995" y="7100296"/>
              <a:ext cx="302260" cy="299720"/>
            </a:xfrm>
            <a:custGeom>
              <a:avLst/>
              <a:gdLst/>
              <a:ahLst/>
              <a:cxnLst/>
              <a:rect l="l" t="t" r="r" b="b"/>
              <a:pathLst>
                <a:path w="302259" h="299720">
                  <a:moveTo>
                    <a:pt x="0" y="596"/>
                  </a:moveTo>
                  <a:lnTo>
                    <a:pt x="150228" y="151637"/>
                  </a:lnTo>
                  <a:lnTo>
                    <a:pt x="301866" y="0"/>
                  </a:lnTo>
                </a:path>
                <a:path w="302259" h="299720">
                  <a:moveTo>
                    <a:pt x="2070" y="79908"/>
                  </a:moveTo>
                  <a:lnTo>
                    <a:pt x="151015" y="228904"/>
                  </a:lnTo>
                  <a:lnTo>
                    <a:pt x="298996" y="85305"/>
                  </a:lnTo>
                </a:path>
                <a:path w="302259" h="299720">
                  <a:moveTo>
                    <a:pt x="2070" y="151523"/>
                  </a:moveTo>
                  <a:lnTo>
                    <a:pt x="151015" y="299402"/>
                  </a:lnTo>
                  <a:lnTo>
                    <a:pt x="300799" y="155968"/>
                  </a:lnTo>
                </a:path>
              </a:pathLst>
            </a:custGeom>
            <a:ln w="10502">
              <a:solidFill>
                <a:srgbClr val="3FBA8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3411004" y="3352355"/>
              <a:ext cx="4005579" cy="0"/>
            </a:xfrm>
            <a:custGeom>
              <a:avLst/>
              <a:gdLst/>
              <a:ahLst/>
              <a:cxnLst/>
              <a:rect l="l" t="t" r="r" b="b"/>
              <a:pathLst>
                <a:path w="4005579">
                  <a:moveTo>
                    <a:pt x="4004995" y="0"/>
                  </a:moveTo>
                  <a:lnTo>
                    <a:pt x="0" y="0"/>
                  </a:lnTo>
                </a:path>
              </a:pathLst>
            </a:custGeom>
            <a:ln w="9525">
              <a:solidFill>
                <a:srgbClr val="3FBA8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 descr="$PPTXTitle"/>
          <p:cNvSpPr txBox="1">
            <a:spLocks noGrp="1"/>
          </p:cNvSpPr>
          <p:nvPr>
            <p:ph type="title"/>
          </p:nvPr>
        </p:nvSpPr>
        <p:spPr>
          <a:xfrm>
            <a:off x="3562710" y="2138880"/>
            <a:ext cx="3566795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dirty="0"/>
              <a:t>Analysis</a:t>
            </a:r>
            <a:r>
              <a:rPr spc="-80" dirty="0"/>
              <a:t> </a:t>
            </a:r>
            <a:r>
              <a:rPr dirty="0"/>
              <a:t>*USE*</a:t>
            </a:r>
            <a:r>
              <a:rPr spc="-60" dirty="0"/>
              <a:t> </a:t>
            </a:r>
            <a:r>
              <a:rPr spc="-10" dirty="0"/>
              <a:t>note-</a:t>
            </a:r>
          </a:p>
          <a:p>
            <a:pPr marL="635" algn="ctr">
              <a:lnSpc>
                <a:spcPct val="100000"/>
              </a:lnSpc>
            </a:pPr>
            <a:r>
              <a:rPr dirty="0"/>
              <a:t>Module </a:t>
            </a:r>
            <a:r>
              <a:rPr spc="-50" dirty="0"/>
              <a:t>1</a:t>
            </a:r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20</a:t>
            </a:fld>
            <a:endParaRPr spc="-25" dirty="0"/>
          </a:p>
        </p:txBody>
      </p:sp>
      <p:sp>
        <p:nvSpPr>
          <p:cNvPr id="13" name="object 1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5</a:t>
            </a:r>
          </a:p>
        </p:txBody>
      </p:sp>
      <p:sp>
        <p:nvSpPr>
          <p:cNvPr id="14" name="object 14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Use</a:t>
            </a:r>
            <a:r>
              <a:rPr spc="30" dirty="0"/>
              <a:t> </a:t>
            </a:r>
            <a:r>
              <a:rPr dirty="0"/>
              <a:t>of</a:t>
            </a:r>
            <a:r>
              <a:rPr spc="35" dirty="0"/>
              <a:t> </a:t>
            </a:r>
            <a:r>
              <a:rPr dirty="0"/>
              <a:t>Analysis</a:t>
            </a:r>
            <a:r>
              <a:rPr spc="35" dirty="0"/>
              <a:t> </a:t>
            </a:r>
            <a:r>
              <a:rPr dirty="0"/>
              <a:t>-</a:t>
            </a:r>
            <a:r>
              <a:rPr spc="35" dirty="0"/>
              <a:t> </a:t>
            </a:r>
            <a:r>
              <a:rPr dirty="0"/>
              <a:t>Developing</a:t>
            </a:r>
            <a:r>
              <a:rPr spc="35" dirty="0"/>
              <a:t> </a:t>
            </a:r>
            <a:r>
              <a:rPr dirty="0"/>
              <a:t>Actions</a:t>
            </a:r>
            <a:r>
              <a:rPr spc="30" dirty="0"/>
              <a:t> </a:t>
            </a:r>
            <a:r>
              <a:rPr dirty="0"/>
              <a:t>and</a:t>
            </a:r>
            <a:r>
              <a:rPr spc="35" dirty="0"/>
              <a:t> </a:t>
            </a:r>
            <a:r>
              <a:rPr dirty="0"/>
              <a:t>Making</a:t>
            </a:r>
            <a:r>
              <a:rPr spc="35" dirty="0"/>
              <a:t> </a:t>
            </a:r>
            <a:r>
              <a:rPr spc="-10" dirty="0"/>
              <a:t>Recommendations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3789140" y="3534040"/>
            <a:ext cx="3357245" cy="18923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34315" marR="226060" algn="ctr">
              <a:lnSpc>
                <a:spcPct val="125000"/>
              </a:lnSpc>
              <a:spcBef>
                <a:spcPts val="100"/>
              </a:spcBef>
            </a:pPr>
            <a:r>
              <a:rPr sz="1400" b="0" dirty="0">
                <a:latin typeface="Roboto Medium"/>
                <a:cs typeface="Roboto Medium"/>
              </a:rPr>
              <a:t>Back</a:t>
            </a:r>
            <a:r>
              <a:rPr sz="1400" b="0" spc="-25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to</a:t>
            </a:r>
            <a:r>
              <a:rPr sz="1400" b="0" spc="-30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our</a:t>
            </a:r>
            <a:r>
              <a:rPr sz="1400" b="0" spc="-25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2</a:t>
            </a:r>
            <a:r>
              <a:rPr sz="1400" b="0" spc="-30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actions</a:t>
            </a:r>
            <a:r>
              <a:rPr sz="1400" b="0" spc="-30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from</a:t>
            </a:r>
            <a:r>
              <a:rPr sz="1400" b="0" spc="-30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Module</a:t>
            </a:r>
            <a:r>
              <a:rPr sz="1400" b="0" spc="-25" dirty="0">
                <a:latin typeface="Roboto Medium"/>
                <a:cs typeface="Roboto Medium"/>
              </a:rPr>
              <a:t> </a:t>
            </a:r>
            <a:r>
              <a:rPr sz="1400" b="0" spc="-50" dirty="0">
                <a:latin typeface="Roboto Medium"/>
                <a:cs typeface="Roboto Medium"/>
              </a:rPr>
              <a:t>1 </a:t>
            </a:r>
            <a:r>
              <a:rPr sz="1400" b="0" dirty="0">
                <a:latin typeface="Roboto Medium"/>
                <a:cs typeface="Roboto Medium"/>
              </a:rPr>
              <a:t>(and</a:t>
            </a:r>
            <a:r>
              <a:rPr sz="1400" b="0" spc="-25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back</a:t>
            </a:r>
            <a:r>
              <a:rPr sz="1400" b="0" spc="-20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to</a:t>
            </a:r>
            <a:r>
              <a:rPr sz="1400" b="0" spc="-20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those</a:t>
            </a:r>
            <a:r>
              <a:rPr sz="1400" b="0" spc="-20" dirty="0">
                <a:latin typeface="Roboto Medium"/>
                <a:cs typeface="Roboto Medium"/>
              </a:rPr>
              <a:t> </a:t>
            </a:r>
            <a:r>
              <a:rPr sz="1400" b="0" spc="-10" dirty="0">
                <a:latin typeface="Roboto Medium"/>
                <a:cs typeface="Roboto Medium"/>
              </a:rPr>
              <a:t>groups)</a:t>
            </a:r>
            <a:endParaRPr sz="1400">
              <a:latin typeface="Roboto Medium"/>
              <a:cs typeface="Roboto Medium"/>
            </a:endParaRPr>
          </a:p>
          <a:p>
            <a:pPr>
              <a:lnSpc>
                <a:spcPct val="100000"/>
              </a:lnSpc>
              <a:spcBef>
                <a:spcPts val="415"/>
              </a:spcBef>
            </a:pPr>
            <a:endParaRPr sz="1400">
              <a:latin typeface="Roboto Medium"/>
              <a:cs typeface="Roboto Medium"/>
            </a:endParaRPr>
          </a:p>
          <a:p>
            <a:pPr marL="26670" marR="19685" algn="ctr">
              <a:lnSpc>
                <a:spcPct val="125000"/>
              </a:lnSpc>
              <a:spcBef>
                <a:spcPts val="5"/>
              </a:spcBef>
            </a:pPr>
            <a:r>
              <a:rPr sz="1400" b="0" dirty="0">
                <a:latin typeface="Roboto Light"/>
                <a:cs typeface="Roboto Light"/>
              </a:rPr>
              <a:t>Draft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3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recommendations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you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would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20" dirty="0">
                <a:latin typeface="Roboto Light"/>
                <a:cs typeface="Roboto Light"/>
              </a:rPr>
              <a:t>make </a:t>
            </a:r>
            <a:r>
              <a:rPr sz="1400" b="0" dirty="0">
                <a:latin typeface="Roboto Light"/>
                <a:cs typeface="Roboto Light"/>
              </a:rPr>
              <a:t>in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narrative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report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about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your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context</a:t>
            </a:r>
            <a:endParaRPr sz="1400">
              <a:latin typeface="Roboto Light"/>
              <a:cs typeface="Roboto Light"/>
            </a:endParaRPr>
          </a:p>
          <a:p>
            <a:pPr marL="12065" marR="5080" algn="ctr">
              <a:lnSpc>
                <a:spcPct val="125000"/>
              </a:lnSpc>
            </a:pPr>
            <a:r>
              <a:rPr sz="1400" b="0" dirty="0">
                <a:latin typeface="Roboto Light"/>
                <a:cs typeface="Roboto Light"/>
              </a:rPr>
              <a:t>(1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for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humanitarians;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1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for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local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authorities; </a:t>
            </a:r>
            <a:r>
              <a:rPr sz="1400" b="0" dirty="0">
                <a:latin typeface="Roboto Light"/>
                <a:cs typeface="Roboto Light"/>
              </a:rPr>
              <a:t>1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for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community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leaders)</a:t>
            </a:r>
            <a:endParaRPr sz="1400">
              <a:latin typeface="Roboto Light"/>
              <a:cs typeface="Roboto Light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5"/>
            <a:ext cx="10692130" cy="7559040"/>
            <a:chOff x="0" y="5"/>
            <a:chExt cx="10692130" cy="755904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5"/>
              <a:ext cx="10692000" cy="755903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30330" y="7118815"/>
              <a:ext cx="268023" cy="159015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331291" y="71910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472119" y="7065429"/>
              <a:ext cx="1179955" cy="298856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9863999" y="70920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13995" y="7100296"/>
              <a:ext cx="302260" cy="299720"/>
            </a:xfrm>
            <a:custGeom>
              <a:avLst/>
              <a:gdLst/>
              <a:ahLst/>
              <a:cxnLst/>
              <a:rect l="l" t="t" r="r" b="b"/>
              <a:pathLst>
                <a:path w="302259" h="299720">
                  <a:moveTo>
                    <a:pt x="0" y="596"/>
                  </a:moveTo>
                  <a:lnTo>
                    <a:pt x="150228" y="151637"/>
                  </a:lnTo>
                  <a:lnTo>
                    <a:pt x="301866" y="0"/>
                  </a:lnTo>
                </a:path>
                <a:path w="302259" h="299720">
                  <a:moveTo>
                    <a:pt x="2070" y="79908"/>
                  </a:moveTo>
                  <a:lnTo>
                    <a:pt x="151015" y="228904"/>
                  </a:lnTo>
                  <a:lnTo>
                    <a:pt x="298996" y="85305"/>
                  </a:lnTo>
                </a:path>
                <a:path w="302259" h="299720">
                  <a:moveTo>
                    <a:pt x="2070" y="151523"/>
                  </a:moveTo>
                  <a:lnTo>
                    <a:pt x="151015" y="299402"/>
                  </a:lnTo>
                  <a:lnTo>
                    <a:pt x="300799" y="155968"/>
                  </a:lnTo>
                </a:path>
              </a:pathLst>
            </a:custGeom>
            <a:ln w="10502">
              <a:solidFill>
                <a:srgbClr val="3FBA8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 descr="$PPTXTitle"/>
          <p:cNvSpPr txBox="1">
            <a:spLocks noGrp="1"/>
          </p:cNvSpPr>
          <p:nvPr>
            <p:ph type="title"/>
          </p:nvPr>
        </p:nvSpPr>
        <p:spPr>
          <a:xfrm>
            <a:off x="707299" y="2662467"/>
            <a:ext cx="247523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3FBA8D"/>
                </a:solidFill>
              </a:rPr>
              <a:t>Any</a:t>
            </a:r>
            <a:r>
              <a:rPr spc="-95" dirty="0">
                <a:solidFill>
                  <a:srgbClr val="3FBA8D"/>
                </a:solidFill>
              </a:rPr>
              <a:t> </a:t>
            </a:r>
            <a:r>
              <a:rPr spc="-10" dirty="0">
                <a:solidFill>
                  <a:srgbClr val="3FBA8D"/>
                </a:solidFill>
              </a:rPr>
              <a:t>questions </a:t>
            </a:r>
            <a:r>
              <a:rPr dirty="0">
                <a:solidFill>
                  <a:srgbClr val="3FBA8D"/>
                </a:solidFill>
              </a:rPr>
              <a:t>or </a:t>
            </a:r>
            <a:r>
              <a:rPr spc="-10" dirty="0">
                <a:solidFill>
                  <a:srgbClr val="3FBA8D"/>
                </a:solidFill>
              </a:rPr>
              <a:t>comments?</a:t>
            </a: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21</a:t>
            </a:fld>
            <a:endParaRPr spc="-25" dirty="0"/>
          </a:p>
        </p:txBody>
      </p:sp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5</a:t>
            </a:r>
          </a:p>
        </p:txBody>
      </p:sp>
      <p:sp>
        <p:nvSpPr>
          <p:cNvPr id="12" name="object 12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Use</a:t>
            </a:r>
            <a:r>
              <a:rPr spc="30" dirty="0"/>
              <a:t> </a:t>
            </a:r>
            <a:r>
              <a:rPr dirty="0"/>
              <a:t>of</a:t>
            </a:r>
            <a:r>
              <a:rPr spc="35" dirty="0"/>
              <a:t> </a:t>
            </a:r>
            <a:r>
              <a:rPr dirty="0"/>
              <a:t>Analysis</a:t>
            </a:r>
            <a:r>
              <a:rPr spc="35" dirty="0"/>
              <a:t> </a:t>
            </a:r>
            <a:r>
              <a:rPr dirty="0"/>
              <a:t>-</a:t>
            </a:r>
            <a:r>
              <a:rPr spc="35" dirty="0"/>
              <a:t> </a:t>
            </a:r>
            <a:r>
              <a:rPr dirty="0"/>
              <a:t>Developing</a:t>
            </a:r>
            <a:r>
              <a:rPr spc="35" dirty="0"/>
              <a:t> </a:t>
            </a:r>
            <a:r>
              <a:rPr dirty="0"/>
              <a:t>Actions</a:t>
            </a:r>
            <a:r>
              <a:rPr spc="30" dirty="0"/>
              <a:t> </a:t>
            </a:r>
            <a:r>
              <a:rPr dirty="0"/>
              <a:t>and</a:t>
            </a:r>
            <a:r>
              <a:rPr spc="35" dirty="0"/>
              <a:t> </a:t>
            </a:r>
            <a:r>
              <a:rPr dirty="0"/>
              <a:t>Making</a:t>
            </a:r>
            <a:r>
              <a:rPr spc="35" dirty="0"/>
              <a:t> </a:t>
            </a:r>
            <a:r>
              <a:rPr spc="-10" dirty="0"/>
              <a:t>Recommendations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707299" y="2237355"/>
            <a:ext cx="2188210" cy="543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400" spc="-10" dirty="0"/>
              <a:t>Conclusion</a:t>
            </a:r>
            <a:endParaRPr sz="3400"/>
          </a:p>
        </p:txBody>
      </p:sp>
      <p:grpSp>
        <p:nvGrpSpPr>
          <p:cNvPr id="3" name="object 3"/>
          <p:cNvGrpSpPr/>
          <p:nvPr/>
        </p:nvGrpSpPr>
        <p:grpSpPr>
          <a:xfrm>
            <a:off x="210813" y="7101643"/>
            <a:ext cx="307975" cy="303530"/>
            <a:chOff x="210813" y="7101643"/>
            <a:chExt cx="307975" cy="30353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30330" y="7118816"/>
              <a:ext cx="268023" cy="159015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216065" y="7106894"/>
              <a:ext cx="297180" cy="293370"/>
            </a:xfrm>
            <a:custGeom>
              <a:avLst/>
              <a:gdLst/>
              <a:ahLst/>
              <a:cxnLst/>
              <a:rect l="l" t="t" r="r" b="b"/>
              <a:pathLst>
                <a:path w="297180" h="293370">
                  <a:moveTo>
                    <a:pt x="3899" y="0"/>
                  </a:moveTo>
                  <a:lnTo>
                    <a:pt x="148158" y="145039"/>
                  </a:lnTo>
                  <a:lnTo>
                    <a:pt x="293197" y="0"/>
                  </a:lnTo>
                </a:path>
                <a:path w="297180" h="293370">
                  <a:moveTo>
                    <a:pt x="0" y="143068"/>
                  </a:moveTo>
                  <a:lnTo>
                    <a:pt x="148945" y="292803"/>
                  </a:lnTo>
                  <a:lnTo>
                    <a:pt x="296926" y="144823"/>
                  </a:lnTo>
                </a:path>
                <a:path w="297180" h="293370">
                  <a:moveTo>
                    <a:pt x="0" y="72583"/>
                  </a:moveTo>
                  <a:lnTo>
                    <a:pt x="148945" y="222305"/>
                  </a:lnTo>
                  <a:lnTo>
                    <a:pt x="296926" y="74335"/>
                  </a:lnTo>
                </a:path>
              </a:pathLst>
            </a:custGeom>
            <a:ln w="10502">
              <a:solidFill>
                <a:srgbClr val="3FBA8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/>
          <p:nvPr/>
        </p:nvSpPr>
        <p:spPr>
          <a:xfrm>
            <a:off x="1331291" y="7191005"/>
            <a:ext cx="0" cy="130810"/>
          </a:xfrm>
          <a:custGeom>
            <a:avLst/>
            <a:gdLst/>
            <a:ahLst/>
            <a:cxnLst/>
            <a:rect l="l" t="t" r="r" b="b"/>
            <a:pathLst>
              <a:path h="130809">
                <a:moveTo>
                  <a:pt x="0" y="0"/>
                </a:moveTo>
                <a:lnTo>
                  <a:pt x="0" y="130517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5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Use</a:t>
            </a:r>
            <a:r>
              <a:rPr spc="30" dirty="0"/>
              <a:t> </a:t>
            </a:r>
            <a:r>
              <a:rPr dirty="0"/>
              <a:t>of</a:t>
            </a:r>
            <a:r>
              <a:rPr spc="35" dirty="0"/>
              <a:t> </a:t>
            </a:r>
            <a:r>
              <a:rPr dirty="0"/>
              <a:t>Analysis</a:t>
            </a:r>
            <a:r>
              <a:rPr spc="35" dirty="0"/>
              <a:t> </a:t>
            </a:r>
            <a:r>
              <a:rPr dirty="0"/>
              <a:t>-</a:t>
            </a:r>
            <a:r>
              <a:rPr spc="35" dirty="0"/>
              <a:t> </a:t>
            </a:r>
            <a:r>
              <a:rPr dirty="0"/>
              <a:t>Developing</a:t>
            </a:r>
            <a:r>
              <a:rPr spc="35" dirty="0"/>
              <a:t> </a:t>
            </a:r>
            <a:r>
              <a:rPr dirty="0"/>
              <a:t>Actions</a:t>
            </a:r>
            <a:r>
              <a:rPr spc="30" dirty="0"/>
              <a:t> </a:t>
            </a:r>
            <a:r>
              <a:rPr dirty="0"/>
              <a:t>and</a:t>
            </a:r>
            <a:r>
              <a:rPr spc="35" dirty="0"/>
              <a:t> </a:t>
            </a:r>
            <a:r>
              <a:rPr dirty="0"/>
              <a:t>Making</a:t>
            </a:r>
            <a:r>
              <a:rPr spc="35" dirty="0"/>
              <a:t> </a:t>
            </a:r>
            <a:r>
              <a:rPr spc="-10" dirty="0"/>
              <a:t>Recommendations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5"/>
            <a:ext cx="10692130" cy="7559040"/>
            <a:chOff x="0" y="5"/>
            <a:chExt cx="10692130" cy="755904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5"/>
              <a:ext cx="10692000" cy="755903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30330" y="7118815"/>
              <a:ext cx="268023" cy="159015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331291" y="71910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472119" y="7065429"/>
              <a:ext cx="1179955" cy="298856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9863999" y="70920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13995" y="7100296"/>
              <a:ext cx="302260" cy="299720"/>
            </a:xfrm>
            <a:custGeom>
              <a:avLst/>
              <a:gdLst/>
              <a:ahLst/>
              <a:cxnLst/>
              <a:rect l="l" t="t" r="r" b="b"/>
              <a:pathLst>
                <a:path w="302259" h="299720">
                  <a:moveTo>
                    <a:pt x="0" y="596"/>
                  </a:moveTo>
                  <a:lnTo>
                    <a:pt x="150228" y="151637"/>
                  </a:lnTo>
                  <a:lnTo>
                    <a:pt x="301866" y="0"/>
                  </a:lnTo>
                </a:path>
                <a:path w="302259" h="299720">
                  <a:moveTo>
                    <a:pt x="2070" y="79908"/>
                  </a:moveTo>
                  <a:lnTo>
                    <a:pt x="151015" y="228904"/>
                  </a:lnTo>
                  <a:lnTo>
                    <a:pt x="298996" y="85305"/>
                  </a:lnTo>
                </a:path>
                <a:path w="302259" h="299720">
                  <a:moveTo>
                    <a:pt x="2070" y="151523"/>
                  </a:moveTo>
                  <a:lnTo>
                    <a:pt x="151015" y="299402"/>
                  </a:lnTo>
                  <a:lnTo>
                    <a:pt x="300799" y="155968"/>
                  </a:lnTo>
                </a:path>
              </a:pathLst>
            </a:custGeom>
            <a:ln w="10502">
              <a:solidFill>
                <a:srgbClr val="3FBA8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 descr="$PPTXTitle"/>
          <p:cNvSpPr txBox="1">
            <a:spLocks noGrp="1"/>
          </p:cNvSpPr>
          <p:nvPr>
            <p:ph type="title"/>
          </p:nvPr>
        </p:nvSpPr>
        <p:spPr>
          <a:xfrm>
            <a:off x="707299" y="684055"/>
            <a:ext cx="5995670" cy="1264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560"/>
              </a:lnSpc>
              <a:spcBef>
                <a:spcPts val="100"/>
              </a:spcBef>
            </a:pPr>
            <a:r>
              <a:rPr spc="-55" dirty="0"/>
              <a:t>Let’s</a:t>
            </a:r>
            <a:r>
              <a:rPr spc="-50" dirty="0"/>
              <a:t> </a:t>
            </a:r>
            <a:r>
              <a:rPr dirty="0"/>
              <a:t>look</a:t>
            </a:r>
            <a:r>
              <a:rPr spc="-45" dirty="0"/>
              <a:t> </a:t>
            </a:r>
            <a:r>
              <a:rPr dirty="0"/>
              <a:t>at</a:t>
            </a:r>
            <a:r>
              <a:rPr spc="-45" dirty="0"/>
              <a:t> </a:t>
            </a:r>
            <a:r>
              <a:rPr dirty="0"/>
              <a:t>back</a:t>
            </a:r>
            <a:r>
              <a:rPr spc="-45" dirty="0"/>
              <a:t> </a:t>
            </a:r>
            <a:r>
              <a:rPr dirty="0"/>
              <a:t>at</a:t>
            </a:r>
            <a:r>
              <a:rPr spc="-45" dirty="0"/>
              <a:t> </a:t>
            </a:r>
            <a:r>
              <a:rPr dirty="0"/>
              <a:t>our</a:t>
            </a:r>
            <a:r>
              <a:rPr spc="-45" dirty="0"/>
              <a:t> </a:t>
            </a:r>
            <a:r>
              <a:rPr spc="-10" dirty="0"/>
              <a:t>objectives:</a:t>
            </a:r>
          </a:p>
          <a:p>
            <a:pPr marL="12700" marR="1384935">
              <a:lnSpc>
                <a:spcPts val="3120"/>
              </a:lnSpc>
              <a:spcBef>
                <a:spcPts val="60"/>
              </a:spcBef>
            </a:pPr>
            <a:r>
              <a:rPr sz="2600" b="0" dirty="0">
                <a:latin typeface="Roboto Light"/>
                <a:cs typeface="Roboto Light"/>
              </a:rPr>
              <a:t>Do</a:t>
            </a:r>
            <a:r>
              <a:rPr sz="2600" b="0" spc="-30" dirty="0">
                <a:latin typeface="Roboto Light"/>
                <a:cs typeface="Roboto Light"/>
              </a:rPr>
              <a:t> </a:t>
            </a:r>
            <a:r>
              <a:rPr sz="2600" b="0" dirty="0">
                <a:latin typeface="Roboto Light"/>
                <a:cs typeface="Roboto Light"/>
              </a:rPr>
              <a:t>you</a:t>
            </a:r>
            <a:r>
              <a:rPr sz="2600" b="0" spc="-30" dirty="0">
                <a:latin typeface="Roboto Light"/>
                <a:cs typeface="Roboto Light"/>
              </a:rPr>
              <a:t> </a:t>
            </a:r>
            <a:r>
              <a:rPr sz="2600" b="0" dirty="0">
                <a:latin typeface="Roboto Light"/>
                <a:cs typeface="Roboto Light"/>
              </a:rPr>
              <a:t>think</a:t>
            </a:r>
            <a:r>
              <a:rPr sz="2600" b="0" spc="-25" dirty="0">
                <a:latin typeface="Roboto Light"/>
                <a:cs typeface="Roboto Light"/>
              </a:rPr>
              <a:t> </a:t>
            </a:r>
            <a:r>
              <a:rPr sz="2600" b="0" dirty="0">
                <a:latin typeface="Roboto Light"/>
                <a:cs typeface="Roboto Light"/>
              </a:rPr>
              <a:t>we</a:t>
            </a:r>
            <a:r>
              <a:rPr sz="2600" b="0" spc="-25" dirty="0">
                <a:latin typeface="Roboto Light"/>
                <a:cs typeface="Roboto Light"/>
              </a:rPr>
              <a:t> </a:t>
            </a:r>
            <a:r>
              <a:rPr sz="2600" b="0" dirty="0">
                <a:latin typeface="Roboto Light"/>
                <a:cs typeface="Roboto Light"/>
              </a:rPr>
              <a:t>reached</a:t>
            </a:r>
            <a:r>
              <a:rPr sz="2600" b="0" spc="-25" dirty="0">
                <a:latin typeface="Roboto Light"/>
                <a:cs typeface="Roboto Light"/>
              </a:rPr>
              <a:t> </a:t>
            </a:r>
            <a:r>
              <a:rPr sz="2600" b="0" dirty="0">
                <a:latin typeface="Roboto Light"/>
                <a:cs typeface="Roboto Light"/>
              </a:rPr>
              <a:t>them</a:t>
            </a:r>
            <a:r>
              <a:rPr sz="2600" b="0" spc="-30" dirty="0">
                <a:latin typeface="Roboto Light"/>
                <a:cs typeface="Roboto Light"/>
              </a:rPr>
              <a:t> </a:t>
            </a:r>
            <a:r>
              <a:rPr sz="2600" b="0" spc="-50" dirty="0">
                <a:latin typeface="Roboto Light"/>
                <a:cs typeface="Roboto Light"/>
              </a:rPr>
              <a:t>? </a:t>
            </a:r>
            <a:r>
              <a:rPr sz="2600" b="0" dirty="0">
                <a:latin typeface="Roboto Light"/>
                <a:cs typeface="Roboto Light"/>
              </a:rPr>
              <a:t>What</a:t>
            </a:r>
            <a:r>
              <a:rPr sz="2600" b="0" spc="-35" dirty="0">
                <a:latin typeface="Roboto Light"/>
                <a:cs typeface="Roboto Light"/>
              </a:rPr>
              <a:t> </a:t>
            </a:r>
            <a:r>
              <a:rPr sz="2600" b="0" dirty="0">
                <a:latin typeface="Roboto Light"/>
                <a:cs typeface="Roboto Light"/>
              </a:rPr>
              <a:t>about</a:t>
            </a:r>
            <a:r>
              <a:rPr sz="2600" b="0" spc="-30" dirty="0">
                <a:latin typeface="Roboto Light"/>
                <a:cs typeface="Roboto Light"/>
              </a:rPr>
              <a:t> </a:t>
            </a:r>
            <a:r>
              <a:rPr sz="2600" b="0" dirty="0">
                <a:latin typeface="Roboto Light"/>
                <a:cs typeface="Roboto Light"/>
              </a:rPr>
              <a:t>your</a:t>
            </a:r>
            <a:r>
              <a:rPr sz="2600" b="0" spc="-30" dirty="0">
                <a:latin typeface="Roboto Light"/>
                <a:cs typeface="Roboto Light"/>
              </a:rPr>
              <a:t> </a:t>
            </a:r>
            <a:r>
              <a:rPr sz="2600" b="0" spc="-10" dirty="0">
                <a:latin typeface="Roboto Light"/>
                <a:cs typeface="Roboto Light"/>
              </a:rPr>
              <a:t>expectations?</a:t>
            </a:r>
            <a:endParaRPr sz="2600">
              <a:latin typeface="Roboto Light"/>
              <a:cs typeface="Roboto Light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0500" marR="29845" indent="-178435">
              <a:lnSpc>
                <a:spcPct val="119000"/>
              </a:lnSpc>
              <a:spcBef>
                <a:spcPts val="100"/>
              </a:spcBef>
              <a:buClr>
                <a:srgbClr val="3FBA8D"/>
              </a:buClr>
              <a:buChar char="•"/>
              <a:tabLst>
                <a:tab pos="192405" algn="l"/>
              </a:tabLst>
            </a:pPr>
            <a:r>
              <a:rPr dirty="0"/>
              <a:t>Provide</a:t>
            </a:r>
            <a:r>
              <a:rPr spc="-30" dirty="0"/>
              <a:t> </a:t>
            </a:r>
            <a:r>
              <a:rPr dirty="0"/>
              <a:t>a</a:t>
            </a:r>
            <a:r>
              <a:rPr spc="-30" dirty="0"/>
              <a:t> </a:t>
            </a:r>
            <a:r>
              <a:rPr spc="-10" dirty="0"/>
              <a:t>refresher/overview</a:t>
            </a:r>
            <a:r>
              <a:rPr spc="-35" dirty="0"/>
              <a:t> </a:t>
            </a:r>
            <a:r>
              <a:rPr dirty="0"/>
              <a:t>of</a:t>
            </a:r>
            <a:r>
              <a:rPr spc="-35" dirty="0"/>
              <a:t> </a:t>
            </a:r>
            <a:r>
              <a:rPr dirty="0"/>
              <a:t>conducting</a:t>
            </a:r>
            <a:r>
              <a:rPr spc="-30" dirty="0"/>
              <a:t> </a:t>
            </a:r>
            <a:r>
              <a:rPr spc="-50" dirty="0"/>
              <a:t>a 	</a:t>
            </a:r>
            <a:r>
              <a:rPr spc="-10" dirty="0"/>
              <a:t>Protection</a:t>
            </a:r>
            <a:r>
              <a:rPr spc="-30" dirty="0"/>
              <a:t> </a:t>
            </a:r>
            <a:r>
              <a:rPr dirty="0"/>
              <a:t>Risk</a:t>
            </a:r>
            <a:r>
              <a:rPr spc="-20" dirty="0"/>
              <a:t> </a:t>
            </a:r>
            <a:r>
              <a:rPr spc="-10" dirty="0"/>
              <a:t>Analysis</a:t>
            </a:r>
            <a:r>
              <a:rPr spc="-25" dirty="0"/>
              <a:t> </a:t>
            </a:r>
            <a:r>
              <a:rPr dirty="0"/>
              <a:t>exploring</a:t>
            </a:r>
            <a:r>
              <a:rPr spc="-25" dirty="0"/>
              <a:t> </a:t>
            </a:r>
            <a:r>
              <a:rPr dirty="0"/>
              <a:t>the</a:t>
            </a:r>
            <a:r>
              <a:rPr spc="-20" dirty="0"/>
              <a:t> </a:t>
            </a:r>
            <a:r>
              <a:rPr spc="-10" dirty="0"/>
              <a:t>components</a:t>
            </a:r>
            <a:r>
              <a:rPr spc="-25" dirty="0"/>
              <a:t> of 	</a:t>
            </a:r>
            <a:r>
              <a:rPr dirty="0"/>
              <a:t>the</a:t>
            </a:r>
            <a:r>
              <a:rPr spc="-15" dirty="0"/>
              <a:t> </a:t>
            </a:r>
            <a:r>
              <a:rPr spc="-10" dirty="0"/>
              <a:t>protection</a:t>
            </a:r>
            <a:r>
              <a:rPr spc="-20" dirty="0"/>
              <a:t> </a:t>
            </a:r>
            <a:r>
              <a:rPr dirty="0"/>
              <a:t>risk</a:t>
            </a:r>
            <a:r>
              <a:rPr spc="-10" dirty="0"/>
              <a:t> equation</a:t>
            </a:r>
          </a:p>
          <a:p>
            <a:pPr marL="190500" marR="5080" indent="-178435">
              <a:lnSpc>
                <a:spcPct val="119000"/>
              </a:lnSpc>
              <a:spcBef>
                <a:spcPts val="850"/>
              </a:spcBef>
              <a:buClr>
                <a:srgbClr val="3FBA8D"/>
              </a:buClr>
              <a:buChar char="•"/>
              <a:tabLst>
                <a:tab pos="192405" algn="l"/>
              </a:tabLst>
            </a:pPr>
            <a:r>
              <a:rPr dirty="0"/>
              <a:t>Enhancing</a:t>
            </a:r>
            <a:r>
              <a:rPr spc="-35" dirty="0"/>
              <a:t> </a:t>
            </a:r>
            <a:r>
              <a:rPr spc="-10" dirty="0"/>
              <a:t>protection</a:t>
            </a:r>
            <a:r>
              <a:rPr spc="-35" dirty="0"/>
              <a:t> </a:t>
            </a:r>
            <a:r>
              <a:rPr spc="-10" dirty="0"/>
              <a:t>analytical</a:t>
            </a:r>
            <a:r>
              <a:rPr spc="-40" dirty="0"/>
              <a:t> </a:t>
            </a:r>
            <a:r>
              <a:rPr dirty="0"/>
              <a:t>skills</a:t>
            </a:r>
            <a:r>
              <a:rPr spc="-35" dirty="0"/>
              <a:t> </a:t>
            </a:r>
            <a:r>
              <a:rPr dirty="0"/>
              <a:t>of</a:t>
            </a:r>
            <a:r>
              <a:rPr spc="-35" dirty="0"/>
              <a:t> </a:t>
            </a:r>
            <a:r>
              <a:rPr spc="-10" dirty="0"/>
              <a:t>protection 	</a:t>
            </a:r>
            <a:r>
              <a:rPr dirty="0"/>
              <a:t>actors</a:t>
            </a:r>
            <a:r>
              <a:rPr spc="-40" dirty="0"/>
              <a:t> </a:t>
            </a:r>
            <a:r>
              <a:rPr dirty="0"/>
              <a:t>at</a:t>
            </a:r>
            <a:r>
              <a:rPr spc="-40" dirty="0"/>
              <a:t> </a:t>
            </a:r>
            <a:r>
              <a:rPr dirty="0"/>
              <a:t>country</a:t>
            </a:r>
            <a:r>
              <a:rPr spc="-40" dirty="0"/>
              <a:t> </a:t>
            </a:r>
            <a:r>
              <a:rPr dirty="0"/>
              <a:t>and</a:t>
            </a:r>
            <a:r>
              <a:rPr spc="-35" dirty="0"/>
              <a:t> </a:t>
            </a:r>
            <a:r>
              <a:rPr spc="-20" dirty="0"/>
              <a:t>area-</a:t>
            </a:r>
            <a:r>
              <a:rPr dirty="0"/>
              <a:t>based</a:t>
            </a:r>
            <a:r>
              <a:rPr spc="-35" dirty="0"/>
              <a:t> </a:t>
            </a:r>
            <a:r>
              <a:rPr dirty="0"/>
              <a:t>level</a:t>
            </a:r>
            <a:r>
              <a:rPr spc="-40" dirty="0"/>
              <a:t> </a:t>
            </a:r>
            <a:r>
              <a:rPr dirty="0"/>
              <a:t>to</a:t>
            </a:r>
            <a:r>
              <a:rPr spc="-40" dirty="0"/>
              <a:t> </a:t>
            </a:r>
            <a:r>
              <a:rPr dirty="0"/>
              <a:t>support</a:t>
            </a:r>
            <a:r>
              <a:rPr spc="-35" dirty="0"/>
              <a:t> </a:t>
            </a:r>
            <a:r>
              <a:rPr spc="-25" dirty="0"/>
              <a:t>the 	</a:t>
            </a:r>
            <a:r>
              <a:rPr spc="-10" dirty="0"/>
              <a:t>development/review</a:t>
            </a:r>
            <a:r>
              <a:rPr spc="-15" dirty="0"/>
              <a:t> </a:t>
            </a:r>
            <a:r>
              <a:rPr dirty="0"/>
              <a:t>of</a:t>
            </a:r>
            <a:r>
              <a:rPr spc="-20" dirty="0"/>
              <a:t> </a:t>
            </a:r>
            <a:r>
              <a:rPr spc="-10" dirty="0"/>
              <a:t>regular</a:t>
            </a:r>
            <a:r>
              <a:rPr spc="-15" dirty="0"/>
              <a:t> </a:t>
            </a:r>
            <a:r>
              <a:rPr spc="-10" dirty="0"/>
              <a:t>protection</a:t>
            </a:r>
            <a:r>
              <a:rPr spc="-15" dirty="0"/>
              <a:t> </a:t>
            </a:r>
            <a:r>
              <a:rPr spc="-10" dirty="0"/>
              <a:t>analysis. 	</a:t>
            </a:r>
            <a:r>
              <a:rPr dirty="0"/>
              <a:t>This</a:t>
            </a:r>
            <a:r>
              <a:rPr spc="-40" dirty="0"/>
              <a:t> </a:t>
            </a:r>
            <a:r>
              <a:rPr spc="-10" dirty="0"/>
              <a:t>includes</a:t>
            </a:r>
            <a:r>
              <a:rPr spc="-35" dirty="0"/>
              <a:t> </a:t>
            </a:r>
            <a:r>
              <a:rPr dirty="0"/>
              <a:t>critical</a:t>
            </a:r>
            <a:r>
              <a:rPr spc="-40" dirty="0"/>
              <a:t> </a:t>
            </a:r>
            <a:r>
              <a:rPr dirty="0"/>
              <a:t>thinking</a:t>
            </a:r>
            <a:r>
              <a:rPr spc="-30" dirty="0"/>
              <a:t> </a:t>
            </a:r>
            <a:r>
              <a:rPr dirty="0"/>
              <a:t>skills,</a:t>
            </a:r>
            <a:r>
              <a:rPr spc="-40" dirty="0"/>
              <a:t> </a:t>
            </a:r>
            <a:r>
              <a:rPr dirty="0"/>
              <a:t>trend</a:t>
            </a:r>
            <a:r>
              <a:rPr spc="-30" dirty="0"/>
              <a:t> </a:t>
            </a:r>
            <a:r>
              <a:rPr spc="-10" dirty="0"/>
              <a:t>analysis</a:t>
            </a:r>
            <a:r>
              <a:rPr spc="-40" dirty="0"/>
              <a:t> </a:t>
            </a:r>
            <a:r>
              <a:rPr spc="-25" dirty="0"/>
              <a:t>and 	</a:t>
            </a:r>
            <a:r>
              <a:rPr dirty="0"/>
              <a:t>identifying</a:t>
            </a:r>
            <a:r>
              <a:rPr spc="-30" dirty="0"/>
              <a:t> </a:t>
            </a:r>
            <a:r>
              <a:rPr dirty="0"/>
              <a:t>and</a:t>
            </a:r>
            <a:r>
              <a:rPr spc="-30" dirty="0"/>
              <a:t> </a:t>
            </a:r>
            <a:r>
              <a:rPr dirty="0"/>
              <a:t>mitigating</a:t>
            </a:r>
            <a:r>
              <a:rPr spc="-30" dirty="0"/>
              <a:t> </a:t>
            </a:r>
            <a:r>
              <a:rPr spc="-10" dirty="0"/>
              <a:t>bias.</a:t>
            </a:r>
          </a:p>
          <a:p>
            <a:pPr marL="190500" marR="242570" indent="-178435">
              <a:lnSpc>
                <a:spcPct val="119000"/>
              </a:lnSpc>
              <a:spcBef>
                <a:spcPts val="850"/>
              </a:spcBef>
              <a:buClr>
                <a:srgbClr val="3FBA8D"/>
              </a:buClr>
              <a:buChar char="•"/>
              <a:tabLst>
                <a:tab pos="192405" algn="l"/>
              </a:tabLst>
            </a:pPr>
            <a:r>
              <a:rPr dirty="0"/>
              <a:t>Initiate</a:t>
            </a:r>
            <a:r>
              <a:rPr spc="-25" dirty="0"/>
              <a:t> </a:t>
            </a:r>
            <a:r>
              <a:rPr dirty="0"/>
              <a:t>a</a:t>
            </a:r>
            <a:r>
              <a:rPr spc="-20" dirty="0"/>
              <a:t> </a:t>
            </a:r>
            <a:r>
              <a:rPr dirty="0"/>
              <a:t>joint</a:t>
            </a:r>
            <a:r>
              <a:rPr spc="-30" dirty="0"/>
              <a:t> </a:t>
            </a:r>
            <a:r>
              <a:rPr spc="-10" dirty="0"/>
              <a:t>protection</a:t>
            </a:r>
            <a:r>
              <a:rPr spc="-25" dirty="0"/>
              <a:t> </a:t>
            </a:r>
            <a:r>
              <a:rPr spc="-10" dirty="0"/>
              <a:t>analysis</a:t>
            </a:r>
            <a:r>
              <a:rPr spc="-30" dirty="0"/>
              <a:t> </a:t>
            </a:r>
            <a:r>
              <a:rPr dirty="0"/>
              <a:t>of</a:t>
            </a:r>
            <a:r>
              <a:rPr spc="-25" dirty="0"/>
              <a:t> </a:t>
            </a:r>
            <a:r>
              <a:rPr dirty="0"/>
              <a:t>the</a:t>
            </a:r>
            <a:r>
              <a:rPr spc="-25" dirty="0"/>
              <a:t> </a:t>
            </a:r>
            <a:r>
              <a:rPr dirty="0"/>
              <a:t>risks</a:t>
            </a:r>
            <a:r>
              <a:rPr spc="-25" dirty="0"/>
              <a:t> </a:t>
            </a:r>
            <a:r>
              <a:rPr dirty="0"/>
              <a:t>in</a:t>
            </a:r>
            <a:r>
              <a:rPr spc="-30" dirty="0"/>
              <a:t> </a:t>
            </a:r>
            <a:r>
              <a:rPr spc="-25" dirty="0"/>
              <a:t>the 	</a:t>
            </a:r>
            <a:r>
              <a:rPr dirty="0"/>
              <a:t>context</a:t>
            </a:r>
            <a:r>
              <a:rPr spc="-55" dirty="0"/>
              <a:t> </a:t>
            </a:r>
            <a:r>
              <a:rPr dirty="0"/>
              <a:t>where</a:t>
            </a:r>
            <a:r>
              <a:rPr spc="-50" dirty="0"/>
              <a:t> </a:t>
            </a:r>
            <a:r>
              <a:rPr dirty="0"/>
              <a:t>you</a:t>
            </a:r>
            <a:r>
              <a:rPr spc="-55" dirty="0"/>
              <a:t> </a:t>
            </a:r>
            <a:r>
              <a:rPr spc="-10" dirty="0"/>
              <a:t>work/intervene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6534660" y="2823748"/>
            <a:ext cx="1989455" cy="43749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9000"/>
              </a:lnSpc>
              <a:spcBef>
                <a:spcPts val="100"/>
              </a:spcBef>
            </a:pPr>
            <a:r>
              <a:rPr sz="1300" b="1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Anything unresolved in the parking lot?</a:t>
            </a:r>
          </a:p>
        </p:txBody>
      </p:sp>
      <p:sp>
        <p:nvSpPr>
          <p:cNvPr id="17" name="object 1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23</a:t>
            </a:fld>
            <a:endParaRPr spc="-25" dirty="0"/>
          </a:p>
        </p:txBody>
      </p:sp>
      <p:sp>
        <p:nvSpPr>
          <p:cNvPr id="18" name="object 1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5</a:t>
            </a:r>
          </a:p>
        </p:txBody>
      </p:sp>
      <p:sp>
        <p:nvSpPr>
          <p:cNvPr id="19" name="object 19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Use</a:t>
            </a:r>
            <a:r>
              <a:rPr spc="30" dirty="0"/>
              <a:t> </a:t>
            </a:r>
            <a:r>
              <a:rPr dirty="0"/>
              <a:t>of</a:t>
            </a:r>
            <a:r>
              <a:rPr spc="35" dirty="0"/>
              <a:t> </a:t>
            </a:r>
            <a:r>
              <a:rPr dirty="0"/>
              <a:t>Analysis</a:t>
            </a:r>
            <a:r>
              <a:rPr spc="35" dirty="0"/>
              <a:t> </a:t>
            </a:r>
            <a:r>
              <a:rPr dirty="0"/>
              <a:t>-</a:t>
            </a:r>
            <a:r>
              <a:rPr spc="35" dirty="0"/>
              <a:t> </a:t>
            </a:r>
            <a:r>
              <a:rPr dirty="0"/>
              <a:t>Developing</a:t>
            </a:r>
            <a:r>
              <a:rPr spc="35" dirty="0"/>
              <a:t> </a:t>
            </a:r>
            <a:r>
              <a:rPr dirty="0"/>
              <a:t>Actions</a:t>
            </a:r>
            <a:r>
              <a:rPr spc="30" dirty="0"/>
              <a:t> </a:t>
            </a:r>
            <a:r>
              <a:rPr dirty="0"/>
              <a:t>and</a:t>
            </a:r>
            <a:r>
              <a:rPr spc="35" dirty="0"/>
              <a:t> </a:t>
            </a:r>
            <a:r>
              <a:rPr dirty="0"/>
              <a:t>Making</a:t>
            </a:r>
            <a:r>
              <a:rPr spc="35" dirty="0"/>
              <a:t> </a:t>
            </a:r>
            <a:r>
              <a:rPr spc="-10" dirty="0"/>
              <a:t>Recommendations</a:t>
            </a:r>
          </a:p>
        </p:txBody>
      </p:sp>
      <p:pic>
        <p:nvPicPr>
          <p:cNvPr id="22" name="Gráfico 21">
            <a:extLst>
              <a:ext uri="{FF2B5EF4-FFF2-40B4-BE49-F238E27FC236}">
                <a16:creationId xmlns:a16="http://schemas.microsoft.com/office/drawing/2014/main" id="{126634C1-2C1C-EE0E-333D-0EDB55B23BF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531210" y="2633025"/>
            <a:ext cx="826546" cy="826546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5"/>
            <a:ext cx="10692130" cy="7559040"/>
            <a:chOff x="0" y="5"/>
            <a:chExt cx="10692130" cy="755904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5"/>
              <a:ext cx="10692000" cy="755903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30330" y="7118815"/>
              <a:ext cx="268023" cy="159015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331291" y="71910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472119" y="7065429"/>
              <a:ext cx="1179955" cy="298856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9863999" y="70920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13995" y="7100296"/>
              <a:ext cx="302260" cy="299720"/>
            </a:xfrm>
            <a:custGeom>
              <a:avLst/>
              <a:gdLst/>
              <a:ahLst/>
              <a:cxnLst/>
              <a:rect l="l" t="t" r="r" b="b"/>
              <a:pathLst>
                <a:path w="302259" h="299720">
                  <a:moveTo>
                    <a:pt x="0" y="596"/>
                  </a:moveTo>
                  <a:lnTo>
                    <a:pt x="150228" y="151637"/>
                  </a:lnTo>
                  <a:lnTo>
                    <a:pt x="301866" y="0"/>
                  </a:lnTo>
                </a:path>
                <a:path w="302259" h="299720">
                  <a:moveTo>
                    <a:pt x="2070" y="79908"/>
                  </a:moveTo>
                  <a:lnTo>
                    <a:pt x="151015" y="228904"/>
                  </a:lnTo>
                  <a:lnTo>
                    <a:pt x="298996" y="85305"/>
                  </a:lnTo>
                </a:path>
                <a:path w="302259" h="299720">
                  <a:moveTo>
                    <a:pt x="2070" y="151523"/>
                  </a:moveTo>
                  <a:lnTo>
                    <a:pt x="151015" y="299402"/>
                  </a:lnTo>
                  <a:lnTo>
                    <a:pt x="300799" y="155968"/>
                  </a:lnTo>
                </a:path>
              </a:pathLst>
            </a:custGeom>
            <a:ln w="10502">
              <a:solidFill>
                <a:srgbClr val="3FBA8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3878996" y="3802355"/>
              <a:ext cx="3249295" cy="0"/>
            </a:xfrm>
            <a:custGeom>
              <a:avLst/>
              <a:gdLst/>
              <a:ahLst/>
              <a:cxnLst/>
              <a:rect l="l" t="t" r="r" b="b"/>
              <a:pathLst>
                <a:path w="3249295">
                  <a:moveTo>
                    <a:pt x="3249002" y="0"/>
                  </a:moveTo>
                  <a:lnTo>
                    <a:pt x="0" y="0"/>
                  </a:lnTo>
                </a:path>
              </a:pathLst>
            </a:custGeom>
            <a:ln w="9525">
              <a:solidFill>
                <a:srgbClr val="3FBA8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 descr="$PPTXTitle"/>
          <p:cNvSpPr txBox="1">
            <a:spLocks noGrp="1"/>
          </p:cNvSpPr>
          <p:nvPr>
            <p:ph type="title"/>
          </p:nvPr>
        </p:nvSpPr>
        <p:spPr>
          <a:xfrm>
            <a:off x="4081748" y="2588879"/>
            <a:ext cx="2529205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2390">
              <a:lnSpc>
                <a:spcPct val="100000"/>
              </a:lnSpc>
              <a:spcBef>
                <a:spcPts val="100"/>
              </a:spcBef>
            </a:pPr>
            <a:r>
              <a:rPr dirty="0"/>
              <a:t>Post-</a:t>
            </a:r>
            <a:r>
              <a:rPr spc="-75" dirty="0"/>
              <a:t> </a:t>
            </a:r>
            <a:r>
              <a:rPr dirty="0"/>
              <a:t>test</a:t>
            </a:r>
            <a:r>
              <a:rPr spc="-70" dirty="0"/>
              <a:t> </a:t>
            </a:r>
            <a:r>
              <a:rPr spc="-25" dirty="0"/>
              <a:t>and</a:t>
            </a:r>
          </a:p>
          <a:p>
            <a:pPr marL="12700">
              <a:lnSpc>
                <a:spcPct val="100000"/>
              </a:lnSpc>
            </a:pPr>
            <a:r>
              <a:rPr dirty="0"/>
              <a:t>Feedback</a:t>
            </a:r>
            <a:r>
              <a:rPr spc="-170" dirty="0"/>
              <a:t> </a:t>
            </a:r>
            <a:r>
              <a:rPr spc="-20" dirty="0"/>
              <a:t>time</a:t>
            </a:r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24</a:t>
            </a:fld>
            <a:endParaRPr spc="-25" dirty="0"/>
          </a:p>
        </p:txBody>
      </p:sp>
      <p:sp>
        <p:nvSpPr>
          <p:cNvPr id="13" name="object 1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5</a:t>
            </a:r>
          </a:p>
        </p:txBody>
      </p:sp>
      <p:sp>
        <p:nvSpPr>
          <p:cNvPr id="14" name="object 14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Use</a:t>
            </a:r>
            <a:r>
              <a:rPr spc="30" dirty="0"/>
              <a:t> </a:t>
            </a:r>
            <a:r>
              <a:rPr dirty="0"/>
              <a:t>of</a:t>
            </a:r>
            <a:r>
              <a:rPr spc="35" dirty="0"/>
              <a:t> </a:t>
            </a:r>
            <a:r>
              <a:rPr dirty="0"/>
              <a:t>Analysis</a:t>
            </a:r>
            <a:r>
              <a:rPr spc="35" dirty="0"/>
              <a:t> </a:t>
            </a:r>
            <a:r>
              <a:rPr dirty="0"/>
              <a:t>-</a:t>
            </a:r>
            <a:r>
              <a:rPr spc="35" dirty="0"/>
              <a:t> </a:t>
            </a:r>
            <a:r>
              <a:rPr dirty="0"/>
              <a:t>Developing</a:t>
            </a:r>
            <a:r>
              <a:rPr spc="35" dirty="0"/>
              <a:t> </a:t>
            </a:r>
            <a:r>
              <a:rPr dirty="0"/>
              <a:t>Actions</a:t>
            </a:r>
            <a:r>
              <a:rPr spc="30" dirty="0"/>
              <a:t> </a:t>
            </a:r>
            <a:r>
              <a:rPr dirty="0"/>
              <a:t>and</a:t>
            </a:r>
            <a:r>
              <a:rPr spc="35" dirty="0"/>
              <a:t> </a:t>
            </a:r>
            <a:r>
              <a:rPr dirty="0"/>
              <a:t>Making</a:t>
            </a:r>
            <a:r>
              <a:rPr spc="35" dirty="0"/>
              <a:t> </a:t>
            </a:r>
            <a:r>
              <a:rPr spc="-10" dirty="0"/>
              <a:t>Recommendations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3844702" y="4037380"/>
            <a:ext cx="324548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0" dirty="0">
                <a:latin typeface="Roboto Medium"/>
                <a:cs typeface="Roboto Medium"/>
              </a:rPr>
              <a:t>Please</a:t>
            </a:r>
            <a:r>
              <a:rPr sz="1400" b="0" spc="-45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take</a:t>
            </a:r>
            <a:r>
              <a:rPr sz="1400" b="0" spc="-35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10</a:t>
            </a:r>
            <a:r>
              <a:rPr sz="1400" b="0" spc="-40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minutes</a:t>
            </a:r>
            <a:r>
              <a:rPr sz="1400" b="0" spc="-35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to</a:t>
            </a:r>
            <a:r>
              <a:rPr sz="1400" b="0" spc="-40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fill</a:t>
            </a:r>
            <a:r>
              <a:rPr sz="1400" b="0" spc="-40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both</a:t>
            </a:r>
            <a:r>
              <a:rPr sz="1400" b="0" spc="-35" dirty="0">
                <a:latin typeface="Roboto Medium"/>
                <a:cs typeface="Roboto Medium"/>
              </a:rPr>
              <a:t> </a:t>
            </a:r>
            <a:r>
              <a:rPr sz="1400" b="0" spc="-10" dirty="0">
                <a:latin typeface="Roboto Medium"/>
                <a:cs typeface="Roboto Medium"/>
              </a:rPr>
              <a:t>forms</a:t>
            </a:r>
            <a:endParaRPr sz="1400">
              <a:latin typeface="Roboto Medium"/>
              <a:cs typeface="Roboto Medium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5"/>
            <a:ext cx="10692130" cy="7559040"/>
            <a:chOff x="0" y="5"/>
            <a:chExt cx="10692130" cy="755904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5"/>
              <a:ext cx="10692000" cy="755903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30330" y="7118815"/>
              <a:ext cx="268023" cy="159015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331291" y="71910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472119" y="7065429"/>
              <a:ext cx="1179955" cy="298856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9863999" y="70920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13995" y="7100296"/>
              <a:ext cx="302260" cy="299720"/>
            </a:xfrm>
            <a:custGeom>
              <a:avLst/>
              <a:gdLst/>
              <a:ahLst/>
              <a:cxnLst/>
              <a:rect l="l" t="t" r="r" b="b"/>
              <a:pathLst>
                <a:path w="302259" h="299720">
                  <a:moveTo>
                    <a:pt x="0" y="596"/>
                  </a:moveTo>
                  <a:lnTo>
                    <a:pt x="150228" y="151637"/>
                  </a:lnTo>
                  <a:lnTo>
                    <a:pt x="301866" y="0"/>
                  </a:lnTo>
                </a:path>
                <a:path w="302259" h="299720">
                  <a:moveTo>
                    <a:pt x="2070" y="79908"/>
                  </a:moveTo>
                  <a:lnTo>
                    <a:pt x="151015" y="228904"/>
                  </a:lnTo>
                  <a:lnTo>
                    <a:pt x="298996" y="85305"/>
                  </a:lnTo>
                </a:path>
                <a:path w="302259" h="299720">
                  <a:moveTo>
                    <a:pt x="2070" y="151523"/>
                  </a:moveTo>
                  <a:lnTo>
                    <a:pt x="151015" y="299402"/>
                  </a:lnTo>
                  <a:lnTo>
                    <a:pt x="300799" y="155968"/>
                  </a:lnTo>
                </a:path>
              </a:pathLst>
            </a:custGeom>
            <a:ln w="10502">
              <a:solidFill>
                <a:srgbClr val="3FBA8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Some</a:t>
            </a:r>
            <a:r>
              <a:rPr spc="-55" dirty="0"/>
              <a:t> </a:t>
            </a:r>
            <a:r>
              <a:rPr dirty="0"/>
              <a:t>useful</a:t>
            </a:r>
            <a:r>
              <a:rPr spc="-55" dirty="0"/>
              <a:t> </a:t>
            </a:r>
            <a:r>
              <a:rPr spc="-10" dirty="0"/>
              <a:t>resources</a:t>
            </a:r>
          </a:p>
        </p:txBody>
      </p:sp>
      <p:sp>
        <p:nvSpPr>
          <p:cNvPr id="16" name="object 1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25</a:t>
            </a:fld>
            <a:endParaRPr spc="-25" dirty="0"/>
          </a:p>
        </p:txBody>
      </p:sp>
      <p:sp>
        <p:nvSpPr>
          <p:cNvPr id="17" name="object 1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5</a:t>
            </a:r>
          </a:p>
        </p:txBody>
      </p:sp>
      <p:sp>
        <p:nvSpPr>
          <p:cNvPr id="18" name="object 18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Use</a:t>
            </a:r>
            <a:r>
              <a:rPr spc="30" dirty="0"/>
              <a:t> </a:t>
            </a:r>
            <a:r>
              <a:rPr dirty="0"/>
              <a:t>of</a:t>
            </a:r>
            <a:r>
              <a:rPr spc="35" dirty="0"/>
              <a:t> </a:t>
            </a:r>
            <a:r>
              <a:rPr dirty="0"/>
              <a:t>Analysis</a:t>
            </a:r>
            <a:r>
              <a:rPr spc="35" dirty="0"/>
              <a:t> </a:t>
            </a:r>
            <a:r>
              <a:rPr dirty="0"/>
              <a:t>-</a:t>
            </a:r>
            <a:r>
              <a:rPr spc="35" dirty="0"/>
              <a:t> </a:t>
            </a:r>
            <a:r>
              <a:rPr dirty="0"/>
              <a:t>Developing</a:t>
            </a:r>
            <a:r>
              <a:rPr spc="35" dirty="0"/>
              <a:t> </a:t>
            </a:r>
            <a:r>
              <a:rPr dirty="0"/>
              <a:t>Actions</a:t>
            </a:r>
            <a:r>
              <a:rPr spc="30" dirty="0"/>
              <a:t> </a:t>
            </a:r>
            <a:r>
              <a:rPr dirty="0"/>
              <a:t>and</a:t>
            </a:r>
            <a:r>
              <a:rPr spc="35" dirty="0"/>
              <a:t> </a:t>
            </a:r>
            <a:r>
              <a:rPr dirty="0"/>
              <a:t>Making</a:t>
            </a:r>
            <a:r>
              <a:rPr spc="35" dirty="0"/>
              <a:t> </a:t>
            </a:r>
            <a:r>
              <a:rPr spc="-10" dirty="0"/>
              <a:t>Recommendations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707299" y="3284615"/>
            <a:ext cx="285623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marR="5080" indent="-228600">
              <a:lnSpc>
                <a:spcPct val="107100"/>
              </a:lnSpc>
              <a:spcBef>
                <a:spcPts val="100"/>
              </a:spcBef>
              <a:buClr>
                <a:srgbClr val="3FBA8D"/>
              </a:buClr>
              <a:buChar char="•"/>
              <a:tabLst>
                <a:tab pos="240665" algn="l"/>
              </a:tabLst>
            </a:pPr>
            <a:r>
              <a:rPr sz="1400" b="0" u="sng" dirty="0">
                <a:uFill>
                  <a:solidFill>
                    <a:srgbClr val="000000"/>
                  </a:solidFill>
                </a:uFill>
                <a:latin typeface="Roboto Light"/>
                <a:cs typeface="Roboto Light"/>
                <a:hlinkClick r:id="rId5"/>
              </a:rPr>
              <a:t>GPC</a:t>
            </a:r>
            <a:r>
              <a:rPr sz="1400" b="0" u="sng" spc="-25" dirty="0">
                <a:uFill>
                  <a:solidFill>
                    <a:srgbClr val="000000"/>
                  </a:solidFill>
                </a:uFill>
                <a:latin typeface="Roboto Light"/>
                <a:cs typeface="Roboto Light"/>
                <a:hlinkClick r:id="rId5"/>
              </a:rPr>
              <a:t> </a:t>
            </a:r>
            <a:r>
              <a:rPr sz="1400" b="0" u="sng" dirty="0">
                <a:uFill>
                  <a:solidFill>
                    <a:srgbClr val="000000"/>
                  </a:solidFill>
                </a:uFill>
                <a:latin typeface="Roboto Light"/>
                <a:cs typeface="Roboto Light"/>
                <a:hlinkClick r:id="rId5"/>
              </a:rPr>
              <a:t>-</a:t>
            </a:r>
            <a:r>
              <a:rPr sz="1400" b="0" u="sng" spc="-20" dirty="0">
                <a:uFill>
                  <a:solidFill>
                    <a:srgbClr val="000000"/>
                  </a:solidFill>
                </a:uFill>
                <a:latin typeface="Roboto Light"/>
                <a:cs typeface="Roboto Light"/>
                <a:hlinkClick r:id="rId5"/>
              </a:rPr>
              <a:t> </a:t>
            </a:r>
            <a:r>
              <a:rPr sz="1400" b="0" u="sng" spc="-10" dirty="0">
                <a:uFill>
                  <a:solidFill>
                    <a:srgbClr val="000000"/>
                  </a:solidFill>
                </a:uFill>
                <a:latin typeface="Roboto Light"/>
                <a:cs typeface="Roboto Light"/>
                <a:hlinkClick r:id="rId5"/>
              </a:rPr>
              <a:t>Protection</a:t>
            </a:r>
            <a:r>
              <a:rPr sz="1400" b="0" u="sng" spc="-25" dirty="0">
                <a:uFill>
                  <a:solidFill>
                    <a:srgbClr val="000000"/>
                  </a:solidFill>
                </a:uFill>
                <a:latin typeface="Roboto Light"/>
                <a:cs typeface="Roboto Light"/>
                <a:hlinkClick r:id="rId5"/>
              </a:rPr>
              <a:t> </a:t>
            </a:r>
            <a:r>
              <a:rPr sz="1400" b="0" u="sng" dirty="0">
                <a:uFill>
                  <a:solidFill>
                    <a:srgbClr val="000000"/>
                  </a:solidFill>
                </a:uFill>
                <a:latin typeface="Roboto Light"/>
                <a:cs typeface="Roboto Light"/>
                <a:hlinkClick r:id="rId5"/>
              </a:rPr>
              <a:t>risk</a:t>
            </a:r>
            <a:r>
              <a:rPr sz="1400" b="0" u="sng" spc="-15" dirty="0">
                <a:uFill>
                  <a:solidFill>
                    <a:srgbClr val="000000"/>
                  </a:solidFill>
                </a:uFill>
                <a:latin typeface="Roboto Light"/>
                <a:cs typeface="Roboto Light"/>
                <a:hlinkClick r:id="rId5"/>
              </a:rPr>
              <a:t> </a:t>
            </a:r>
            <a:r>
              <a:rPr sz="1400" b="0" u="sng" spc="-10" dirty="0">
                <a:uFill>
                  <a:solidFill>
                    <a:srgbClr val="000000"/>
                  </a:solidFill>
                </a:uFill>
                <a:latin typeface="Roboto Light"/>
                <a:cs typeface="Roboto Light"/>
                <a:hlinkClick r:id="rId5"/>
              </a:rPr>
              <a:t>categories</a:t>
            </a:r>
            <a:r>
              <a:rPr sz="1400" b="0" u="sng" spc="-25" dirty="0">
                <a:uFill>
                  <a:solidFill>
                    <a:srgbClr val="000000"/>
                  </a:solidFill>
                </a:uFill>
                <a:latin typeface="Roboto Light"/>
                <a:cs typeface="Roboto Light"/>
                <a:hlinkClick r:id="rId5"/>
              </a:rPr>
              <a:t> </a:t>
            </a:r>
            <a:r>
              <a:rPr sz="1400" b="0" u="sng" spc="-50" dirty="0">
                <a:uFill>
                  <a:solidFill>
                    <a:srgbClr val="000000"/>
                  </a:solidFill>
                </a:uFill>
                <a:latin typeface="Roboto Light"/>
                <a:cs typeface="Roboto Light"/>
                <a:hlinkClick r:id="rId5"/>
              </a:rPr>
              <a:t>-</a:t>
            </a:r>
            <a:r>
              <a:rPr sz="1400" b="0" u="sng" spc="500" dirty="0">
                <a:uFill>
                  <a:solidFill>
                    <a:srgbClr val="000000"/>
                  </a:solidFill>
                </a:uFill>
                <a:latin typeface="Roboto Light"/>
                <a:cs typeface="Roboto Light"/>
                <a:hlinkClick r:id="rId5"/>
              </a:rPr>
              <a:t> </a:t>
            </a:r>
            <a:r>
              <a:rPr sz="1400" b="0" u="sng" spc="-10" dirty="0">
                <a:uFill>
                  <a:solidFill>
                    <a:srgbClr val="000000"/>
                  </a:solidFill>
                </a:uFill>
                <a:latin typeface="Roboto Light"/>
                <a:cs typeface="Roboto Light"/>
                <a:hlinkClick r:id="rId5"/>
              </a:rPr>
              <a:t>Explanatory </a:t>
            </a:r>
            <a:r>
              <a:rPr sz="1400" b="0" u="sng" spc="-20" dirty="0">
                <a:uFill>
                  <a:solidFill>
                    <a:srgbClr val="000000"/>
                  </a:solidFill>
                </a:uFill>
                <a:latin typeface="Roboto Light"/>
                <a:cs typeface="Roboto Light"/>
                <a:hlinkClick r:id="rId5"/>
              </a:rPr>
              <a:t>note</a:t>
            </a:r>
            <a:r>
              <a:rPr sz="1400" b="0" u="sng" spc="500" dirty="0">
                <a:uFill>
                  <a:solidFill>
                    <a:srgbClr val="000000"/>
                  </a:solidFill>
                </a:uFill>
                <a:latin typeface="Roboto Light"/>
                <a:cs typeface="Roboto Light"/>
                <a:hlinkClick r:id="rId5"/>
              </a:rPr>
              <a:t> </a:t>
            </a:r>
            <a:endParaRPr sz="1400">
              <a:latin typeface="Roboto Light"/>
              <a:cs typeface="Roboto Light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911300" y="3284615"/>
            <a:ext cx="2816860" cy="10121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631190" indent="-228600">
              <a:lnSpc>
                <a:spcPct val="107100"/>
              </a:lnSpc>
              <a:spcBef>
                <a:spcPts val="100"/>
              </a:spcBef>
              <a:buClr>
                <a:srgbClr val="3FBA8D"/>
              </a:buClr>
              <a:buChar char="•"/>
              <a:tabLst>
                <a:tab pos="241300" algn="l"/>
              </a:tabLst>
            </a:pPr>
            <a:r>
              <a:rPr sz="1400" b="0" u="sng" spc="-20" dirty="0">
                <a:uFill>
                  <a:solidFill>
                    <a:srgbClr val="000000"/>
                  </a:solidFill>
                </a:uFill>
                <a:latin typeface="Roboto Light"/>
                <a:cs typeface="Roboto Light"/>
                <a:hlinkClick r:id="rId6"/>
              </a:rPr>
              <a:t>PAF</a:t>
            </a:r>
            <a:r>
              <a:rPr sz="1400" b="0" u="sng" spc="-35" dirty="0">
                <a:uFill>
                  <a:solidFill>
                    <a:srgbClr val="000000"/>
                  </a:solidFill>
                </a:uFill>
                <a:latin typeface="Roboto Light"/>
                <a:cs typeface="Roboto Light"/>
                <a:hlinkClick r:id="rId6"/>
              </a:rPr>
              <a:t> </a:t>
            </a:r>
            <a:r>
              <a:rPr sz="1400" b="0" u="sng" spc="-10" dirty="0">
                <a:uFill>
                  <a:solidFill>
                    <a:srgbClr val="000000"/>
                  </a:solidFill>
                </a:uFill>
                <a:latin typeface="Roboto Light"/>
                <a:cs typeface="Roboto Light"/>
                <a:hlinkClick r:id="rId6"/>
              </a:rPr>
              <a:t>Introduction</a:t>
            </a:r>
            <a:r>
              <a:rPr sz="1400" b="0" u="none" spc="-35" dirty="0">
                <a:latin typeface="Roboto Light"/>
                <a:cs typeface="Roboto Light"/>
              </a:rPr>
              <a:t> </a:t>
            </a:r>
            <a:r>
              <a:rPr sz="1400" b="0" u="none" spc="-10" dirty="0">
                <a:latin typeface="Roboto Light"/>
                <a:cs typeface="Roboto Light"/>
              </a:rPr>
              <a:t>-several languages</a:t>
            </a:r>
            <a:endParaRPr sz="1400">
              <a:latin typeface="Roboto Light"/>
              <a:cs typeface="Roboto Light"/>
            </a:endParaRPr>
          </a:p>
          <a:p>
            <a:pPr marL="241300" marR="5080" indent="-228600">
              <a:lnSpc>
                <a:spcPct val="107100"/>
              </a:lnSpc>
              <a:spcBef>
                <a:spcPts val="565"/>
              </a:spcBef>
              <a:buClr>
                <a:srgbClr val="3FBA8D"/>
              </a:buClr>
              <a:buChar char="•"/>
              <a:tabLst>
                <a:tab pos="241300" algn="l"/>
              </a:tabLst>
            </a:pPr>
            <a:r>
              <a:rPr sz="1400" b="0" u="sng" spc="-10" dirty="0">
                <a:uFill>
                  <a:solidFill>
                    <a:srgbClr val="000000"/>
                  </a:solidFill>
                </a:uFill>
                <a:latin typeface="Roboto Light"/>
                <a:cs typeface="Roboto Light"/>
                <a:hlinkClick r:id="rId7"/>
              </a:rPr>
              <a:t>Protection</a:t>
            </a:r>
            <a:r>
              <a:rPr sz="1400" b="0" u="sng" spc="-30" dirty="0">
                <a:uFill>
                  <a:solidFill>
                    <a:srgbClr val="000000"/>
                  </a:solidFill>
                </a:uFill>
                <a:latin typeface="Roboto Light"/>
                <a:cs typeface="Roboto Light"/>
                <a:hlinkClick r:id="rId7"/>
              </a:rPr>
              <a:t> </a:t>
            </a:r>
            <a:r>
              <a:rPr sz="1400" b="0" u="sng" spc="-10" dirty="0">
                <a:uFill>
                  <a:solidFill>
                    <a:srgbClr val="000000"/>
                  </a:solidFill>
                </a:uFill>
                <a:latin typeface="Roboto Light"/>
                <a:cs typeface="Roboto Light"/>
                <a:hlinkClick r:id="rId7"/>
              </a:rPr>
              <a:t>Analytical</a:t>
            </a:r>
            <a:r>
              <a:rPr sz="1400" b="0" u="sng" spc="-30" dirty="0">
                <a:uFill>
                  <a:solidFill>
                    <a:srgbClr val="000000"/>
                  </a:solidFill>
                </a:uFill>
                <a:latin typeface="Roboto Light"/>
                <a:cs typeface="Roboto Light"/>
                <a:hlinkClick r:id="rId7"/>
              </a:rPr>
              <a:t> </a:t>
            </a:r>
            <a:r>
              <a:rPr sz="1400" b="0" u="sng" dirty="0">
                <a:uFill>
                  <a:solidFill>
                    <a:srgbClr val="000000"/>
                  </a:solidFill>
                </a:uFill>
                <a:latin typeface="Roboto Light"/>
                <a:cs typeface="Roboto Light"/>
                <a:hlinkClick r:id="rId7"/>
              </a:rPr>
              <a:t>Framework</a:t>
            </a:r>
            <a:r>
              <a:rPr sz="1400" b="0" u="sng" spc="-25" dirty="0">
                <a:uFill>
                  <a:solidFill>
                    <a:srgbClr val="000000"/>
                  </a:solidFill>
                </a:uFill>
                <a:latin typeface="Roboto Light"/>
                <a:cs typeface="Roboto Light"/>
                <a:hlinkClick r:id="rId7"/>
              </a:rPr>
              <a:t> </a:t>
            </a:r>
            <a:r>
              <a:rPr sz="1400" b="0" u="none" spc="-25" dirty="0">
                <a:latin typeface="Roboto Light"/>
                <a:cs typeface="Roboto Light"/>
              </a:rPr>
              <a:t> </a:t>
            </a:r>
            <a:r>
              <a:rPr sz="1400" b="0" u="sng" spc="-10" dirty="0">
                <a:uFill>
                  <a:solidFill>
                    <a:srgbClr val="000000"/>
                  </a:solidFill>
                </a:uFill>
                <a:latin typeface="Roboto Light"/>
                <a:cs typeface="Roboto Light"/>
                <a:hlinkClick r:id="rId7"/>
              </a:rPr>
              <a:t>(PAF)</a:t>
            </a:r>
            <a:r>
              <a:rPr sz="1400" b="0" u="sng" spc="-75" dirty="0">
                <a:uFill>
                  <a:solidFill>
                    <a:srgbClr val="000000"/>
                  </a:solidFill>
                </a:uFill>
                <a:latin typeface="Roboto Light"/>
                <a:cs typeface="Roboto Light"/>
                <a:hlinkClick r:id="rId7"/>
              </a:rPr>
              <a:t> </a:t>
            </a:r>
            <a:r>
              <a:rPr sz="1400" b="0" u="sng" spc="-10" dirty="0">
                <a:uFill>
                  <a:solidFill>
                    <a:srgbClr val="000000"/>
                  </a:solidFill>
                </a:uFill>
                <a:latin typeface="Roboto Light"/>
                <a:cs typeface="Roboto Light"/>
                <a:hlinkClick r:id="rId7"/>
              </a:rPr>
              <a:t>Guidelines</a:t>
            </a:r>
            <a:r>
              <a:rPr sz="1400" b="0" u="sng" spc="500" dirty="0">
                <a:uFill>
                  <a:solidFill>
                    <a:srgbClr val="000000"/>
                  </a:solidFill>
                </a:uFill>
                <a:latin typeface="Roboto Light"/>
                <a:cs typeface="Roboto Light"/>
                <a:hlinkClick r:id="rId7"/>
              </a:rPr>
              <a:t> </a:t>
            </a:r>
            <a:endParaRPr sz="1400">
              <a:latin typeface="Roboto Light"/>
              <a:cs typeface="Roboto Light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115299" y="3284615"/>
            <a:ext cx="2802890" cy="482600"/>
          </a:xfrm>
          <a:prstGeom prst="rect">
            <a:avLst/>
          </a:prstGeom>
        </p:spPr>
        <p:txBody>
          <a:bodyPr vert="horz" wrap="square" lIns="0" tIns="27939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219"/>
              </a:spcBef>
              <a:buClr>
                <a:srgbClr val="3FBA8D"/>
              </a:buClr>
              <a:buChar char="•"/>
              <a:tabLst>
                <a:tab pos="240665" algn="l"/>
              </a:tabLst>
            </a:pPr>
            <a:r>
              <a:rPr sz="1400" b="0" u="sng" dirty="0">
                <a:uFill>
                  <a:solidFill>
                    <a:srgbClr val="000000"/>
                  </a:solidFill>
                </a:uFill>
                <a:latin typeface="Roboto Light"/>
                <a:cs typeface="Roboto Light"/>
                <a:hlinkClick r:id="rId8"/>
              </a:rPr>
              <a:t>ACAPS</a:t>
            </a:r>
            <a:r>
              <a:rPr sz="1400" b="0" u="sng" spc="-30" dirty="0">
                <a:uFill>
                  <a:solidFill>
                    <a:srgbClr val="000000"/>
                  </a:solidFill>
                </a:uFill>
                <a:latin typeface="Roboto Light"/>
                <a:cs typeface="Roboto Light"/>
                <a:hlinkClick r:id="rId8"/>
              </a:rPr>
              <a:t> </a:t>
            </a:r>
            <a:r>
              <a:rPr sz="1400" b="0" u="sng" spc="-10" dirty="0">
                <a:uFill>
                  <a:solidFill>
                    <a:srgbClr val="000000"/>
                  </a:solidFill>
                </a:uFill>
                <a:latin typeface="Roboto Light"/>
                <a:cs typeface="Roboto Light"/>
                <a:hlinkClick r:id="rId8"/>
              </a:rPr>
              <a:t>technical</a:t>
            </a:r>
            <a:r>
              <a:rPr sz="1400" b="0" u="sng" spc="-25" dirty="0">
                <a:uFill>
                  <a:solidFill>
                    <a:srgbClr val="000000"/>
                  </a:solidFill>
                </a:uFill>
                <a:latin typeface="Roboto Light"/>
                <a:cs typeface="Roboto Light"/>
                <a:hlinkClick r:id="rId8"/>
              </a:rPr>
              <a:t> </a:t>
            </a:r>
            <a:r>
              <a:rPr sz="1400" b="0" u="sng" dirty="0">
                <a:uFill>
                  <a:solidFill>
                    <a:srgbClr val="000000"/>
                  </a:solidFill>
                </a:uFill>
                <a:latin typeface="Roboto Light"/>
                <a:cs typeface="Roboto Light"/>
                <a:hlinkClick r:id="rId8"/>
              </a:rPr>
              <a:t>note</a:t>
            </a:r>
            <a:r>
              <a:rPr sz="1400" b="0" u="sng" spc="-25" dirty="0">
                <a:uFill>
                  <a:solidFill>
                    <a:srgbClr val="000000"/>
                  </a:solidFill>
                </a:uFill>
                <a:latin typeface="Roboto Light"/>
                <a:cs typeface="Roboto Light"/>
                <a:hlinkClick r:id="rId8"/>
              </a:rPr>
              <a:t> </a:t>
            </a:r>
            <a:r>
              <a:rPr sz="1400" b="0" u="sng" dirty="0">
                <a:uFill>
                  <a:solidFill>
                    <a:srgbClr val="000000"/>
                  </a:solidFill>
                </a:uFill>
                <a:latin typeface="Roboto Light"/>
                <a:cs typeface="Roboto Light"/>
                <a:hlinkClick r:id="rId8"/>
              </a:rPr>
              <a:t>-</a:t>
            </a:r>
            <a:r>
              <a:rPr sz="1400" b="0" u="sng" spc="-25" dirty="0">
                <a:uFill>
                  <a:solidFill>
                    <a:srgbClr val="000000"/>
                  </a:solidFill>
                </a:uFill>
                <a:latin typeface="Roboto Light"/>
                <a:cs typeface="Roboto Light"/>
                <a:hlinkClick r:id="rId8"/>
              </a:rPr>
              <a:t> </a:t>
            </a:r>
            <a:r>
              <a:rPr sz="1400" b="0" u="sng" spc="-10" dirty="0">
                <a:uFill>
                  <a:solidFill>
                    <a:srgbClr val="000000"/>
                  </a:solidFill>
                </a:uFill>
                <a:latin typeface="Roboto Light"/>
                <a:cs typeface="Roboto Light"/>
                <a:hlinkClick r:id="rId8"/>
              </a:rPr>
              <a:t>Cognitive</a:t>
            </a:r>
            <a:endParaRPr sz="1400">
              <a:latin typeface="Roboto Light"/>
              <a:cs typeface="Roboto Light"/>
            </a:endParaRPr>
          </a:p>
          <a:p>
            <a:pPr marL="241300">
              <a:lnSpc>
                <a:spcPct val="100000"/>
              </a:lnSpc>
              <a:spcBef>
                <a:spcPts val="120"/>
              </a:spcBef>
            </a:pPr>
            <a:r>
              <a:rPr sz="1400" b="0" u="sng" dirty="0">
                <a:uFill>
                  <a:solidFill>
                    <a:srgbClr val="000000"/>
                  </a:solidFill>
                </a:uFill>
                <a:latin typeface="Roboto Light"/>
                <a:cs typeface="Roboto Light"/>
                <a:hlinkClick r:id="rId8"/>
              </a:rPr>
              <a:t>biases</a:t>
            </a:r>
            <a:r>
              <a:rPr sz="1400" b="0" u="sng" spc="-45" dirty="0">
                <a:uFill>
                  <a:solidFill>
                    <a:srgbClr val="000000"/>
                  </a:solidFill>
                </a:uFill>
                <a:latin typeface="Roboto Light"/>
                <a:cs typeface="Roboto Light"/>
                <a:hlinkClick r:id="rId8"/>
              </a:rPr>
              <a:t> </a:t>
            </a:r>
            <a:r>
              <a:rPr sz="1400" b="0" u="sng" dirty="0">
                <a:uFill>
                  <a:solidFill>
                    <a:srgbClr val="000000"/>
                  </a:solidFill>
                </a:uFill>
                <a:latin typeface="Roboto Light"/>
                <a:cs typeface="Roboto Light"/>
                <a:hlinkClick r:id="rId8"/>
              </a:rPr>
              <a:t>in</a:t>
            </a:r>
            <a:r>
              <a:rPr sz="1400" b="0" u="sng" spc="-45" dirty="0">
                <a:uFill>
                  <a:solidFill>
                    <a:srgbClr val="000000"/>
                  </a:solidFill>
                </a:uFill>
                <a:latin typeface="Roboto Light"/>
                <a:cs typeface="Roboto Light"/>
                <a:hlinkClick r:id="rId8"/>
              </a:rPr>
              <a:t> </a:t>
            </a:r>
            <a:r>
              <a:rPr sz="1400" b="0" u="sng" spc="-10" dirty="0">
                <a:uFill>
                  <a:solidFill>
                    <a:srgbClr val="000000"/>
                  </a:solidFill>
                </a:uFill>
                <a:latin typeface="Roboto Light"/>
                <a:cs typeface="Roboto Light"/>
                <a:hlinkClick r:id="rId8"/>
              </a:rPr>
              <a:t>Analysis</a:t>
            </a:r>
            <a:endParaRPr sz="1400">
              <a:latin typeface="Roboto Light"/>
              <a:cs typeface="Roboto Light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315396" y="2408658"/>
            <a:ext cx="1653539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b="1" dirty="0">
                <a:latin typeface="Roboto"/>
                <a:cs typeface="Roboto"/>
              </a:rPr>
              <a:t>On</a:t>
            </a:r>
            <a:r>
              <a:rPr sz="1500" b="1" spc="-25" dirty="0">
                <a:latin typeface="Roboto"/>
                <a:cs typeface="Roboto"/>
              </a:rPr>
              <a:t> </a:t>
            </a:r>
            <a:r>
              <a:rPr sz="1500" b="1" spc="-10" dirty="0">
                <a:latin typeface="Roboto"/>
                <a:cs typeface="Roboto"/>
              </a:rPr>
              <a:t>protection</a:t>
            </a:r>
            <a:r>
              <a:rPr sz="1500" b="1" spc="-25" dirty="0">
                <a:latin typeface="Roboto"/>
                <a:cs typeface="Roboto"/>
              </a:rPr>
              <a:t> </a:t>
            </a:r>
            <a:r>
              <a:rPr sz="1500" b="1" spc="-10" dirty="0">
                <a:latin typeface="Roboto"/>
                <a:cs typeface="Roboto"/>
              </a:rPr>
              <a:t>risks</a:t>
            </a:r>
            <a:endParaRPr sz="1500" dirty="0">
              <a:latin typeface="Roboto"/>
              <a:cs typeface="Roboto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261182" y="2100173"/>
            <a:ext cx="2152015" cy="873760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12700" marR="5080" algn="ctr">
              <a:lnSpc>
                <a:spcPct val="103699"/>
              </a:lnSpc>
              <a:spcBef>
                <a:spcPts val="30"/>
              </a:spcBef>
            </a:pPr>
            <a:r>
              <a:rPr sz="1500" b="1" dirty="0">
                <a:latin typeface="Roboto"/>
                <a:cs typeface="Roboto"/>
              </a:rPr>
              <a:t>On</a:t>
            </a:r>
            <a:r>
              <a:rPr sz="1500" b="1" spc="-20" dirty="0">
                <a:latin typeface="Roboto"/>
                <a:cs typeface="Roboto"/>
              </a:rPr>
              <a:t> </a:t>
            </a:r>
            <a:r>
              <a:rPr sz="1500" b="1" dirty="0">
                <a:latin typeface="Roboto"/>
                <a:cs typeface="Roboto"/>
              </a:rPr>
              <a:t>the</a:t>
            </a:r>
            <a:r>
              <a:rPr sz="1500" b="1" spc="-15" dirty="0">
                <a:latin typeface="Roboto"/>
                <a:cs typeface="Roboto"/>
              </a:rPr>
              <a:t> </a:t>
            </a:r>
            <a:r>
              <a:rPr sz="1500" b="1" spc="-10" dirty="0">
                <a:latin typeface="Roboto"/>
                <a:cs typeface="Roboto"/>
              </a:rPr>
              <a:t>protection </a:t>
            </a:r>
            <a:r>
              <a:rPr sz="1500" b="1" dirty="0">
                <a:latin typeface="Roboto"/>
                <a:cs typeface="Roboto"/>
              </a:rPr>
              <a:t>analytical</a:t>
            </a:r>
            <a:r>
              <a:rPr sz="1500" b="1" spc="-50" dirty="0">
                <a:latin typeface="Roboto"/>
                <a:cs typeface="Roboto"/>
              </a:rPr>
              <a:t> </a:t>
            </a:r>
            <a:r>
              <a:rPr sz="1500" b="1" spc="-10" dirty="0">
                <a:latin typeface="Roboto"/>
                <a:cs typeface="Roboto"/>
              </a:rPr>
              <a:t>framework </a:t>
            </a:r>
            <a:r>
              <a:rPr sz="1200" spc="-10" dirty="0">
                <a:latin typeface="Roboto"/>
                <a:cs typeface="Roboto"/>
              </a:rPr>
              <a:t>(developed</a:t>
            </a:r>
            <a:r>
              <a:rPr sz="1200" spc="-5" dirty="0">
                <a:latin typeface="Roboto"/>
                <a:cs typeface="Roboto"/>
              </a:rPr>
              <a:t> </a:t>
            </a:r>
            <a:r>
              <a:rPr sz="1200" dirty="0">
                <a:latin typeface="Roboto"/>
                <a:cs typeface="Roboto"/>
              </a:rPr>
              <a:t>by IRC and DRC</a:t>
            </a:r>
            <a:r>
              <a:rPr sz="1200" spc="-5" dirty="0">
                <a:latin typeface="Roboto"/>
                <a:cs typeface="Roboto"/>
              </a:rPr>
              <a:t> </a:t>
            </a:r>
            <a:r>
              <a:rPr sz="1200" spc="-25" dirty="0">
                <a:latin typeface="Roboto"/>
                <a:cs typeface="Roboto"/>
              </a:rPr>
              <a:t>and </a:t>
            </a:r>
            <a:r>
              <a:rPr sz="1200" dirty="0">
                <a:latin typeface="Roboto"/>
                <a:cs typeface="Roboto"/>
              </a:rPr>
              <a:t>endorsed</a:t>
            </a:r>
            <a:r>
              <a:rPr sz="1200" spc="-25" dirty="0">
                <a:latin typeface="Roboto"/>
                <a:cs typeface="Roboto"/>
              </a:rPr>
              <a:t> </a:t>
            </a:r>
            <a:r>
              <a:rPr sz="1200" dirty="0">
                <a:latin typeface="Roboto"/>
                <a:cs typeface="Roboto"/>
              </a:rPr>
              <a:t>by</a:t>
            </a:r>
            <a:r>
              <a:rPr sz="1200" spc="-20" dirty="0">
                <a:latin typeface="Roboto"/>
                <a:cs typeface="Roboto"/>
              </a:rPr>
              <a:t> </a:t>
            </a:r>
            <a:r>
              <a:rPr sz="1200" dirty="0">
                <a:latin typeface="Roboto"/>
                <a:cs typeface="Roboto"/>
              </a:rPr>
              <a:t>the</a:t>
            </a:r>
            <a:r>
              <a:rPr sz="1200" spc="-25" dirty="0">
                <a:latin typeface="Roboto"/>
                <a:cs typeface="Roboto"/>
              </a:rPr>
              <a:t> </a:t>
            </a:r>
            <a:r>
              <a:rPr sz="1200" spc="-10" dirty="0">
                <a:latin typeface="Roboto"/>
                <a:cs typeface="Roboto"/>
              </a:rPr>
              <a:t>GPC):</a:t>
            </a:r>
            <a:endParaRPr sz="1200">
              <a:latin typeface="Roboto"/>
              <a:cs typeface="Roboto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682308" y="2437233"/>
            <a:ext cx="1824989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b="1" dirty="0">
                <a:latin typeface="Roboto"/>
                <a:cs typeface="Roboto"/>
              </a:rPr>
              <a:t>On</a:t>
            </a:r>
            <a:r>
              <a:rPr sz="1500" b="1" spc="-35" dirty="0">
                <a:latin typeface="Roboto"/>
                <a:cs typeface="Roboto"/>
              </a:rPr>
              <a:t> </a:t>
            </a:r>
            <a:r>
              <a:rPr sz="1500" b="1" dirty="0">
                <a:latin typeface="Roboto"/>
                <a:cs typeface="Roboto"/>
              </a:rPr>
              <a:t>biases</a:t>
            </a:r>
            <a:r>
              <a:rPr sz="1500" b="1" spc="-30" dirty="0">
                <a:latin typeface="Roboto"/>
                <a:cs typeface="Roboto"/>
              </a:rPr>
              <a:t> </a:t>
            </a:r>
            <a:r>
              <a:rPr sz="1500" b="1" dirty="0">
                <a:latin typeface="Roboto"/>
                <a:cs typeface="Roboto"/>
              </a:rPr>
              <a:t>in</a:t>
            </a:r>
            <a:r>
              <a:rPr sz="1500" b="1" spc="-30" dirty="0">
                <a:latin typeface="Roboto"/>
                <a:cs typeface="Roboto"/>
              </a:rPr>
              <a:t> </a:t>
            </a:r>
            <a:r>
              <a:rPr sz="1500" b="1" spc="-10" dirty="0">
                <a:latin typeface="Roboto"/>
                <a:cs typeface="Roboto"/>
              </a:rPr>
              <a:t>analysis</a:t>
            </a:r>
            <a:endParaRPr sz="1500">
              <a:latin typeface="Roboto"/>
              <a:cs typeface="Roboto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5"/>
            <a:ext cx="10692130" cy="7559040"/>
            <a:chOff x="0" y="5"/>
            <a:chExt cx="10692130" cy="755904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5"/>
              <a:ext cx="10692000" cy="755903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30330" y="7118815"/>
              <a:ext cx="268023" cy="159015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331291" y="71910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472119" y="7065429"/>
              <a:ext cx="1179955" cy="298856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9863999" y="70920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13995" y="7100296"/>
              <a:ext cx="302260" cy="299720"/>
            </a:xfrm>
            <a:custGeom>
              <a:avLst/>
              <a:gdLst/>
              <a:ahLst/>
              <a:cxnLst/>
              <a:rect l="l" t="t" r="r" b="b"/>
              <a:pathLst>
                <a:path w="302259" h="299720">
                  <a:moveTo>
                    <a:pt x="0" y="596"/>
                  </a:moveTo>
                  <a:lnTo>
                    <a:pt x="150228" y="151637"/>
                  </a:lnTo>
                  <a:lnTo>
                    <a:pt x="301866" y="0"/>
                  </a:lnTo>
                </a:path>
                <a:path w="302259" h="299720">
                  <a:moveTo>
                    <a:pt x="2070" y="79908"/>
                  </a:moveTo>
                  <a:lnTo>
                    <a:pt x="151015" y="228904"/>
                  </a:lnTo>
                  <a:lnTo>
                    <a:pt x="298996" y="85305"/>
                  </a:lnTo>
                </a:path>
                <a:path w="302259" h="299720">
                  <a:moveTo>
                    <a:pt x="2070" y="151523"/>
                  </a:moveTo>
                  <a:lnTo>
                    <a:pt x="151015" y="299402"/>
                  </a:lnTo>
                  <a:lnTo>
                    <a:pt x="300799" y="155968"/>
                  </a:lnTo>
                </a:path>
              </a:pathLst>
            </a:custGeom>
            <a:ln w="10502">
              <a:solidFill>
                <a:srgbClr val="3FBA8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 descr="$PPTXTitle"/>
          <p:cNvSpPr txBox="1">
            <a:spLocks noGrp="1"/>
          </p:cNvSpPr>
          <p:nvPr>
            <p:ph type="title"/>
          </p:nvPr>
        </p:nvSpPr>
        <p:spPr>
          <a:xfrm>
            <a:off x="707299" y="2630717"/>
            <a:ext cx="2393315" cy="1549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dirty="0">
                <a:solidFill>
                  <a:srgbClr val="3FBA8D"/>
                </a:solidFill>
              </a:rPr>
              <a:t>Thank </a:t>
            </a:r>
            <a:r>
              <a:rPr sz="4000" spc="-25" dirty="0">
                <a:solidFill>
                  <a:srgbClr val="3FBA8D"/>
                </a:solidFill>
              </a:rPr>
              <a:t>you</a:t>
            </a:r>
            <a:endParaRPr sz="4000"/>
          </a:p>
          <a:p>
            <a:pPr marL="12700" marR="5080">
              <a:lnSpc>
                <a:spcPct val="100000"/>
              </a:lnSpc>
            </a:pPr>
            <a:r>
              <a:rPr b="0" dirty="0">
                <a:latin typeface="Roboto Light"/>
                <a:cs typeface="Roboto Light"/>
              </a:rPr>
              <a:t>for</a:t>
            </a:r>
            <a:r>
              <a:rPr b="0" spc="-50" dirty="0">
                <a:latin typeface="Roboto Light"/>
                <a:cs typeface="Roboto Light"/>
              </a:rPr>
              <a:t> </a:t>
            </a:r>
            <a:r>
              <a:rPr b="0" dirty="0">
                <a:latin typeface="Roboto Light"/>
                <a:cs typeface="Roboto Light"/>
              </a:rPr>
              <a:t>your</a:t>
            </a:r>
            <a:r>
              <a:rPr b="0" spc="-55" dirty="0">
                <a:latin typeface="Roboto Light"/>
                <a:cs typeface="Roboto Light"/>
              </a:rPr>
              <a:t> </a:t>
            </a:r>
            <a:r>
              <a:rPr b="0" spc="-10" dirty="0">
                <a:latin typeface="Roboto Light"/>
                <a:cs typeface="Roboto Light"/>
              </a:rPr>
              <a:t>active participation</a:t>
            </a: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26</a:t>
            </a:fld>
            <a:endParaRPr spc="-25" dirty="0"/>
          </a:p>
        </p:txBody>
      </p:sp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5</a:t>
            </a:r>
          </a:p>
        </p:txBody>
      </p:sp>
      <p:sp>
        <p:nvSpPr>
          <p:cNvPr id="12" name="object 12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Use</a:t>
            </a:r>
            <a:r>
              <a:rPr spc="30" dirty="0"/>
              <a:t> </a:t>
            </a:r>
            <a:r>
              <a:rPr dirty="0"/>
              <a:t>of</a:t>
            </a:r>
            <a:r>
              <a:rPr spc="35" dirty="0"/>
              <a:t> </a:t>
            </a:r>
            <a:r>
              <a:rPr dirty="0"/>
              <a:t>Analysis</a:t>
            </a:r>
            <a:r>
              <a:rPr spc="35" dirty="0"/>
              <a:t> </a:t>
            </a:r>
            <a:r>
              <a:rPr dirty="0"/>
              <a:t>-</a:t>
            </a:r>
            <a:r>
              <a:rPr spc="35" dirty="0"/>
              <a:t> </a:t>
            </a:r>
            <a:r>
              <a:rPr dirty="0"/>
              <a:t>Developing</a:t>
            </a:r>
            <a:r>
              <a:rPr spc="35" dirty="0"/>
              <a:t> </a:t>
            </a:r>
            <a:r>
              <a:rPr dirty="0"/>
              <a:t>Actions</a:t>
            </a:r>
            <a:r>
              <a:rPr spc="30" dirty="0"/>
              <a:t> </a:t>
            </a:r>
            <a:r>
              <a:rPr dirty="0"/>
              <a:t>and</a:t>
            </a:r>
            <a:r>
              <a:rPr spc="35" dirty="0"/>
              <a:t> </a:t>
            </a:r>
            <a:r>
              <a:rPr dirty="0"/>
              <a:t>Making</a:t>
            </a:r>
            <a:r>
              <a:rPr spc="35" dirty="0"/>
              <a:t> </a:t>
            </a:r>
            <a:r>
              <a:rPr spc="-10" dirty="0"/>
              <a:t>Recommendations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5"/>
            <a:ext cx="9997081" cy="6498331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722325" y="6699148"/>
            <a:ext cx="525780" cy="525780"/>
            <a:chOff x="722325" y="6699148"/>
            <a:chExt cx="525780" cy="525780"/>
          </a:xfrm>
        </p:grpSpPr>
        <p:sp>
          <p:nvSpPr>
            <p:cNvPr id="4" name="object 4"/>
            <p:cNvSpPr/>
            <p:nvPr/>
          </p:nvSpPr>
          <p:spPr>
            <a:xfrm>
              <a:off x="722325" y="6699148"/>
              <a:ext cx="525780" cy="525780"/>
            </a:xfrm>
            <a:custGeom>
              <a:avLst/>
              <a:gdLst/>
              <a:ahLst/>
              <a:cxnLst/>
              <a:rect l="l" t="t" r="r" b="b"/>
              <a:pathLst>
                <a:path w="525780" h="525779">
                  <a:moveTo>
                    <a:pt x="525538" y="0"/>
                  </a:moveTo>
                  <a:lnTo>
                    <a:pt x="0" y="0"/>
                  </a:lnTo>
                  <a:lnTo>
                    <a:pt x="0" y="525538"/>
                  </a:lnTo>
                  <a:lnTo>
                    <a:pt x="525538" y="525538"/>
                  </a:lnTo>
                  <a:lnTo>
                    <a:pt x="525538" y="0"/>
                  </a:lnTo>
                  <a:close/>
                </a:path>
              </a:pathLst>
            </a:custGeom>
            <a:solidFill>
              <a:srgbClr val="FF5A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79418" y="6925466"/>
              <a:ext cx="135102" cy="182689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34944" y="6921757"/>
              <a:ext cx="256047" cy="189649"/>
            </a:xfrm>
            <a:prstGeom prst="rect">
              <a:avLst/>
            </a:prstGeom>
          </p:spPr>
        </p:pic>
      </p:grpSp>
      <p:grpSp>
        <p:nvGrpSpPr>
          <p:cNvPr id="7" name="object 7"/>
          <p:cNvGrpSpPr/>
          <p:nvPr/>
        </p:nvGrpSpPr>
        <p:grpSpPr>
          <a:xfrm>
            <a:off x="1354641" y="6923384"/>
            <a:ext cx="940435" cy="109855"/>
            <a:chOff x="1354641" y="6923384"/>
            <a:chExt cx="940435" cy="109855"/>
          </a:xfrm>
        </p:grpSpPr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54641" y="6926400"/>
              <a:ext cx="81470" cy="10398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461455" y="6923384"/>
              <a:ext cx="104646" cy="109562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591637" y="6926395"/>
              <a:ext cx="239783" cy="10400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851620" y="6923614"/>
              <a:ext cx="189410" cy="109334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2069122" y="6926401"/>
              <a:ext cx="124460" cy="104139"/>
            </a:xfrm>
            <a:custGeom>
              <a:avLst/>
              <a:gdLst/>
              <a:ahLst/>
              <a:cxnLst/>
              <a:rect l="l" t="t" r="r" b="b"/>
              <a:pathLst>
                <a:path w="124460" h="104140">
                  <a:moveTo>
                    <a:pt x="13931" y="0"/>
                  </a:moveTo>
                  <a:lnTo>
                    <a:pt x="0" y="0"/>
                  </a:lnTo>
                  <a:lnTo>
                    <a:pt x="0" y="103987"/>
                  </a:lnTo>
                  <a:lnTo>
                    <a:pt x="13931" y="103987"/>
                  </a:lnTo>
                  <a:lnTo>
                    <a:pt x="13931" y="0"/>
                  </a:lnTo>
                  <a:close/>
                </a:path>
                <a:path w="124460" h="104140">
                  <a:moveTo>
                    <a:pt x="124180" y="104000"/>
                  </a:moveTo>
                  <a:lnTo>
                    <a:pt x="112610" y="72199"/>
                  </a:lnTo>
                  <a:lnTo>
                    <a:pt x="108394" y="60591"/>
                  </a:lnTo>
                  <a:lnTo>
                    <a:pt x="94462" y="22313"/>
                  </a:lnTo>
                  <a:lnTo>
                    <a:pt x="94462" y="60591"/>
                  </a:lnTo>
                  <a:lnTo>
                    <a:pt x="63360" y="60591"/>
                  </a:lnTo>
                  <a:lnTo>
                    <a:pt x="79375" y="17183"/>
                  </a:lnTo>
                  <a:lnTo>
                    <a:pt x="94462" y="60591"/>
                  </a:lnTo>
                  <a:lnTo>
                    <a:pt x="94462" y="22313"/>
                  </a:lnTo>
                  <a:lnTo>
                    <a:pt x="92595" y="17183"/>
                  </a:lnTo>
                  <a:lnTo>
                    <a:pt x="86347" y="12"/>
                  </a:lnTo>
                  <a:lnTo>
                    <a:pt x="71945" y="12"/>
                  </a:lnTo>
                  <a:lnTo>
                    <a:pt x="32258" y="104000"/>
                  </a:lnTo>
                  <a:lnTo>
                    <a:pt x="47117" y="104000"/>
                  </a:lnTo>
                  <a:lnTo>
                    <a:pt x="58724" y="72199"/>
                  </a:lnTo>
                  <a:lnTo>
                    <a:pt x="98412" y="72199"/>
                  </a:lnTo>
                  <a:lnTo>
                    <a:pt x="109550" y="104000"/>
                  </a:lnTo>
                  <a:lnTo>
                    <a:pt x="124180" y="1040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213046" y="6926400"/>
              <a:ext cx="81470" cy="103987"/>
            </a:xfrm>
            <a:prstGeom prst="rect">
              <a:avLst/>
            </a:prstGeom>
          </p:spPr>
        </p:pic>
      </p:grpSp>
      <p:grpSp>
        <p:nvGrpSpPr>
          <p:cNvPr id="14" name="object 14"/>
          <p:cNvGrpSpPr/>
          <p:nvPr/>
        </p:nvGrpSpPr>
        <p:grpSpPr>
          <a:xfrm>
            <a:off x="1354869" y="7093531"/>
            <a:ext cx="688340" cy="109855"/>
            <a:chOff x="1354869" y="7093531"/>
            <a:chExt cx="688340" cy="109855"/>
          </a:xfrm>
        </p:grpSpPr>
        <p:pic>
          <p:nvPicPr>
            <p:cNvPr id="15" name="object 1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54869" y="7096312"/>
              <a:ext cx="85191" cy="104000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460253" y="7096313"/>
              <a:ext cx="73583" cy="104000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554492" y="7096086"/>
              <a:ext cx="66852" cy="104228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640611" y="7095856"/>
              <a:ext cx="79159" cy="106768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744371" y="7093531"/>
              <a:ext cx="101904" cy="109334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874832" y="7096313"/>
              <a:ext cx="73583" cy="104000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969309" y="7096313"/>
              <a:ext cx="73583" cy="104000"/>
            </a:xfrm>
            <a:prstGeom prst="rect">
              <a:avLst/>
            </a:prstGeom>
          </p:spPr>
        </p:pic>
      </p:grpSp>
      <p:grpSp>
        <p:nvGrpSpPr>
          <p:cNvPr id="22" name="object 22"/>
          <p:cNvGrpSpPr/>
          <p:nvPr/>
        </p:nvGrpSpPr>
        <p:grpSpPr>
          <a:xfrm>
            <a:off x="2105799" y="7093300"/>
            <a:ext cx="691515" cy="109855"/>
            <a:chOff x="2105799" y="7093300"/>
            <a:chExt cx="691515" cy="109855"/>
          </a:xfrm>
        </p:grpSpPr>
        <p:pic>
          <p:nvPicPr>
            <p:cNvPr id="23" name="object 2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105799" y="7093300"/>
              <a:ext cx="223767" cy="109791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462812" y="7096317"/>
              <a:ext cx="81241" cy="103987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353937" y="7095856"/>
              <a:ext cx="79159" cy="106768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2569124" y="7093528"/>
              <a:ext cx="102133" cy="109562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2690977" y="7096328"/>
              <a:ext cx="106680" cy="104775"/>
            </a:xfrm>
            <a:custGeom>
              <a:avLst/>
              <a:gdLst/>
              <a:ahLst/>
              <a:cxnLst/>
              <a:rect l="l" t="t" r="r" b="b"/>
              <a:pathLst>
                <a:path w="106680" h="104775">
                  <a:moveTo>
                    <a:pt x="13944" y="0"/>
                  </a:moveTo>
                  <a:lnTo>
                    <a:pt x="0" y="0"/>
                  </a:lnTo>
                  <a:lnTo>
                    <a:pt x="0" y="103987"/>
                  </a:lnTo>
                  <a:lnTo>
                    <a:pt x="13944" y="103987"/>
                  </a:lnTo>
                  <a:lnTo>
                    <a:pt x="13944" y="0"/>
                  </a:lnTo>
                  <a:close/>
                </a:path>
                <a:path w="106680" h="104775">
                  <a:moveTo>
                    <a:pt x="106311" y="91681"/>
                  </a:moveTo>
                  <a:lnTo>
                    <a:pt x="55943" y="91681"/>
                  </a:lnTo>
                  <a:lnTo>
                    <a:pt x="55943" y="241"/>
                  </a:lnTo>
                  <a:lnTo>
                    <a:pt x="42011" y="241"/>
                  </a:lnTo>
                  <a:lnTo>
                    <a:pt x="42011" y="91681"/>
                  </a:lnTo>
                  <a:lnTo>
                    <a:pt x="42011" y="104381"/>
                  </a:lnTo>
                  <a:lnTo>
                    <a:pt x="106311" y="104381"/>
                  </a:lnTo>
                  <a:lnTo>
                    <a:pt x="106311" y="91681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28" name="object 28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4462995" y="6718823"/>
            <a:ext cx="1102484" cy="322033"/>
          </a:xfrm>
          <a:prstGeom prst="rect">
            <a:avLst/>
          </a:prstGeom>
        </p:spPr>
      </p:pic>
      <p:pic>
        <p:nvPicPr>
          <p:cNvPr id="29" name="object 29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4464607" y="7170854"/>
            <a:ext cx="1268605" cy="64471"/>
          </a:xfrm>
          <a:prstGeom prst="rect">
            <a:avLst/>
          </a:prstGeom>
        </p:spPr>
      </p:pic>
      <p:pic>
        <p:nvPicPr>
          <p:cNvPr id="30" name="object 30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4201624" y="6705834"/>
            <a:ext cx="187318" cy="206032"/>
          </a:xfrm>
          <a:prstGeom prst="rect">
            <a:avLst/>
          </a:prstGeom>
        </p:spPr>
      </p:pic>
      <p:sp>
        <p:nvSpPr>
          <p:cNvPr id="31" name="object 31"/>
          <p:cNvSpPr txBox="1"/>
          <p:nvPr/>
        </p:nvSpPr>
        <p:spPr>
          <a:xfrm>
            <a:off x="707299" y="4172220"/>
            <a:ext cx="229806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6100"/>
              </a:lnSpc>
              <a:spcBef>
                <a:spcPts val="100"/>
              </a:spcBef>
            </a:pPr>
            <a:r>
              <a:rPr sz="1100" b="0" dirty="0">
                <a:latin typeface="Roboto Medium"/>
                <a:cs typeface="Roboto Medium"/>
              </a:rPr>
              <a:t>For</a:t>
            </a:r>
            <a:r>
              <a:rPr sz="1100" b="0" spc="-10" dirty="0">
                <a:latin typeface="Roboto Medium"/>
                <a:cs typeface="Roboto Medium"/>
              </a:rPr>
              <a:t> </a:t>
            </a:r>
            <a:r>
              <a:rPr sz="1100" b="0" dirty="0">
                <a:latin typeface="Roboto Medium"/>
                <a:cs typeface="Roboto Medium"/>
              </a:rPr>
              <a:t>more</a:t>
            </a:r>
            <a:r>
              <a:rPr sz="1100" b="0" spc="-10" dirty="0">
                <a:latin typeface="Roboto Medium"/>
                <a:cs typeface="Roboto Medium"/>
              </a:rPr>
              <a:t> </a:t>
            </a:r>
            <a:r>
              <a:rPr sz="1100" b="0" dirty="0">
                <a:latin typeface="Roboto Medium"/>
                <a:cs typeface="Roboto Medium"/>
              </a:rPr>
              <a:t>information</a:t>
            </a:r>
            <a:r>
              <a:rPr sz="1100" b="0" spc="-5" dirty="0">
                <a:latin typeface="Roboto Medium"/>
                <a:cs typeface="Roboto Medium"/>
              </a:rPr>
              <a:t> </a:t>
            </a:r>
            <a:r>
              <a:rPr sz="1100" b="0" dirty="0">
                <a:latin typeface="Roboto Medium"/>
                <a:cs typeface="Roboto Medium"/>
              </a:rPr>
              <a:t>on</a:t>
            </a:r>
            <a:r>
              <a:rPr sz="1100" b="0" spc="-10" dirty="0">
                <a:latin typeface="Roboto Medium"/>
                <a:cs typeface="Roboto Medium"/>
              </a:rPr>
              <a:t> </a:t>
            </a:r>
            <a:r>
              <a:rPr sz="1100" b="0" dirty="0">
                <a:latin typeface="Roboto Medium"/>
                <a:cs typeface="Roboto Medium"/>
              </a:rPr>
              <a:t>the</a:t>
            </a:r>
            <a:r>
              <a:rPr sz="1100" b="0" spc="-5" dirty="0">
                <a:latin typeface="Roboto Medium"/>
                <a:cs typeface="Roboto Medium"/>
              </a:rPr>
              <a:t> </a:t>
            </a:r>
            <a:r>
              <a:rPr sz="1100" b="0" spc="-10" dirty="0">
                <a:latin typeface="Roboto Medium"/>
                <a:cs typeface="Roboto Medium"/>
              </a:rPr>
              <a:t>content </a:t>
            </a:r>
            <a:r>
              <a:rPr sz="1100" b="0" dirty="0">
                <a:latin typeface="Roboto Medium"/>
                <a:cs typeface="Roboto Medium"/>
              </a:rPr>
              <a:t>of this module, please </a:t>
            </a:r>
            <a:r>
              <a:rPr sz="1100" b="0" spc="-10" dirty="0">
                <a:latin typeface="Roboto Medium"/>
                <a:cs typeface="Roboto Medium"/>
              </a:rPr>
              <a:t>contact:</a:t>
            </a:r>
            <a:endParaRPr sz="1100">
              <a:latin typeface="Roboto Medium"/>
              <a:cs typeface="Roboto Medium"/>
            </a:endParaRPr>
          </a:p>
          <a:p>
            <a:pPr marL="12700" marR="859155">
              <a:lnSpc>
                <a:spcPct val="106100"/>
              </a:lnSpc>
              <a:spcBef>
                <a:spcPts val="395"/>
              </a:spcBef>
            </a:pPr>
            <a:r>
              <a:rPr sz="1100" b="0" dirty="0">
                <a:latin typeface="Roboto Light"/>
                <a:cs typeface="Roboto Light"/>
              </a:rPr>
              <a:t>Nicolas </a:t>
            </a:r>
            <a:r>
              <a:rPr sz="1100" b="0" spc="-10" dirty="0">
                <a:latin typeface="Roboto Light"/>
                <a:cs typeface="Roboto Light"/>
              </a:rPr>
              <a:t>Alvarez </a:t>
            </a:r>
            <a:r>
              <a:rPr sz="1100" b="0" spc="-10" dirty="0">
                <a:latin typeface="Roboto Light"/>
                <a:cs typeface="Roboto Light"/>
                <a:hlinkClick r:id="rId21"/>
              </a:rPr>
              <a:t>nicolas.alvarez@nrc.no</a:t>
            </a:r>
            <a:endParaRPr sz="1100">
              <a:latin typeface="Roboto Light"/>
              <a:cs typeface="Roboto Light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719801" y="3853592"/>
            <a:ext cx="2313305" cy="0"/>
          </a:xfrm>
          <a:custGeom>
            <a:avLst/>
            <a:gdLst/>
            <a:ahLst/>
            <a:cxnLst/>
            <a:rect l="l" t="t" r="r" b="b"/>
            <a:pathLst>
              <a:path w="2313305">
                <a:moveTo>
                  <a:pt x="231310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707108" y="741205"/>
            <a:ext cx="3624579" cy="27768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843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Roboto"/>
                <a:cs typeface="Roboto"/>
              </a:rPr>
              <a:t>NRC</a:t>
            </a:r>
            <a:r>
              <a:rPr sz="1200" spc="-10" dirty="0">
                <a:latin typeface="Roboto"/>
                <a:cs typeface="Roboto"/>
              </a:rPr>
              <a:t> </a:t>
            </a:r>
            <a:r>
              <a:rPr lang="es-AR" sz="1200" spc="-10" dirty="0">
                <a:latin typeface="Roboto"/>
                <a:cs typeface="Roboto"/>
              </a:rPr>
              <a:t>p</a:t>
            </a:r>
            <a:r>
              <a:rPr sz="1200" dirty="0" err="1">
                <a:latin typeface="Roboto"/>
                <a:cs typeface="Roboto"/>
              </a:rPr>
              <a:t>rotection</a:t>
            </a:r>
            <a:r>
              <a:rPr sz="1200" spc="-5" dirty="0">
                <a:latin typeface="Roboto"/>
                <a:cs typeface="Roboto"/>
              </a:rPr>
              <a:t> </a:t>
            </a:r>
            <a:r>
              <a:rPr sz="1200" dirty="0">
                <a:latin typeface="Roboto"/>
                <a:cs typeface="Roboto"/>
              </a:rPr>
              <a:t>risk</a:t>
            </a:r>
            <a:r>
              <a:rPr sz="1200" spc="-10" dirty="0">
                <a:latin typeface="Roboto"/>
                <a:cs typeface="Roboto"/>
              </a:rPr>
              <a:t> </a:t>
            </a:r>
            <a:r>
              <a:rPr sz="1200" dirty="0">
                <a:latin typeface="Roboto"/>
                <a:cs typeface="Roboto"/>
              </a:rPr>
              <a:t>analysis</a:t>
            </a:r>
            <a:r>
              <a:rPr sz="1200" spc="-5" dirty="0">
                <a:latin typeface="Roboto"/>
                <a:cs typeface="Roboto"/>
              </a:rPr>
              <a:t> </a:t>
            </a:r>
            <a:r>
              <a:rPr sz="1200" dirty="0">
                <a:latin typeface="Roboto"/>
                <a:cs typeface="Roboto"/>
              </a:rPr>
              <a:t>skills</a:t>
            </a:r>
            <a:r>
              <a:rPr sz="1200" spc="-10" dirty="0">
                <a:latin typeface="Roboto"/>
                <a:cs typeface="Roboto"/>
              </a:rPr>
              <a:t> </a:t>
            </a:r>
            <a:r>
              <a:rPr sz="1200" dirty="0">
                <a:latin typeface="Roboto"/>
                <a:cs typeface="Roboto"/>
              </a:rPr>
              <a:t>training</a:t>
            </a:r>
            <a:r>
              <a:rPr sz="1200" spc="-10" dirty="0">
                <a:latin typeface="Roboto"/>
                <a:cs typeface="Roboto"/>
              </a:rPr>
              <a:t> package</a:t>
            </a:r>
            <a:endParaRPr sz="1200" dirty="0">
              <a:latin typeface="Roboto"/>
              <a:cs typeface="Roboto"/>
            </a:endParaRPr>
          </a:p>
          <a:p>
            <a:pPr>
              <a:lnSpc>
                <a:spcPct val="100000"/>
              </a:lnSpc>
            </a:pPr>
            <a:endParaRPr sz="1200" dirty="0">
              <a:latin typeface="Roboto"/>
              <a:cs typeface="Roboto"/>
            </a:endParaRPr>
          </a:p>
          <a:p>
            <a:pPr>
              <a:lnSpc>
                <a:spcPct val="100000"/>
              </a:lnSpc>
              <a:spcBef>
                <a:spcPts val="545"/>
              </a:spcBef>
            </a:pPr>
            <a:endParaRPr sz="1200" dirty="0">
              <a:latin typeface="Roboto"/>
              <a:cs typeface="Roboto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450" b="1" dirty="0">
                <a:solidFill>
                  <a:srgbClr val="FF5A00"/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Module 5</a:t>
            </a:r>
            <a:endParaRPr sz="1450" b="1" dirty="0">
              <a:latin typeface="Noto Serif" panose="02020502060505020204" pitchFamily="18" charset="0"/>
              <a:ea typeface="Noto Serif" panose="02020502060505020204" pitchFamily="18" charset="0"/>
              <a:cs typeface="Noto Serif" panose="02020502060505020204" pitchFamily="18" charset="0"/>
            </a:endParaRPr>
          </a:p>
          <a:p>
            <a:pPr marL="12700" marR="79375">
              <a:lnSpc>
                <a:spcPct val="100000"/>
              </a:lnSpc>
              <a:spcBef>
                <a:spcPts val="810"/>
              </a:spcBef>
            </a:pPr>
            <a:r>
              <a:rPr sz="1700" b="0" dirty="0">
                <a:latin typeface="Roboto Medium"/>
                <a:cs typeface="Roboto Medium"/>
              </a:rPr>
              <a:t>Use</a:t>
            </a:r>
            <a:r>
              <a:rPr sz="1700" b="0" spc="-40" dirty="0">
                <a:latin typeface="Roboto Medium"/>
                <a:cs typeface="Roboto Medium"/>
              </a:rPr>
              <a:t> </a:t>
            </a:r>
            <a:r>
              <a:rPr sz="1700" b="0" dirty="0">
                <a:latin typeface="Roboto Medium"/>
                <a:cs typeface="Roboto Medium"/>
              </a:rPr>
              <a:t>of</a:t>
            </a:r>
            <a:r>
              <a:rPr sz="1700" b="0" spc="-35" dirty="0">
                <a:latin typeface="Roboto Medium"/>
                <a:cs typeface="Roboto Medium"/>
              </a:rPr>
              <a:t> </a:t>
            </a:r>
            <a:r>
              <a:rPr sz="1700" b="0" spc="-10" dirty="0">
                <a:latin typeface="Roboto Medium"/>
                <a:cs typeface="Roboto Medium"/>
              </a:rPr>
              <a:t>Analysis</a:t>
            </a:r>
            <a:r>
              <a:rPr sz="1700" b="0" spc="-35" dirty="0">
                <a:latin typeface="Roboto Medium"/>
                <a:cs typeface="Roboto Medium"/>
              </a:rPr>
              <a:t> </a:t>
            </a:r>
            <a:r>
              <a:rPr sz="1700" b="0" dirty="0">
                <a:latin typeface="Roboto Medium"/>
                <a:cs typeface="Roboto Medium"/>
              </a:rPr>
              <a:t>-</a:t>
            </a:r>
            <a:r>
              <a:rPr sz="1700" b="0" spc="-35" dirty="0">
                <a:latin typeface="Roboto Medium"/>
                <a:cs typeface="Roboto Medium"/>
              </a:rPr>
              <a:t> </a:t>
            </a:r>
            <a:r>
              <a:rPr sz="1700" b="0" spc="-10" dirty="0">
                <a:latin typeface="Roboto Medium"/>
                <a:cs typeface="Roboto Medium"/>
              </a:rPr>
              <a:t>Developing</a:t>
            </a:r>
            <a:r>
              <a:rPr sz="1700" b="0" spc="-35" dirty="0">
                <a:latin typeface="Roboto Medium"/>
                <a:cs typeface="Roboto Medium"/>
              </a:rPr>
              <a:t> </a:t>
            </a:r>
            <a:r>
              <a:rPr sz="1700" b="0" spc="-10" dirty="0">
                <a:latin typeface="Roboto Medium"/>
                <a:cs typeface="Roboto Medium"/>
              </a:rPr>
              <a:t>Actions </a:t>
            </a:r>
            <a:r>
              <a:rPr sz="1700" b="0" dirty="0">
                <a:latin typeface="Roboto Medium"/>
                <a:cs typeface="Roboto Medium"/>
              </a:rPr>
              <a:t>and</a:t>
            </a:r>
            <a:r>
              <a:rPr sz="1700" b="0" spc="-55" dirty="0">
                <a:latin typeface="Roboto Medium"/>
                <a:cs typeface="Roboto Medium"/>
              </a:rPr>
              <a:t> </a:t>
            </a:r>
            <a:r>
              <a:rPr sz="1700" b="0" dirty="0">
                <a:latin typeface="Roboto Medium"/>
                <a:cs typeface="Roboto Medium"/>
              </a:rPr>
              <a:t>Making</a:t>
            </a:r>
            <a:r>
              <a:rPr sz="1700" b="0" spc="-45" dirty="0">
                <a:latin typeface="Roboto Medium"/>
                <a:cs typeface="Roboto Medium"/>
              </a:rPr>
              <a:t> </a:t>
            </a:r>
            <a:r>
              <a:rPr sz="1700" b="0" spc="-10" dirty="0">
                <a:latin typeface="Roboto Medium"/>
                <a:cs typeface="Roboto Medium"/>
              </a:rPr>
              <a:t>Recommendations</a:t>
            </a:r>
            <a:endParaRPr sz="1700" dirty="0">
              <a:latin typeface="Roboto Medium"/>
              <a:cs typeface="Roboto Medium"/>
            </a:endParaRPr>
          </a:p>
          <a:p>
            <a:pPr marL="12700" marR="327660">
              <a:lnSpc>
                <a:spcPct val="125000"/>
              </a:lnSpc>
              <a:spcBef>
                <a:spcPts val="1160"/>
              </a:spcBef>
            </a:pPr>
            <a:r>
              <a:rPr sz="1200" b="0" dirty="0">
                <a:latin typeface="Roboto Light"/>
                <a:cs typeface="Roboto Light"/>
              </a:rPr>
              <a:t>This</a:t>
            </a:r>
            <a:r>
              <a:rPr sz="1200" b="0" spc="-3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module</a:t>
            </a:r>
            <a:r>
              <a:rPr sz="1200" b="0" spc="-2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was</a:t>
            </a:r>
            <a:r>
              <a:rPr sz="1200" b="0" spc="-2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designed</a:t>
            </a:r>
            <a:r>
              <a:rPr sz="1200" b="0" spc="-2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to</a:t>
            </a:r>
            <a:r>
              <a:rPr sz="1200" b="0" spc="-2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use</a:t>
            </a:r>
            <a:r>
              <a:rPr sz="1200" b="0" spc="-2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analysis</a:t>
            </a:r>
            <a:r>
              <a:rPr sz="1200" b="0" spc="-25" dirty="0">
                <a:latin typeface="Roboto Light"/>
                <a:cs typeface="Roboto Light"/>
              </a:rPr>
              <a:t> to </a:t>
            </a:r>
            <a:r>
              <a:rPr sz="1200" b="0" dirty="0">
                <a:latin typeface="Roboto Light"/>
                <a:cs typeface="Roboto Light"/>
              </a:rPr>
              <a:t>design</a:t>
            </a:r>
            <a:r>
              <a:rPr sz="1200" b="0" spc="-2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programming</a:t>
            </a:r>
            <a:r>
              <a:rPr sz="1200" b="0" spc="-2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–</a:t>
            </a:r>
            <a:r>
              <a:rPr sz="1200" b="0" spc="-2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focus</a:t>
            </a:r>
            <a:r>
              <a:rPr sz="1200" b="0" spc="-2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on</a:t>
            </a:r>
            <a:r>
              <a:rPr sz="1200" b="0" spc="-2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risk</a:t>
            </a:r>
            <a:r>
              <a:rPr sz="1200" b="0" spc="-20" dirty="0">
                <a:latin typeface="Roboto Light"/>
                <a:cs typeface="Roboto Light"/>
              </a:rPr>
              <a:t> </a:t>
            </a:r>
            <a:r>
              <a:rPr sz="1200" b="0" spc="-10" dirty="0">
                <a:latin typeface="Roboto Light"/>
                <a:cs typeface="Roboto Light"/>
              </a:rPr>
              <a:t>reduction, </a:t>
            </a:r>
            <a:r>
              <a:rPr sz="1200" b="0" dirty="0">
                <a:latin typeface="Roboto Light"/>
                <a:cs typeface="Roboto Light"/>
              </a:rPr>
              <a:t>write</a:t>
            </a:r>
            <a:r>
              <a:rPr sz="1200" b="0" spc="-3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narrative</a:t>
            </a:r>
            <a:r>
              <a:rPr sz="1200" b="0" spc="-2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reports</a:t>
            </a:r>
            <a:r>
              <a:rPr sz="1200" b="0" spc="-3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including</a:t>
            </a:r>
            <a:r>
              <a:rPr sz="1200" b="0" spc="-3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advocacy</a:t>
            </a:r>
            <a:r>
              <a:rPr sz="1200" b="0" spc="-30" dirty="0">
                <a:latin typeface="Roboto Light"/>
                <a:cs typeface="Roboto Light"/>
              </a:rPr>
              <a:t> </a:t>
            </a:r>
            <a:r>
              <a:rPr sz="1200" b="0" spc="-25" dirty="0">
                <a:latin typeface="Roboto Light"/>
                <a:cs typeface="Roboto Light"/>
              </a:rPr>
              <a:t>and </a:t>
            </a:r>
            <a:r>
              <a:rPr sz="1200" b="0" spc="-10" dirty="0">
                <a:latin typeface="Roboto Light"/>
                <a:cs typeface="Roboto Light"/>
              </a:rPr>
              <a:t>recommendations </a:t>
            </a:r>
            <a:r>
              <a:rPr sz="1200" b="0" dirty="0">
                <a:latin typeface="Roboto Light"/>
                <a:cs typeface="Roboto Light"/>
              </a:rPr>
              <a:t>on</a:t>
            </a:r>
            <a:r>
              <a:rPr sz="1200" b="0" spc="-1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risk</a:t>
            </a:r>
            <a:r>
              <a:rPr sz="1200" b="0" spc="-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reduction</a:t>
            </a:r>
            <a:r>
              <a:rPr sz="1200" b="0" spc="-1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and</a:t>
            </a:r>
            <a:r>
              <a:rPr sz="1200" b="0" spc="-5" dirty="0">
                <a:latin typeface="Roboto Light"/>
                <a:cs typeface="Roboto Light"/>
              </a:rPr>
              <a:t> </a:t>
            </a:r>
            <a:r>
              <a:rPr sz="1200" b="0" spc="-10" dirty="0">
                <a:latin typeface="Roboto Light"/>
                <a:cs typeface="Roboto Light"/>
              </a:rPr>
              <a:t>consider </a:t>
            </a:r>
            <a:r>
              <a:rPr sz="1200" b="0" dirty="0">
                <a:latin typeface="Roboto Light"/>
                <a:cs typeface="Roboto Light"/>
              </a:rPr>
              <a:t>the</a:t>
            </a:r>
            <a:r>
              <a:rPr sz="1200" b="0" spc="-2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features</a:t>
            </a:r>
            <a:r>
              <a:rPr sz="1200" b="0" spc="-30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of</a:t>
            </a:r>
            <a:r>
              <a:rPr sz="1200" b="0" spc="-2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good</a:t>
            </a:r>
            <a:r>
              <a:rPr sz="1200" b="0" spc="-2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quality</a:t>
            </a:r>
            <a:r>
              <a:rPr sz="1200" b="0" spc="-25" dirty="0">
                <a:latin typeface="Roboto Light"/>
                <a:cs typeface="Roboto Light"/>
              </a:rPr>
              <a:t> </a:t>
            </a:r>
            <a:r>
              <a:rPr sz="1200" b="0" dirty="0">
                <a:latin typeface="Roboto Light"/>
                <a:cs typeface="Roboto Light"/>
              </a:rPr>
              <a:t>written</a:t>
            </a:r>
            <a:r>
              <a:rPr sz="1200" b="0" spc="-30" dirty="0">
                <a:latin typeface="Roboto Light"/>
                <a:cs typeface="Roboto Light"/>
              </a:rPr>
              <a:t> </a:t>
            </a:r>
            <a:r>
              <a:rPr sz="1200" b="0" spc="-10" dirty="0">
                <a:latin typeface="Roboto Light"/>
                <a:cs typeface="Roboto Light"/>
              </a:rPr>
              <a:t>analysis.</a:t>
            </a:r>
            <a:endParaRPr sz="1200" dirty="0">
              <a:latin typeface="Roboto Light"/>
              <a:cs typeface="Roboto Light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8056322" y="6638945"/>
            <a:ext cx="1938020" cy="558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442595" algn="r">
              <a:lnSpc>
                <a:spcPct val="122800"/>
              </a:lnSpc>
              <a:spcBef>
                <a:spcPts val="100"/>
              </a:spcBef>
            </a:pPr>
            <a:r>
              <a:rPr sz="950" b="0" dirty="0">
                <a:latin typeface="Roboto Light"/>
                <a:cs typeface="Roboto Light"/>
              </a:rPr>
              <a:t>Norwegian</a:t>
            </a:r>
            <a:r>
              <a:rPr sz="950" b="0" spc="-10" dirty="0">
                <a:latin typeface="Roboto Light"/>
                <a:cs typeface="Roboto Light"/>
              </a:rPr>
              <a:t> </a:t>
            </a:r>
            <a:r>
              <a:rPr sz="950" b="0" dirty="0">
                <a:latin typeface="Roboto Light"/>
                <a:cs typeface="Roboto Light"/>
              </a:rPr>
              <a:t>Refugee</a:t>
            </a:r>
            <a:r>
              <a:rPr sz="950" b="0" spc="-5" dirty="0">
                <a:latin typeface="Roboto Light"/>
                <a:cs typeface="Roboto Light"/>
              </a:rPr>
              <a:t> </a:t>
            </a:r>
            <a:r>
              <a:rPr sz="950" b="0" spc="-10" dirty="0">
                <a:latin typeface="Roboto Light"/>
                <a:cs typeface="Roboto Light"/>
              </a:rPr>
              <a:t>Council </a:t>
            </a:r>
            <a:r>
              <a:rPr sz="950" b="0" dirty="0">
                <a:latin typeface="Roboto Light"/>
                <a:cs typeface="Roboto Light"/>
              </a:rPr>
              <a:t>Prinsens gate 2</a:t>
            </a:r>
            <a:r>
              <a:rPr sz="950" b="0" spc="229" dirty="0">
                <a:latin typeface="Roboto Light"/>
                <a:cs typeface="Roboto Light"/>
              </a:rPr>
              <a:t> </a:t>
            </a:r>
            <a:r>
              <a:rPr sz="950" b="0" dirty="0">
                <a:latin typeface="Roboto Light"/>
                <a:cs typeface="Roboto Light"/>
              </a:rPr>
              <a:t>-0152 Oslo, </a:t>
            </a:r>
            <a:r>
              <a:rPr sz="950" b="0" spc="-10" dirty="0">
                <a:latin typeface="Roboto Light"/>
                <a:cs typeface="Roboto Light"/>
              </a:rPr>
              <a:t>Norway </a:t>
            </a:r>
            <a:r>
              <a:rPr sz="950" b="0" dirty="0">
                <a:latin typeface="Roboto Medium"/>
                <a:cs typeface="Roboto Medium"/>
              </a:rPr>
              <a:t>Website:</a:t>
            </a:r>
            <a:r>
              <a:rPr sz="950" b="0" spc="-30" dirty="0">
                <a:latin typeface="Roboto Medium"/>
                <a:cs typeface="Roboto Medium"/>
              </a:rPr>
              <a:t> </a:t>
            </a:r>
            <a:r>
              <a:rPr sz="950" b="0" spc="-10" dirty="0">
                <a:latin typeface="Roboto Light"/>
                <a:cs typeface="Roboto Light"/>
                <a:hlinkClick r:id="rId22"/>
              </a:rPr>
              <a:t>https://www.nrc.no/</a:t>
            </a:r>
            <a:endParaRPr sz="950">
              <a:latin typeface="Roboto Light"/>
              <a:cs typeface="Roboto Ligh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7299" y="1613924"/>
            <a:ext cx="829401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FF5A00"/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Part 1</a:t>
            </a:r>
            <a:endParaRPr sz="1800" b="1" dirty="0">
              <a:latin typeface="Noto Serif" panose="02020502060505020204" pitchFamily="18" charset="0"/>
              <a:ea typeface="Noto Serif" panose="02020502060505020204" pitchFamily="18" charset="0"/>
              <a:cs typeface="Noto Serif" panose="02020502060505020204" pitchFamily="18" charset="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19998" y="2007004"/>
            <a:ext cx="740501" cy="45719"/>
          </a:xfrm>
          <a:custGeom>
            <a:avLst/>
            <a:gdLst/>
            <a:ahLst/>
            <a:cxnLst/>
            <a:rect l="l" t="t" r="r" b="b"/>
            <a:pathLst>
              <a:path w="702310">
                <a:moveTo>
                  <a:pt x="0" y="0"/>
                </a:moveTo>
                <a:lnTo>
                  <a:pt x="702005" y="0"/>
                </a:lnTo>
              </a:path>
            </a:pathLst>
          </a:custGeom>
          <a:ln w="12700">
            <a:solidFill>
              <a:srgbClr val="FF5A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 descr="$PPTXTitle"/>
          <p:cNvSpPr txBox="1">
            <a:spLocks noGrp="1"/>
          </p:cNvSpPr>
          <p:nvPr>
            <p:ph type="title"/>
          </p:nvPr>
        </p:nvSpPr>
        <p:spPr>
          <a:xfrm>
            <a:off x="707299" y="2237355"/>
            <a:ext cx="3705225" cy="1579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3400" dirty="0"/>
              <a:t>Use</a:t>
            </a:r>
            <a:r>
              <a:rPr sz="3400" spc="-15" dirty="0"/>
              <a:t> </a:t>
            </a:r>
            <a:r>
              <a:rPr sz="3400" dirty="0"/>
              <a:t>of</a:t>
            </a:r>
            <a:r>
              <a:rPr sz="3400" spc="-20" dirty="0"/>
              <a:t> </a:t>
            </a:r>
            <a:r>
              <a:rPr sz="3400" dirty="0"/>
              <a:t>analysis</a:t>
            </a:r>
            <a:r>
              <a:rPr sz="3400" spc="-15" dirty="0"/>
              <a:t> </a:t>
            </a:r>
            <a:r>
              <a:rPr sz="3400" spc="-50" dirty="0"/>
              <a:t>– </a:t>
            </a:r>
            <a:r>
              <a:rPr sz="3400" dirty="0"/>
              <a:t>Response </a:t>
            </a:r>
            <a:r>
              <a:rPr sz="3400" spc="-10" dirty="0"/>
              <a:t>planning </a:t>
            </a:r>
            <a:r>
              <a:rPr sz="3400" dirty="0"/>
              <a:t>and</a:t>
            </a:r>
            <a:r>
              <a:rPr sz="3400" spc="-50" dirty="0"/>
              <a:t> </a:t>
            </a:r>
            <a:r>
              <a:rPr sz="3400" dirty="0"/>
              <a:t>risk</a:t>
            </a:r>
            <a:r>
              <a:rPr sz="3400" spc="-30" dirty="0"/>
              <a:t> </a:t>
            </a:r>
            <a:r>
              <a:rPr sz="3400" spc="-10" dirty="0"/>
              <a:t>reduction</a:t>
            </a:r>
            <a:endParaRPr sz="3400"/>
          </a:p>
        </p:txBody>
      </p:sp>
      <p:sp>
        <p:nvSpPr>
          <p:cNvPr id="5" name="object 5"/>
          <p:cNvSpPr/>
          <p:nvPr/>
        </p:nvSpPr>
        <p:spPr>
          <a:xfrm>
            <a:off x="1331291" y="7191005"/>
            <a:ext cx="0" cy="130810"/>
          </a:xfrm>
          <a:custGeom>
            <a:avLst/>
            <a:gdLst/>
            <a:ahLst/>
            <a:cxnLst/>
            <a:rect l="l" t="t" r="r" b="b"/>
            <a:pathLst>
              <a:path h="130809">
                <a:moveTo>
                  <a:pt x="0" y="0"/>
                </a:moveTo>
                <a:lnTo>
                  <a:pt x="0" y="130517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210813" y="7101643"/>
            <a:ext cx="307975" cy="303530"/>
            <a:chOff x="210813" y="7101643"/>
            <a:chExt cx="307975" cy="303530"/>
          </a:xfrm>
        </p:grpSpPr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30330" y="7118816"/>
              <a:ext cx="268023" cy="159015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216065" y="7106894"/>
              <a:ext cx="297180" cy="293370"/>
            </a:xfrm>
            <a:custGeom>
              <a:avLst/>
              <a:gdLst/>
              <a:ahLst/>
              <a:cxnLst/>
              <a:rect l="l" t="t" r="r" b="b"/>
              <a:pathLst>
                <a:path w="297180" h="293370">
                  <a:moveTo>
                    <a:pt x="3899" y="0"/>
                  </a:moveTo>
                  <a:lnTo>
                    <a:pt x="148158" y="145039"/>
                  </a:lnTo>
                  <a:lnTo>
                    <a:pt x="293197" y="0"/>
                  </a:lnTo>
                </a:path>
                <a:path w="297180" h="293370">
                  <a:moveTo>
                    <a:pt x="0" y="143068"/>
                  </a:moveTo>
                  <a:lnTo>
                    <a:pt x="148945" y="292803"/>
                  </a:lnTo>
                  <a:lnTo>
                    <a:pt x="296926" y="144823"/>
                  </a:lnTo>
                </a:path>
                <a:path w="297180" h="293370">
                  <a:moveTo>
                    <a:pt x="0" y="72583"/>
                  </a:moveTo>
                  <a:lnTo>
                    <a:pt x="148945" y="222305"/>
                  </a:lnTo>
                  <a:lnTo>
                    <a:pt x="296926" y="74335"/>
                  </a:lnTo>
                </a:path>
              </a:pathLst>
            </a:custGeom>
            <a:ln w="10502">
              <a:solidFill>
                <a:srgbClr val="3FBA8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3</a:t>
            </a:fld>
            <a:endParaRPr spc="-25" dirty="0"/>
          </a:p>
        </p:txBody>
      </p:sp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5</a:t>
            </a:r>
          </a:p>
        </p:txBody>
      </p:sp>
      <p:sp>
        <p:nvSpPr>
          <p:cNvPr id="11" name="object 11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Use</a:t>
            </a:r>
            <a:r>
              <a:rPr spc="30" dirty="0"/>
              <a:t> </a:t>
            </a:r>
            <a:r>
              <a:rPr dirty="0"/>
              <a:t>of</a:t>
            </a:r>
            <a:r>
              <a:rPr spc="35" dirty="0"/>
              <a:t> </a:t>
            </a:r>
            <a:r>
              <a:rPr dirty="0"/>
              <a:t>Analysis</a:t>
            </a:r>
            <a:r>
              <a:rPr spc="35" dirty="0"/>
              <a:t> </a:t>
            </a:r>
            <a:r>
              <a:rPr dirty="0"/>
              <a:t>-</a:t>
            </a:r>
            <a:r>
              <a:rPr spc="35" dirty="0"/>
              <a:t> </a:t>
            </a:r>
            <a:r>
              <a:rPr dirty="0"/>
              <a:t>Developing</a:t>
            </a:r>
            <a:r>
              <a:rPr spc="35" dirty="0"/>
              <a:t> </a:t>
            </a:r>
            <a:r>
              <a:rPr dirty="0"/>
              <a:t>Actions</a:t>
            </a:r>
            <a:r>
              <a:rPr spc="30" dirty="0"/>
              <a:t> </a:t>
            </a:r>
            <a:r>
              <a:rPr dirty="0"/>
              <a:t>and</a:t>
            </a:r>
            <a:r>
              <a:rPr spc="35" dirty="0"/>
              <a:t> </a:t>
            </a:r>
            <a:r>
              <a:rPr dirty="0"/>
              <a:t>Making</a:t>
            </a:r>
            <a:r>
              <a:rPr spc="35" dirty="0"/>
              <a:t> </a:t>
            </a:r>
            <a:r>
              <a:rPr spc="-10" dirty="0"/>
              <a:t>Recommendations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5"/>
            <a:ext cx="10692130" cy="7559040"/>
            <a:chOff x="0" y="5"/>
            <a:chExt cx="10692130" cy="755904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5"/>
              <a:ext cx="10692000" cy="755903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30330" y="7118815"/>
              <a:ext cx="268023" cy="159015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331291" y="71910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472119" y="7065429"/>
              <a:ext cx="1179955" cy="298856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9863999" y="70920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13995" y="7100296"/>
              <a:ext cx="302260" cy="299720"/>
            </a:xfrm>
            <a:custGeom>
              <a:avLst/>
              <a:gdLst/>
              <a:ahLst/>
              <a:cxnLst/>
              <a:rect l="l" t="t" r="r" b="b"/>
              <a:pathLst>
                <a:path w="302259" h="299720">
                  <a:moveTo>
                    <a:pt x="0" y="596"/>
                  </a:moveTo>
                  <a:lnTo>
                    <a:pt x="150228" y="151637"/>
                  </a:lnTo>
                  <a:lnTo>
                    <a:pt x="301866" y="0"/>
                  </a:lnTo>
                </a:path>
                <a:path w="302259" h="299720">
                  <a:moveTo>
                    <a:pt x="2070" y="79908"/>
                  </a:moveTo>
                  <a:lnTo>
                    <a:pt x="151015" y="228904"/>
                  </a:lnTo>
                  <a:lnTo>
                    <a:pt x="298996" y="85305"/>
                  </a:lnTo>
                </a:path>
                <a:path w="302259" h="299720">
                  <a:moveTo>
                    <a:pt x="2070" y="151523"/>
                  </a:moveTo>
                  <a:lnTo>
                    <a:pt x="151015" y="299402"/>
                  </a:lnTo>
                  <a:lnTo>
                    <a:pt x="300799" y="155968"/>
                  </a:lnTo>
                </a:path>
              </a:pathLst>
            </a:custGeom>
            <a:ln w="10502">
              <a:solidFill>
                <a:srgbClr val="3FBA8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3301053" y="3352355"/>
              <a:ext cx="4077335" cy="0"/>
            </a:xfrm>
            <a:custGeom>
              <a:avLst/>
              <a:gdLst/>
              <a:ahLst/>
              <a:cxnLst/>
              <a:rect l="l" t="t" r="r" b="b"/>
              <a:pathLst>
                <a:path w="4077334">
                  <a:moveTo>
                    <a:pt x="4077004" y="0"/>
                  </a:moveTo>
                  <a:lnTo>
                    <a:pt x="0" y="0"/>
                  </a:lnTo>
                </a:path>
              </a:pathLst>
            </a:custGeom>
            <a:ln w="9525">
              <a:solidFill>
                <a:srgbClr val="3FBA8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 descr="$PPTXTitle"/>
          <p:cNvSpPr txBox="1">
            <a:spLocks noGrp="1"/>
          </p:cNvSpPr>
          <p:nvPr>
            <p:ph type="title"/>
          </p:nvPr>
        </p:nvSpPr>
        <p:spPr>
          <a:xfrm>
            <a:off x="3569705" y="2138880"/>
            <a:ext cx="343154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90830">
              <a:lnSpc>
                <a:spcPct val="100000"/>
              </a:lnSpc>
              <a:spcBef>
                <a:spcPts val="100"/>
              </a:spcBef>
            </a:pPr>
            <a:r>
              <a:rPr dirty="0"/>
              <a:t>Think</a:t>
            </a:r>
            <a:r>
              <a:rPr spc="-5" dirty="0"/>
              <a:t> </a:t>
            </a:r>
            <a:r>
              <a:rPr dirty="0"/>
              <a:t>and</a:t>
            </a:r>
            <a:r>
              <a:rPr spc="-10" dirty="0"/>
              <a:t> share: Protection</a:t>
            </a:r>
            <a:r>
              <a:rPr spc="-110" dirty="0"/>
              <a:t> </a:t>
            </a:r>
            <a:r>
              <a:rPr spc="-10" dirty="0"/>
              <a:t>activities</a:t>
            </a:r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4</a:t>
            </a:fld>
            <a:endParaRPr spc="-25" dirty="0"/>
          </a:p>
        </p:txBody>
      </p:sp>
      <p:sp>
        <p:nvSpPr>
          <p:cNvPr id="13" name="object 1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5</a:t>
            </a:r>
          </a:p>
        </p:txBody>
      </p:sp>
      <p:sp>
        <p:nvSpPr>
          <p:cNvPr id="14" name="object 14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Use</a:t>
            </a:r>
            <a:r>
              <a:rPr spc="30" dirty="0"/>
              <a:t> </a:t>
            </a:r>
            <a:r>
              <a:rPr dirty="0"/>
              <a:t>of</a:t>
            </a:r>
            <a:r>
              <a:rPr spc="35" dirty="0"/>
              <a:t> </a:t>
            </a:r>
            <a:r>
              <a:rPr dirty="0"/>
              <a:t>Analysis</a:t>
            </a:r>
            <a:r>
              <a:rPr spc="35" dirty="0"/>
              <a:t> </a:t>
            </a:r>
            <a:r>
              <a:rPr dirty="0"/>
              <a:t>-</a:t>
            </a:r>
            <a:r>
              <a:rPr spc="35" dirty="0"/>
              <a:t> </a:t>
            </a:r>
            <a:r>
              <a:rPr dirty="0"/>
              <a:t>Developing</a:t>
            </a:r>
            <a:r>
              <a:rPr spc="35" dirty="0"/>
              <a:t> </a:t>
            </a:r>
            <a:r>
              <a:rPr dirty="0"/>
              <a:t>Actions</a:t>
            </a:r>
            <a:r>
              <a:rPr spc="30" dirty="0"/>
              <a:t> </a:t>
            </a:r>
            <a:r>
              <a:rPr dirty="0"/>
              <a:t>and</a:t>
            </a:r>
            <a:r>
              <a:rPr spc="35" dirty="0"/>
              <a:t> </a:t>
            </a:r>
            <a:r>
              <a:rPr dirty="0"/>
              <a:t>Making</a:t>
            </a:r>
            <a:r>
              <a:rPr spc="35" dirty="0"/>
              <a:t> </a:t>
            </a:r>
            <a:r>
              <a:rPr spc="-10" dirty="0"/>
              <a:t>Recommendations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3378234" y="3534040"/>
            <a:ext cx="3940175" cy="13589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5085" marR="36830" algn="ctr">
              <a:lnSpc>
                <a:spcPct val="125000"/>
              </a:lnSpc>
              <a:spcBef>
                <a:spcPts val="100"/>
              </a:spcBef>
            </a:pPr>
            <a:r>
              <a:rPr sz="1400" b="0" dirty="0">
                <a:latin typeface="Roboto Medium"/>
                <a:cs typeface="Roboto Medium"/>
              </a:rPr>
              <a:t>How</a:t>
            </a:r>
            <a:r>
              <a:rPr sz="1400" b="0" spc="-30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does</a:t>
            </a:r>
            <a:r>
              <a:rPr sz="1400" b="0" spc="-25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a</a:t>
            </a:r>
            <a:r>
              <a:rPr sz="1400" b="0" spc="-25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strong</a:t>
            </a:r>
            <a:r>
              <a:rPr sz="1400" b="0" spc="-20" dirty="0">
                <a:latin typeface="Roboto Medium"/>
                <a:cs typeface="Roboto Medium"/>
              </a:rPr>
              <a:t> </a:t>
            </a:r>
            <a:r>
              <a:rPr sz="1400" b="0" spc="-10" dirty="0">
                <a:latin typeface="Roboto Medium"/>
                <a:cs typeface="Roboto Medium"/>
              </a:rPr>
              <a:t>protection</a:t>
            </a:r>
            <a:r>
              <a:rPr sz="1400" b="0" spc="-25" dirty="0">
                <a:latin typeface="Roboto Medium"/>
                <a:cs typeface="Roboto Medium"/>
              </a:rPr>
              <a:t> </a:t>
            </a:r>
            <a:r>
              <a:rPr sz="1400" b="0" spc="-10" dirty="0">
                <a:latin typeface="Roboto Medium"/>
                <a:cs typeface="Roboto Medium"/>
              </a:rPr>
              <a:t>analysis</a:t>
            </a:r>
            <a:r>
              <a:rPr sz="1400" b="0" spc="-25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help</a:t>
            </a:r>
            <a:r>
              <a:rPr sz="1400" b="0" spc="-25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us</a:t>
            </a:r>
            <a:r>
              <a:rPr sz="1400" b="0" spc="-25" dirty="0">
                <a:latin typeface="Roboto Medium"/>
                <a:cs typeface="Roboto Medium"/>
              </a:rPr>
              <a:t> in </a:t>
            </a:r>
            <a:r>
              <a:rPr sz="1400" b="0" dirty="0">
                <a:latin typeface="Roboto Medium"/>
                <a:cs typeface="Roboto Medium"/>
              </a:rPr>
              <a:t>implementing</a:t>
            </a:r>
            <a:r>
              <a:rPr sz="1400" b="0" spc="-10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good</a:t>
            </a:r>
            <a:r>
              <a:rPr sz="1400" b="0" spc="-15" dirty="0">
                <a:latin typeface="Roboto Medium"/>
                <a:cs typeface="Roboto Medium"/>
              </a:rPr>
              <a:t> </a:t>
            </a:r>
            <a:r>
              <a:rPr sz="1400" b="0" spc="-10" dirty="0">
                <a:latin typeface="Roboto Medium"/>
                <a:cs typeface="Roboto Medium"/>
              </a:rPr>
              <a:t>protection</a:t>
            </a:r>
            <a:r>
              <a:rPr sz="1400" b="0" spc="-15" dirty="0">
                <a:latin typeface="Roboto Medium"/>
                <a:cs typeface="Roboto Medium"/>
              </a:rPr>
              <a:t> </a:t>
            </a:r>
            <a:r>
              <a:rPr sz="1400" b="0" spc="-10" dirty="0">
                <a:latin typeface="Roboto Medium"/>
                <a:cs typeface="Roboto Medium"/>
              </a:rPr>
              <a:t>activities?</a:t>
            </a:r>
            <a:endParaRPr sz="1400">
              <a:latin typeface="Roboto Medium"/>
              <a:cs typeface="Roboto Medium"/>
            </a:endParaRPr>
          </a:p>
          <a:p>
            <a:pPr>
              <a:lnSpc>
                <a:spcPct val="100000"/>
              </a:lnSpc>
              <a:spcBef>
                <a:spcPts val="835"/>
              </a:spcBef>
            </a:pPr>
            <a:endParaRPr sz="1400">
              <a:latin typeface="Roboto Medium"/>
              <a:cs typeface="Roboto Medium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1400" b="0" dirty="0">
                <a:latin typeface="Roboto Light"/>
                <a:cs typeface="Roboto Light"/>
              </a:rPr>
              <a:t>What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are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benefits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of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designing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activities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based</a:t>
            </a:r>
            <a:endParaRPr sz="1400">
              <a:latin typeface="Roboto Light"/>
              <a:cs typeface="Roboto Light"/>
            </a:endParaRPr>
          </a:p>
          <a:p>
            <a:pPr algn="ctr">
              <a:lnSpc>
                <a:spcPct val="100000"/>
              </a:lnSpc>
              <a:spcBef>
                <a:spcPts val="420"/>
              </a:spcBef>
            </a:pPr>
            <a:r>
              <a:rPr sz="1400" b="0" dirty="0">
                <a:latin typeface="Roboto Light"/>
                <a:cs typeface="Roboto Light"/>
              </a:rPr>
              <a:t>on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protection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analysis?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What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are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challenges?</a:t>
            </a:r>
            <a:endParaRPr sz="1400">
              <a:latin typeface="Roboto Light"/>
              <a:cs typeface="Roboto Ligh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5"/>
            <a:ext cx="10692130" cy="7559040"/>
            <a:chOff x="0" y="5"/>
            <a:chExt cx="10692130" cy="755904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5"/>
              <a:ext cx="10692000" cy="755903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30330" y="7118815"/>
              <a:ext cx="268023" cy="159015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331291" y="71910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472119" y="7065429"/>
              <a:ext cx="1179955" cy="298856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9863999" y="70920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13995" y="7100296"/>
              <a:ext cx="302260" cy="299720"/>
            </a:xfrm>
            <a:custGeom>
              <a:avLst/>
              <a:gdLst/>
              <a:ahLst/>
              <a:cxnLst/>
              <a:rect l="l" t="t" r="r" b="b"/>
              <a:pathLst>
                <a:path w="302259" h="299720">
                  <a:moveTo>
                    <a:pt x="0" y="596"/>
                  </a:moveTo>
                  <a:lnTo>
                    <a:pt x="150228" y="151637"/>
                  </a:lnTo>
                  <a:lnTo>
                    <a:pt x="301866" y="0"/>
                  </a:lnTo>
                </a:path>
                <a:path w="302259" h="299720">
                  <a:moveTo>
                    <a:pt x="2070" y="79908"/>
                  </a:moveTo>
                  <a:lnTo>
                    <a:pt x="151015" y="228904"/>
                  </a:lnTo>
                  <a:lnTo>
                    <a:pt x="298996" y="85305"/>
                  </a:lnTo>
                </a:path>
                <a:path w="302259" h="299720">
                  <a:moveTo>
                    <a:pt x="2070" y="151523"/>
                  </a:moveTo>
                  <a:lnTo>
                    <a:pt x="151015" y="299402"/>
                  </a:lnTo>
                  <a:lnTo>
                    <a:pt x="300799" y="155968"/>
                  </a:lnTo>
                </a:path>
              </a:pathLst>
            </a:custGeom>
            <a:ln w="10502">
              <a:solidFill>
                <a:srgbClr val="3FBA8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The</a:t>
            </a:r>
            <a:r>
              <a:rPr spc="-55" dirty="0"/>
              <a:t> </a:t>
            </a:r>
            <a:r>
              <a:rPr dirty="0"/>
              <a:t>Equation</a:t>
            </a:r>
            <a:r>
              <a:rPr spc="-60" dirty="0"/>
              <a:t> </a:t>
            </a:r>
            <a:r>
              <a:rPr dirty="0"/>
              <a:t>=</a:t>
            </a:r>
            <a:r>
              <a:rPr spc="-55" dirty="0"/>
              <a:t> </a:t>
            </a:r>
            <a:r>
              <a:rPr dirty="0"/>
              <a:t>an</a:t>
            </a:r>
            <a:r>
              <a:rPr spc="-55" dirty="0"/>
              <a:t> </a:t>
            </a:r>
            <a:r>
              <a:rPr u="sng" dirty="0">
                <a:solidFill>
                  <a:srgbClr val="3FBA8D"/>
                </a:solidFill>
                <a:uFill>
                  <a:solidFill>
                    <a:srgbClr val="51C097"/>
                  </a:solidFill>
                </a:uFill>
              </a:rPr>
              <a:t>actionable</a:t>
            </a:r>
            <a:r>
              <a:rPr u="none" spc="-70" dirty="0">
                <a:solidFill>
                  <a:srgbClr val="3FBA8D"/>
                </a:solidFill>
              </a:rPr>
              <a:t> </a:t>
            </a:r>
            <a:r>
              <a:rPr u="none" spc="-10" dirty="0"/>
              <a:t>concept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914300" y="5991224"/>
            <a:ext cx="3346636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b="1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GOAL: Protection Risk Reduction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2298487" y="4057590"/>
            <a:ext cx="724186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600" b="1" dirty="0">
                <a:solidFill>
                  <a:srgbClr val="1C1C1B"/>
                </a:solidFill>
                <a:latin typeface="Roboto"/>
                <a:cs typeface="Roboto"/>
              </a:rPr>
              <a:t>Risk</a:t>
            </a:r>
            <a:endParaRPr sz="2600" dirty="0">
              <a:latin typeface="Roboto"/>
              <a:cs typeface="Roboto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567376" y="3381916"/>
            <a:ext cx="1077709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600" b="1" dirty="0">
                <a:solidFill>
                  <a:srgbClr val="1C1C1B"/>
                </a:solidFill>
                <a:latin typeface="Roboto"/>
                <a:cs typeface="Roboto"/>
              </a:rPr>
              <a:t>Threat</a:t>
            </a:r>
            <a:endParaRPr sz="2600" dirty="0">
              <a:latin typeface="Roboto"/>
              <a:cs typeface="Roboto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707754" y="5866943"/>
            <a:ext cx="1494001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600" b="1" dirty="0">
                <a:solidFill>
                  <a:srgbClr val="1C1C1B"/>
                </a:solidFill>
                <a:latin typeface="Roboto"/>
                <a:cs typeface="Roboto"/>
              </a:rPr>
              <a:t>Capacity</a:t>
            </a:r>
            <a:endParaRPr sz="2600" dirty="0">
              <a:latin typeface="Roboto"/>
              <a:cs typeface="Roboto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201756" y="3367249"/>
            <a:ext cx="1988790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600" b="1" dirty="0">
                <a:solidFill>
                  <a:srgbClr val="1C1C1B"/>
                </a:solidFill>
                <a:latin typeface="Roboto"/>
                <a:cs typeface="Roboto"/>
              </a:rPr>
              <a:t>Vulnerability</a:t>
            </a:r>
            <a:endParaRPr sz="2600" dirty="0">
              <a:latin typeface="Roboto"/>
              <a:cs typeface="Roboto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1509654" y="1879164"/>
            <a:ext cx="7741284" cy="4556125"/>
            <a:chOff x="1509654" y="1879164"/>
            <a:chExt cx="7741284" cy="4556125"/>
          </a:xfrm>
        </p:grpSpPr>
        <p:sp>
          <p:nvSpPr>
            <p:cNvPr id="16" name="object 16"/>
            <p:cNvSpPr/>
            <p:nvPr/>
          </p:nvSpPr>
          <p:spPr>
            <a:xfrm>
              <a:off x="3182856" y="4175689"/>
              <a:ext cx="311150" cy="0"/>
            </a:xfrm>
            <a:custGeom>
              <a:avLst/>
              <a:gdLst/>
              <a:ahLst/>
              <a:cxnLst/>
              <a:rect l="l" t="t" r="r" b="b"/>
              <a:pathLst>
                <a:path w="311150">
                  <a:moveTo>
                    <a:pt x="311107" y="0"/>
                  </a:moveTo>
                  <a:lnTo>
                    <a:pt x="0" y="0"/>
                  </a:lnTo>
                </a:path>
              </a:pathLst>
            </a:custGeom>
            <a:ln w="73792">
              <a:solidFill>
                <a:srgbClr val="E4DFD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3182856" y="4378579"/>
              <a:ext cx="311150" cy="0"/>
            </a:xfrm>
            <a:custGeom>
              <a:avLst/>
              <a:gdLst/>
              <a:ahLst/>
              <a:cxnLst/>
              <a:rect l="l" t="t" r="r" b="b"/>
              <a:pathLst>
                <a:path w="311150">
                  <a:moveTo>
                    <a:pt x="311107" y="0"/>
                  </a:moveTo>
                  <a:lnTo>
                    <a:pt x="0" y="0"/>
                  </a:lnTo>
                </a:path>
              </a:pathLst>
            </a:custGeom>
            <a:ln w="73792">
              <a:solidFill>
                <a:srgbClr val="E4DFD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915641" y="3452787"/>
              <a:ext cx="220345" cy="247650"/>
            </a:xfrm>
            <a:custGeom>
              <a:avLst/>
              <a:gdLst/>
              <a:ahLst/>
              <a:cxnLst/>
              <a:rect l="l" t="t" r="r" b="b"/>
              <a:pathLst>
                <a:path w="220345" h="247650">
                  <a:moveTo>
                    <a:pt x="0" y="0"/>
                  </a:moveTo>
                  <a:lnTo>
                    <a:pt x="219976" y="247169"/>
                  </a:lnTo>
                </a:path>
              </a:pathLst>
            </a:custGeom>
            <a:ln w="69262">
              <a:solidFill>
                <a:srgbClr val="E4DFD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915647" y="3452787"/>
              <a:ext cx="220345" cy="247650"/>
            </a:xfrm>
            <a:custGeom>
              <a:avLst/>
              <a:gdLst/>
              <a:ahLst/>
              <a:cxnLst/>
              <a:rect l="l" t="t" r="r" b="b"/>
              <a:pathLst>
                <a:path w="220345" h="247650">
                  <a:moveTo>
                    <a:pt x="219976" y="0"/>
                  </a:moveTo>
                  <a:lnTo>
                    <a:pt x="0" y="247169"/>
                  </a:lnTo>
                </a:path>
              </a:pathLst>
            </a:custGeom>
            <a:ln w="69262">
              <a:solidFill>
                <a:srgbClr val="E4DFD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5264132" y="5948147"/>
              <a:ext cx="0" cy="349885"/>
            </a:xfrm>
            <a:custGeom>
              <a:avLst/>
              <a:gdLst/>
              <a:ahLst/>
              <a:cxnLst/>
              <a:rect l="l" t="t" r="r" b="b"/>
              <a:pathLst>
                <a:path h="349885">
                  <a:moveTo>
                    <a:pt x="0" y="0"/>
                  </a:moveTo>
                  <a:lnTo>
                    <a:pt x="0" y="349566"/>
                  </a:lnTo>
                </a:path>
              </a:pathLst>
            </a:custGeom>
            <a:ln w="65673">
              <a:solidFill>
                <a:srgbClr val="1C1C1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5096617" y="5933563"/>
              <a:ext cx="340995" cy="151765"/>
            </a:xfrm>
            <a:custGeom>
              <a:avLst/>
              <a:gdLst/>
              <a:ahLst/>
              <a:cxnLst/>
              <a:rect l="l" t="t" r="r" b="b"/>
              <a:pathLst>
                <a:path w="340995" h="151764">
                  <a:moveTo>
                    <a:pt x="0" y="151564"/>
                  </a:moveTo>
                  <a:lnTo>
                    <a:pt x="167522" y="0"/>
                  </a:lnTo>
                  <a:lnTo>
                    <a:pt x="340477" y="151564"/>
                  </a:lnTo>
                </a:path>
              </a:pathLst>
            </a:custGeom>
            <a:ln w="72449">
              <a:solidFill>
                <a:srgbClr val="1C1C1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843774" y="4043852"/>
              <a:ext cx="0" cy="349885"/>
            </a:xfrm>
            <a:custGeom>
              <a:avLst/>
              <a:gdLst/>
              <a:ahLst/>
              <a:cxnLst/>
              <a:rect l="l" t="t" r="r" b="b"/>
              <a:pathLst>
                <a:path h="349885">
                  <a:moveTo>
                    <a:pt x="0" y="349566"/>
                  </a:moveTo>
                  <a:lnTo>
                    <a:pt x="0" y="0"/>
                  </a:lnTo>
                </a:path>
              </a:pathLst>
            </a:custGeom>
            <a:ln w="65673">
              <a:solidFill>
                <a:srgbClr val="1C1C1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1670813" y="4256438"/>
              <a:ext cx="340995" cy="151765"/>
            </a:xfrm>
            <a:custGeom>
              <a:avLst/>
              <a:gdLst/>
              <a:ahLst/>
              <a:cxnLst/>
              <a:rect l="l" t="t" r="r" b="b"/>
              <a:pathLst>
                <a:path w="340994" h="151764">
                  <a:moveTo>
                    <a:pt x="340477" y="0"/>
                  </a:moveTo>
                  <a:lnTo>
                    <a:pt x="172955" y="151564"/>
                  </a:lnTo>
                  <a:lnTo>
                    <a:pt x="0" y="0"/>
                  </a:lnTo>
                </a:path>
              </a:pathLst>
            </a:custGeom>
            <a:ln w="72449">
              <a:solidFill>
                <a:srgbClr val="1C1C1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092900" y="3387011"/>
              <a:ext cx="0" cy="349885"/>
            </a:xfrm>
            <a:custGeom>
              <a:avLst/>
              <a:gdLst/>
              <a:ahLst/>
              <a:cxnLst/>
              <a:rect l="l" t="t" r="r" b="b"/>
              <a:pathLst>
                <a:path h="349885">
                  <a:moveTo>
                    <a:pt x="0" y="349566"/>
                  </a:moveTo>
                  <a:lnTo>
                    <a:pt x="0" y="0"/>
                  </a:lnTo>
                </a:path>
              </a:pathLst>
            </a:custGeom>
            <a:ln w="65673">
              <a:solidFill>
                <a:srgbClr val="1C1C1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3919940" y="3599597"/>
              <a:ext cx="340995" cy="151765"/>
            </a:xfrm>
            <a:custGeom>
              <a:avLst/>
              <a:gdLst/>
              <a:ahLst/>
              <a:cxnLst/>
              <a:rect l="l" t="t" r="r" b="b"/>
              <a:pathLst>
                <a:path w="340995" h="151764">
                  <a:moveTo>
                    <a:pt x="340477" y="0"/>
                  </a:moveTo>
                  <a:lnTo>
                    <a:pt x="172955" y="151564"/>
                  </a:lnTo>
                  <a:lnTo>
                    <a:pt x="0" y="0"/>
                  </a:lnTo>
                </a:path>
              </a:pathLst>
            </a:custGeom>
            <a:ln w="72449">
              <a:solidFill>
                <a:srgbClr val="1C1C1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6788749" y="3394299"/>
              <a:ext cx="0" cy="349885"/>
            </a:xfrm>
            <a:custGeom>
              <a:avLst/>
              <a:gdLst/>
              <a:ahLst/>
              <a:cxnLst/>
              <a:rect l="l" t="t" r="r" b="b"/>
              <a:pathLst>
                <a:path h="349885">
                  <a:moveTo>
                    <a:pt x="0" y="349566"/>
                  </a:moveTo>
                  <a:lnTo>
                    <a:pt x="0" y="0"/>
                  </a:lnTo>
                </a:path>
              </a:pathLst>
            </a:custGeom>
            <a:ln w="65673">
              <a:solidFill>
                <a:srgbClr val="1C1C1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6615786" y="3606885"/>
              <a:ext cx="340995" cy="151765"/>
            </a:xfrm>
            <a:custGeom>
              <a:avLst/>
              <a:gdLst/>
              <a:ahLst/>
              <a:cxnLst/>
              <a:rect l="l" t="t" r="r" b="b"/>
              <a:pathLst>
                <a:path w="340995" h="151764">
                  <a:moveTo>
                    <a:pt x="340477" y="0"/>
                  </a:moveTo>
                  <a:lnTo>
                    <a:pt x="172955" y="151564"/>
                  </a:lnTo>
                  <a:lnTo>
                    <a:pt x="0" y="0"/>
                  </a:lnTo>
                </a:path>
              </a:pathLst>
            </a:custGeom>
            <a:ln w="72449">
              <a:solidFill>
                <a:srgbClr val="1C1C1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3783337" y="4265752"/>
              <a:ext cx="5467350" cy="0"/>
            </a:xfrm>
            <a:custGeom>
              <a:avLst/>
              <a:gdLst/>
              <a:ahLst/>
              <a:cxnLst/>
              <a:rect l="l" t="t" r="r" b="b"/>
              <a:pathLst>
                <a:path w="5467350">
                  <a:moveTo>
                    <a:pt x="0" y="0"/>
                  </a:moveTo>
                  <a:lnTo>
                    <a:pt x="5467350" y="0"/>
                  </a:lnTo>
                </a:path>
              </a:pathLst>
            </a:custGeom>
            <a:ln w="73792">
              <a:solidFill>
                <a:srgbClr val="E4DFD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5659866" y="4567244"/>
              <a:ext cx="1085215" cy="1214120"/>
            </a:xfrm>
            <a:custGeom>
              <a:avLst/>
              <a:gdLst/>
              <a:ahLst/>
              <a:cxnLst/>
              <a:rect l="l" t="t" r="r" b="b"/>
              <a:pathLst>
                <a:path w="1085215" h="1214120">
                  <a:moveTo>
                    <a:pt x="160735" y="101600"/>
                  </a:moveTo>
                  <a:lnTo>
                    <a:pt x="128858" y="101600"/>
                  </a:lnTo>
                  <a:lnTo>
                    <a:pt x="135412" y="60960"/>
                  </a:lnTo>
                  <a:lnTo>
                    <a:pt x="151689" y="30480"/>
                  </a:lnTo>
                  <a:lnTo>
                    <a:pt x="174963" y="10160"/>
                  </a:lnTo>
                  <a:lnTo>
                    <a:pt x="202509" y="0"/>
                  </a:lnTo>
                  <a:lnTo>
                    <a:pt x="231601" y="0"/>
                  </a:lnTo>
                  <a:lnTo>
                    <a:pt x="259515" y="8890"/>
                  </a:lnTo>
                  <a:lnTo>
                    <a:pt x="283525" y="29210"/>
                  </a:lnTo>
                  <a:lnTo>
                    <a:pt x="287303" y="35560"/>
                  </a:lnTo>
                  <a:lnTo>
                    <a:pt x="200112" y="35560"/>
                  </a:lnTo>
                  <a:lnTo>
                    <a:pt x="172671" y="58420"/>
                  </a:lnTo>
                  <a:lnTo>
                    <a:pt x="161100" y="93980"/>
                  </a:lnTo>
                  <a:lnTo>
                    <a:pt x="160978" y="96520"/>
                  </a:lnTo>
                  <a:lnTo>
                    <a:pt x="160856" y="99060"/>
                  </a:lnTo>
                  <a:lnTo>
                    <a:pt x="160735" y="101600"/>
                  </a:lnTo>
                  <a:close/>
                </a:path>
                <a:path w="1085215" h="1214120">
                  <a:moveTo>
                    <a:pt x="809594" y="99060"/>
                  </a:moveTo>
                  <a:lnTo>
                    <a:pt x="775808" y="99060"/>
                  </a:lnTo>
                  <a:lnTo>
                    <a:pt x="783822" y="58420"/>
                  </a:lnTo>
                  <a:lnTo>
                    <a:pt x="801190" y="29210"/>
                  </a:lnTo>
                  <a:lnTo>
                    <a:pt x="825189" y="8890"/>
                  </a:lnTo>
                  <a:lnTo>
                    <a:pt x="853095" y="0"/>
                  </a:lnTo>
                  <a:lnTo>
                    <a:pt x="882185" y="0"/>
                  </a:lnTo>
                  <a:lnTo>
                    <a:pt x="909734" y="10160"/>
                  </a:lnTo>
                  <a:lnTo>
                    <a:pt x="933018" y="30480"/>
                  </a:lnTo>
                  <a:lnTo>
                    <a:pt x="934377" y="33020"/>
                  </a:lnTo>
                  <a:lnTo>
                    <a:pt x="859615" y="33020"/>
                  </a:lnTo>
                  <a:lnTo>
                    <a:pt x="842948" y="38100"/>
                  </a:lnTo>
                  <a:lnTo>
                    <a:pt x="827392" y="50800"/>
                  </a:lnTo>
                  <a:lnTo>
                    <a:pt x="815428" y="66040"/>
                  </a:lnTo>
                  <a:lnTo>
                    <a:pt x="809535" y="83820"/>
                  </a:lnTo>
                  <a:lnTo>
                    <a:pt x="809594" y="99060"/>
                  </a:lnTo>
                  <a:close/>
                </a:path>
                <a:path w="1085215" h="1214120">
                  <a:moveTo>
                    <a:pt x="933895" y="707390"/>
                  </a:moveTo>
                  <a:lnTo>
                    <a:pt x="873677" y="707390"/>
                  </a:lnTo>
                  <a:lnTo>
                    <a:pt x="906291" y="689610"/>
                  </a:lnTo>
                  <a:lnTo>
                    <a:pt x="924696" y="650240"/>
                  </a:lnTo>
                  <a:lnTo>
                    <a:pt x="924779" y="513080"/>
                  </a:lnTo>
                  <a:lnTo>
                    <a:pt x="924905" y="306070"/>
                  </a:lnTo>
                  <a:lnTo>
                    <a:pt x="925030" y="100330"/>
                  </a:lnTo>
                  <a:lnTo>
                    <a:pt x="919325" y="72390"/>
                  </a:lnTo>
                  <a:lnTo>
                    <a:pt x="905255" y="50800"/>
                  </a:lnTo>
                  <a:lnTo>
                    <a:pt x="884719" y="36830"/>
                  </a:lnTo>
                  <a:lnTo>
                    <a:pt x="859615" y="33020"/>
                  </a:lnTo>
                  <a:lnTo>
                    <a:pt x="934377" y="33020"/>
                  </a:lnTo>
                  <a:lnTo>
                    <a:pt x="949316" y="60960"/>
                  </a:lnTo>
                  <a:lnTo>
                    <a:pt x="955901" y="101600"/>
                  </a:lnTo>
                  <a:lnTo>
                    <a:pt x="1025285" y="101600"/>
                  </a:lnTo>
                  <a:lnTo>
                    <a:pt x="1039672" y="106680"/>
                  </a:lnTo>
                  <a:lnTo>
                    <a:pt x="1058147" y="128270"/>
                  </a:lnTo>
                  <a:lnTo>
                    <a:pt x="996955" y="128270"/>
                  </a:lnTo>
                  <a:lnTo>
                    <a:pt x="968843" y="133350"/>
                  </a:lnTo>
                  <a:lnTo>
                    <a:pt x="963299" y="137160"/>
                  </a:lnTo>
                  <a:lnTo>
                    <a:pt x="956754" y="139700"/>
                  </a:lnTo>
                  <a:lnTo>
                    <a:pt x="955920" y="147320"/>
                  </a:lnTo>
                  <a:lnTo>
                    <a:pt x="956044" y="248920"/>
                  </a:lnTo>
                  <a:lnTo>
                    <a:pt x="956169" y="350520"/>
                  </a:lnTo>
                  <a:lnTo>
                    <a:pt x="956295" y="453390"/>
                  </a:lnTo>
                  <a:lnTo>
                    <a:pt x="956420" y="554990"/>
                  </a:lnTo>
                  <a:lnTo>
                    <a:pt x="956476" y="600710"/>
                  </a:lnTo>
                  <a:lnTo>
                    <a:pt x="987096" y="613410"/>
                  </a:lnTo>
                  <a:lnTo>
                    <a:pt x="1059170" y="613410"/>
                  </a:lnTo>
                  <a:lnTo>
                    <a:pt x="1037025" y="636270"/>
                  </a:lnTo>
                  <a:lnTo>
                    <a:pt x="1017760" y="642620"/>
                  </a:lnTo>
                  <a:lnTo>
                    <a:pt x="955883" y="642620"/>
                  </a:lnTo>
                  <a:lnTo>
                    <a:pt x="948442" y="684530"/>
                  </a:lnTo>
                  <a:lnTo>
                    <a:pt x="933895" y="707390"/>
                  </a:lnTo>
                  <a:close/>
                </a:path>
                <a:path w="1085215" h="1214120">
                  <a:moveTo>
                    <a:pt x="286578" y="707390"/>
                  </a:moveTo>
                  <a:lnTo>
                    <a:pt x="227518" y="707390"/>
                  </a:lnTo>
                  <a:lnTo>
                    <a:pt x="255866" y="693420"/>
                  </a:lnTo>
                  <a:lnTo>
                    <a:pt x="274983" y="659130"/>
                  </a:lnTo>
                  <a:lnTo>
                    <a:pt x="275024" y="519430"/>
                  </a:lnTo>
                  <a:lnTo>
                    <a:pt x="275150" y="87630"/>
                  </a:lnTo>
                  <a:lnTo>
                    <a:pt x="260674" y="53340"/>
                  </a:lnTo>
                  <a:lnTo>
                    <a:pt x="232553" y="35560"/>
                  </a:lnTo>
                  <a:lnTo>
                    <a:pt x="287303" y="35560"/>
                  </a:lnTo>
                  <a:lnTo>
                    <a:pt x="300906" y="58420"/>
                  </a:lnTo>
                  <a:lnTo>
                    <a:pt x="308933" y="99060"/>
                  </a:lnTo>
                  <a:lnTo>
                    <a:pt x="399478" y="99060"/>
                  </a:lnTo>
                  <a:lnTo>
                    <a:pt x="400943" y="100330"/>
                  </a:lnTo>
                  <a:lnTo>
                    <a:pt x="406573" y="104140"/>
                  </a:lnTo>
                  <a:lnTo>
                    <a:pt x="411374" y="105410"/>
                  </a:lnTo>
                  <a:lnTo>
                    <a:pt x="455168" y="105410"/>
                  </a:lnTo>
                  <a:lnTo>
                    <a:pt x="449120" y="107950"/>
                  </a:lnTo>
                  <a:lnTo>
                    <a:pt x="444882" y="118110"/>
                  </a:lnTo>
                  <a:lnTo>
                    <a:pt x="347555" y="118110"/>
                  </a:lnTo>
                  <a:lnTo>
                    <a:pt x="334795" y="123190"/>
                  </a:lnTo>
                  <a:lnTo>
                    <a:pt x="323295" y="132080"/>
                  </a:lnTo>
                  <a:lnTo>
                    <a:pt x="314428" y="143510"/>
                  </a:lnTo>
                  <a:lnTo>
                    <a:pt x="309563" y="157480"/>
                  </a:lnTo>
                  <a:lnTo>
                    <a:pt x="307195" y="189230"/>
                  </a:lnTo>
                  <a:lnTo>
                    <a:pt x="307100" y="190500"/>
                  </a:lnTo>
                  <a:lnTo>
                    <a:pt x="306488" y="233680"/>
                  </a:lnTo>
                  <a:lnTo>
                    <a:pt x="306605" y="248920"/>
                  </a:lnTo>
                  <a:lnTo>
                    <a:pt x="306910" y="269240"/>
                  </a:lnTo>
                  <a:lnTo>
                    <a:pt x="307024" y="276860"/>
                  </a:lnTo>
                  <a:lnTo>
                    <a:pt x="307138" y="284480"/>
                  </a:lnTo>
                  <a:lnTo>
                    <a:pt x="308784" y="318770"/>
                  </a:lnTo>
                  <a:lnTo>
                    <a:pt x="323940" y="354330"/>
                  </a:lnTo>
                  <a:lnTo>
                    <a:pt x="352848" y="367030"/>
                  </a:lnTo>
                  <a:lnTo>
                    <a:pt x="415720" y="367030"/>
                  </a:lnTo>
                  <a:lnTo>
                    <a:pt x="402832" y="383540"/>
                  </a:lnTo>
                  <a:lnTo>
                    <a:pt x="398356" y="386080"/>
                  </a:lnTo>
                  <a:lnTo>
                    <a:pt x="308896" y="386080"/>
                  </a:lnTo>
                  <a:lnTo>
                    <a:pt x="308896" y="458470"/>
                  </a:lnTo>
                  <a:lnTo>
                    <a:pt x="641307" y="458470"/>
                  </a:lnTo>
                  <a:lnTo>
                    <a:pt x="661370" y="478790"/>
                  </a:lnTo>
                  <a:lnTo>
                    <a:pt x="689649" y="492760"/>
                  </a:lnTo>
                  <a:lnTo>
                    <a:pt x="719101" y="495300"/>
                  </a:lnTo>
                  <a:lnTo>
                    <a:pt x="811131" y="495300"/>
                  </a:lnTo>
                  <a:lnTo>
                    <a:pt x="811136" y="496570"/>
                  </a:lnTo>
                  <a:lnTo>
                    <a:pt x="311714" y="496570"/>
                  </a:lnTo>
                  <a:lnTo>
                    <a:pt x="325467" y="544830"/>
                  </a:lnTo>
                  <a:lnTo>
                    <a:pt x="349393" y="586740"/>
                  </a:lnTo>
                  <a:lnTo>
                    <a:pt x="350252" y="588010"/>
                  </a:lnTo>
                  <a:lnTo>
                    <a:pt x="308896" y="588010"/>
                  </a:lnTo>
                  <a:lnTo>
                    <a:pt x="308687" y="596900"/>
                  </a:lnTo>
                  <a:lnTo>
                    <a:pt x="308632" y="609600"/>
                  </a:lnTo>
                  <a:lnTo>
                    <a:pt x="309146" y="622300"/>
                  </a:lnTo>
                  <a:lnTo>
                    <a:pt x="309533" y="635000"/>
                  </a:lnTo>
                  <a:lnTo>
                    <a:pt x="309505" y="643890"/>
                  </a:lnTo>
                  <a:lnTo>
                    <a:pt x="308896" y="656590"/>
                  </a:lnTo>
                  <a:lnTo>
                    <a:pt x="303753" y="676910"/>
                  </a:lnTo>
                  <a:lnTo>
                    <a:pt x="293967" y="697230"/>
                  </a:lnTo>
                  <a:lnTo>
                    <a:pt x="286578" y="707390"/>
                  </a:lnTo>
                  <a:close/>
                </a:path>
                <a:path w="1085215" h="1214120">
                  <a:moveTo>
                    <a:pt x="663296" y="92710"/>
                  </a:moveTo>
                  <a:lnTo>
                    <a:pt x="543390" y="92710"/>
                  </a:lnTo>
                  <a:lnTo>
                    <a:pt x="575098" y="66040"/>
                  </a:lnTo>
                  <a:lnTo>
                    <a:pt x="612063" y="59690"/>
                  </a:lnTo>
                  <a:lnTo>
                    <a:pt x="647185" y="72390"/>
                  </a:lnTo>
                  <a:lnTo>
                    <a:pt x="663296" y="92710"/>
                  </a:lnTo>
                  <a:close/>
                </a:path>
                <a:path w="1085215" h="1214120">
                  <a:moveTo>
                    <a:pt x="455168" y="105410"/>
                  </a:moveTo>
                  <a:lnTo>
                    <a:pt x="411374" y="105410"/>
                  </a:lnTo>
                  <a:lnTo>
                    <a:pt x="432684" y="76200"/>
                  </a:lnTo>
                  <a:lnTo>
                    <a:pt x="461856" y="60960"/>
                  </a:lnTo>
                  <a:lnTo>
                    <a:pt x="494272" y="60960"/>
                  </a:lnTo>
                  <a:lnTo>
                    <a:pt x="525312" y="74930"/>
                  </a:lnTo>
                  <a:lnTo>
                    <a:pt x="529357" y="80010"/>
                  </a:lnTo>
                  <a:lnTo>
                    <a:pt x="539262" y="90170"/>
                  </a:lnTo>
                  <a:lnTo>
                    <a:pt x="543390" y="92710"/>
                  </a:lnTo>
                  <a:lnTo>
                    <a:pt x="663296" y="92710"/>
                  </a:lnTo>
                  <a:lnTo>
                    <a:pt x="665310" y="95250"/>
                  </a:lnTo>
                  <a:lnTo>
                    <a:pt x="479362" y="95250"/>
                  </a:lnTo>
                  <a:lnTo>
                    <a:pt x="455168" y="105410"/>
                  </a:lnTo>
                  <a:close/>
                </a:path>
                <a:path w="1085215" h="1214120">
                  <a:moveTo>
                    <a:pt x="399478" y="99060"/>
                  </a:moveTo>
                  <a:lnTo>
                    <a:pt x="308933" y="99060"/>
                  </a:lnTo>
                  <a:lnTo>
                    <a:pt x="328734" y="87630"/>
                  </a:lnTo>
                  <a:lnTo>
                    <a:pt x="348449" y="82550"/>
                  </a:lnTo>
                  <a:lnTo>
                    <a:pt x="368574" y="83820"/>
                  </a:lnTo>
                  <a:lnTo>
                    <a:pt x="389607" y="91440"/>
                  </a:lnTo>
                  <a:lnTo>
                    <a:pt x="395086" y="95250"/>
                  </a:lnTo>
                  <a:lnTo>
                    <a:pt x="399478" y="99060"/>
                  </a:lnTo>
                  <a:close/>
                </a:path>
                <a:path w="1085215" h="1214120">
                  <a:moveTo>
                    <a:pt x="809618" y="105410"/>
                  </a:moveTo>
                  <a:lnTo>
                    <a:pt x="673366" y="105410"/>
                  </a:lnTo>
                  <a:lnTo>
                    <a:pt x="678167" y="104140"/>
                  </a:lnTo>
                  <a:lnTo>
                    <a:pt x="683798" y="100330"/>
                  </a:lnTo>
                  <a:lnTo>
                    <a:pt x="689654" y="95250"/>
                  </a:lnTo>
                  <a:lnTo>
                    <a:pt x="695134" y="91440"/>
                  </a:lnTo>
                  <a:lnTo>
                    <a:pt x="716166" y="83820"/>
                  </a:lnTo>
                  <a:lnTo>
                    <a:pt x="736291" y="82550"/>
                  </a:lnTo>
                  <a:lnTo>
                    <a:pt x="756006" y="87630"/>
                  </a:lnTo>
                  <a:lnTo>
                    <a:pt x="775808" y="99060"/>
                  </a:lnTo>
                  <a:lnTo>
                    <a:pt x="809594" y="99060"/>
                  </a:lnTo>
                  <a:lnTo>
                    <a:pt x="809618" y="105410"/>
                  </a:lnTo>
                  <a:close/>
                </a:path>
                <a:path w="1085215" h="1214120">
                  <a:moveTo>
                    <a:pt x="84980" y="648970"/>
                  </a:moveTo>
                  <a:lnTo>
                    <a:pt x="45504" y="635000"/>
                  </a:lnTo>
                  <a:lnTo>
                    <a:pt x="16041" y="603250"/>
                  </a:lnTo>
                  <a:lnTo>
                    <a:pt x="2201" y="554990"/>
                  </a:lnTo>
                  <a:lnTo>
                    <a:pt x="3316" y="519430"/>
                  </a:lnTo>
                  <a:lnTo>
                    <a:pt x="3396" y="516890"/>
                  </a:lnTo>
                  <a:lnTo>
                    <a:pt x="3513" y="448310"/>
                  </a:lnTo>
                  <a:lnTo>
                    <a:pt x="2371" y="401320"/>
                  </a:lnTo>
                  <a:lnTo>
                    <a:pt x="1137" y="358140"/>
                  </a:lnTo>
                  <a:lnTo>
                    <a:pt x="844" y="347980"/>
                  </a:lnTo>
                  <a:lnTo>
                    <a:pt x="770" y="345440"/>
                  </a:lnTo>
                  <a:lnTo>
                    <a:pt x="0" y="306070"/>
                  </a:lnTo>
                  <a:lnTo>
                    <a:pt x="59" y="237490"/>
                  </a:lnTo>
                  <a:lnTo>
                    <a:pt x="2144" y="190500"/>
                  </a:lnTo>
                  <a:lnTo>
                    <a:pt x="2201" y="189230"/>
                  </a:lnTo>
                  <a:lnTo>
                    <a:pt x="15715" y="140970"/>
                  </a:lnTo>
                  <a:lnTo>
                    <a:pt x="45025" y="106680"/>
                  </a:lnTo>
                  <a:lnTo>
                    <a:pt x="84587" y="92710"/>
                  </a:lnTo>
                  <a:lnTo>
                    <a:pt x="128858" y="101600"/>
                  </a:lnTo>
                  <a:lnTo>
                    <a:pt x="160735" y="101600"/>
                  </a:lnTo>
                  <a:lnTo>
                    <a:pt x="160004" y="116840"/>
                  </a:lnTo>
                  <a:lnTo>
                    <a:pt x="159883" y="119380"/>
                  </a:lnTo>
                  <a:lnTo>
                    <a:pt x="159822" y="120650"/>
                  </a:lnTo>
                  <a:lnTo>
                    <a:pt x="159700" y="123190"/>
                  </a:lnTo>
                  <a:lnTo>
                    <a:pt x="159579" y="125730"/>
                  </a:lnTo>
                  <a:lnTo>
                    <a:pt x="159457" y="128270"/>
                  </a:lnTo>
                  <a:lnTo>
                    <a:pt x="88538" y="128270"/>
                  </a:lnTo>
                  <a:lnTo>
                    <a:pt x="63269" y="137160"/>
                  </a:lnTo>
                  <a:lnTo>
                    <a:pt x="43831" y="157480"/>
                  </a:lnTo>
                  <a:lnTo>
                    <a:pt x="33962" y="186690"/>
                  </a:lnTo>
                  <a:lnTo>
                    <a:pt x="33925" y="557530"/>
                  </a:lnTo>
                  <a:lnTo>
                    <a:pt x="47258" y="590550"/>
                  </a:lnTo>
                  <a:lnTo>
                    <a:pt x="70167" y="609600"/>
                  </a:lnTo>
                  <a:lnTo>
                    <a:pt x="98544" y="613410"/>
                  </a:lnTo>
                  <a:lnTo>
                    <a:pt x="158129" y="613410"/>
                  </a:lnTo>
                  <a:lnTo>
                    <a:pt x="159627" y="642620"/>
                  </a:lnTo>
                  <a:lnTo>
                    <a:pt x="128858" y="642620"/>
                  </a:lnTo>
                  <a:lnTo>
                    <a:pt x="84980" y="648970"/>
                  </a:lnTo>
                  <a:close/>
                </a:path>
                <a:path w="1085215" h="1214120">
                  <a:moveTo>
                    <a:pt x="1025285" y="101600"/>
                  </a:moveTo>
                  <a:lnTo>
                    <a:pt x="955901" y="101600"/>
                  </a:lnTo>
                  <a:lnTo>
                    <a:pt x="1000107" y="92710"/>
                  </a:lnTo>
                  <a:lnTo>
                    <a:pt x="1025285" y="101600"/>
                  </a:lnTo>
                  <a:close/>
                </a:path>
                <a:path w="1085215" h="1214120">
                  <a:moveTo>
                    <a:pt x="499790" y="339090"/>
                  </a:moveTo>
                  <a:lnTo>
                    <a:pt x="463587" y="339090"/>
                  </a:lnTo>
                  <a:lnTo>
                    <a:pt x="466137" y="306070"/>
                  </a:lnTo>
                  <a:lnTo>
                    <a:pt x="477952" y="276860"/>
                  </a:lnTo>
                  <a:lnTo>
                    <a:pt x="497979" y="254000"/>
                  </a:lnTo>
                  <a:lnTo>
                    <a:pt x="525164" y="240030"/>
                  </a:lnTo>
                  <a:lnTo>
                    <a:pt x="524890" y="217170"/>
                  </a:lnTo>
                  <a:lnTo>
                    <a:pt x="524875" y="215900"/>
                  </a:lnTo>
                  <a:lnTo>
                    <a:pt x="525839" y="190500"/>
                  </a:lnTo>
                  <a:lnTo>
                    <a:pt x="526599" y="163830"/>
                  </a:lnTo>
                  <a:lnTo>
                    <a:pt x="526634" y="162560"/>
                  </a:lnTo>
                  <a:lnTo>
                    <a:pt x="525781" y="143510"/>
                  </a:lnTo>
                  <a:lnTo>
                    <a:pt x="525667" y="140970"/>
                  </a:lnTo>
                  <a:lnTo>
                    <a:pt x="525553" y="138430"/>
                  </a:lnTo>
                  <a:lnTo>
                    <a:pt x="509485" y="106680"/>
                  </a:lnTo>
                  <a:lnTo>
                    <a:pt x="479362" y="95250"/>
                  </a:lnTo>
                  <a:lnTo>
                    <a:pt x="611507" y="95250"/>
                  </a:lnTo>
                  <a:lnTo>
                    <a:pt x="575114" y="107950"/>
                  </a:lnTo>
                  <a:lnTo>
                    <a:pt x="559243" y="132080"/>
                  </a:lnTo>
                  <a:lnTo>
                    <a:pt x="559243" y="237490"/>
                  </a:lnTo>
                  <a:lnTo>
                    <a:pt x="732235" y="237490"/>
                  </a:lnTo>
                  <a:lnTo>
                    <a:pt x="742142" y="240030"/>
                  </a:lnTo>
                  <a:lnTo>
                    <a:pt x="756404" y="246380"/>
                  </a:lnTo>
                  <a:lnTo>
                    <a:pt x="769484" y="251460"/>
                  </a:lnTo>
                  <a:lnTo>
                    <a:pt x="775845" y="254000"/>
                  </a:lnTo>
                  <a:lnTo>
                    <a:pt x="810195" y="254000"/>
                  </a:lnTo>
                  <a:lnTo>
                    <a:pt x="810254" y="269240"/>
                  </a:lnTo>
                  <a:lnTo>
                    <a:pt x="626423" y="269240"/>
                  </a:lnTo>
                  <a:lnTo>
                    <a:pt x="577159" y="270510"/>
                  </a:lnTo>
                  <a:lnTo>
                    <a:pt x="538884" y="273050"/>
                  </a:lnTo>
                  <a:lnTo>
                    <a:pt x="507059" y="292100"/>
                  </a:lnTo>
                  <a:lnTo>
                    <a:pt x="495949" y="325120"/>
                  </a:lnTo>
                  <a:lnTo>
                    <a:pt x="499790" y="339090"/>
                  </a:lnTo>
                  <a:close/>
                </a:path>
                <a:path w="1085215" h="1214120">
                  <a:moveTo>
                    <a:pt x="683026" y="237490"/>
                  </a:moveTo>
                  <a:lnTo>
                    <a:pt x="652080" y="237490"/>
                  </a:lnTo>
                  <a:lnTo>
                    <a:pt x="652080" y="140970"/>
                  </a:lnTo>
                  <a:lnTo>
                    <a:pt x="650688" y="134620"/>
                  </a:lnTo>
                  <a:lnTo>
                    <a:pt x="626825" y="100330"/>
                  </a:lnTo>
                  <a:lnTo>
                    <a:pt x="611507" y="95250"/>
                  </a:lnTo>
                  <a:lnTo>
                    <a:pt x="665310" y="95250"/>
                  </a:lnTo>
                  <a:lnTo>
                    <a:pt x="673366" y="105410"/>
                  </a:lnTo>
                  <a:lnTo>
                    <a:pt x="809618" y="105410"/>
                  </a:lnTo>
                  <a:lnTo>
                    <a:pt x="809668" y="118110"/>
                  </a:lnTo>
                  <a:lnTo>
                    <a:pt x="726710" y="118110"/>
                  </a:lnTo>
                  <a:lnTo>
                    <a:pt x="697471" y="132080"/>
                  </a:lnTo>
                  <a:lnTo>
                    <a:pt x="684787" y="163830"/>
                  </a:lnTo>
                  <a:lnTo>
                    <a:pt x="682144" y="201930"/>
                  </a:lnTo>
                  <a:lnTo>
                    <a:pt x="682932" y="233680"/>
                  </a:lnTo>
                  <a:lnTo>
                    <a:pt x="683026" y="237490"/>
                  </a:lnTo>
                  <a:close/>
                </a:path>
                <a:path w="1085215" h="1214120">
                  <a:moveTo>
                    <a:pt x="415720" y="367030"/>
                  </a:moveTo>
                  <a:lnTo>
                    <a:pt x="352848" y="367030"/>
                  </a:lnTo>
                  <a:lnTo>
                    <a:pt x="382647" y="356870"/>
                  </a:lnTo>
                  <a:lnTo>
                    <a:pt x="400472" y="326390"/>
                  </a:lnTo>
                  <a:lnTo>
                    <a:pt x="403184" y="294640"/>
                  </a:lnTo>
                  <a:lnTo>
                    <a:pt x="403870" y="255270"/>
                  </a:lnTo>
                  <a:lnTo>
                    <a:pt x="403776" y="233680"/>
                  </a:lnTo>
                  <a:lnTo>
                    <a:pt x="401844" y="170180"/>
                  </a:lnTo>
                  <a:lnTo>
                    <a:pt x="384455" y="130810"/>
                  </a:lnTo>
                  <a:lnTo>
                    <a:pt x="347555" y="118110"/>
                  </a:lnTo>
                  <a:lnTo>
                    <a:pt x="444882" y="118110"/>
                  </a:lnTo>
                  <a:lnTo>
                    <a:pt x="432697" y="147320"/>
                  </a:lnTo>
                  <a:lnTo>
                    <a:pt x="430995" y="179070"/>
                  </a:lnTo>
                  <a:lnTo>
                    <a:pt x="430487" y="215900"/>
                  </a:lnTo>
                  <a:lnTo>
                    <a:pt x="430470" y="217170"/>
                  </a:lnTo>
                  <a:lnTo>
                    <a:pt x="430711" y="233680"/>
                  </a:lnTo>
                  <a:lnTo>
                    <a:pt x="430803" y="240030"/>
                  </a:lnTo>
                  <a:lnTo>
                    <a:pt x="430915" y="247650"/>
                  </a:lnTo>
                  <a:lnTo>
                    <a:pt x="431026" y="255270"/>
                  </a:lnTo>
                  <a:lnTo>
                    <a:pt x="432321" y="281940"/>
                  </a:lnTo>
                  <a:lnTo>
                    <a:pt x="432444" y="284480"/>
                  </a:lnTo>
                  <a:lnTo>
                    <a:pt x="432567" y="287020"/>
                  </a:lnTo>
                  <a:lnTo>
                    <a:pt x="435138" y="303530"/>
                  </a:lnTo>
                  <a:lnTo>
                    <a:pt x="440672" y="318770"/>
                  </a:lnTo>
                  <a:lnTo>
                    <a:pt x="449909" y="331470"/>
                  </a:lnTo>
                  <a:lnTo>
                    <a:pt x="463587" y="339090"/>
                  </a:lnTo>
                  <a:lnTo>
                    <a:pt x="499790" y="339090"/>
                  </a:lnTo>
                  <a:lnTo>
                    <a:pt x="503980" y="354330"/>
                  </a:lnTo>
                  <a:lnTo>
                    <a:pt x="425633" y="354330"/>
                  </a:lnTo>
                  <a:lnTo>
                    <a:pt x="415720" y="367030"/>
                  </a:lnTo>
                  <a:close/>
                </a:path>
                <a:path w="1085215" h="1214120">
                  <a:moveTo>
                    <a:pt x="810195" y="254000"/>
                  </a:moveTo>
                  <a:lnTo>
                    <a:pt x="775845" y="254000"/>
                  </a:lnTo>
                  <a:lnTo>
                    <a:pt x="775845" y="157480"/>
                  </a:lnTo>
                  <a:lnTo>
                    <a:pt x="770639" y="142240"/>
                  </a:lnTo>
                  <a:lnTo>
                    <a:pt x="757869" y="129540"/>
                  </a:lnTo>
                  <a:lnTo>
                    <a:pt x="741803" y="120650"/>
                  </a:lnTo>
                  <a:lnTo>
                    <a:pt x="726710" y="118110"/>
                  </a:lnTo>
                  <a:lnTo>
                    <a:pt x="809668" y="118110"/>
                  </a:lnTo>
                  <a:lnTo>
                    <a:pt x="809781" y="147320"/>
                  </a:lnTo>
                  <a:lnTo>
                    <a:pt x="809904" y="179070"/>
                  </a:lnTo>
                  <a:lnTo>
                    <a:pt x="809998" y="203200"/>
                  </a:lnTo>
                  <a:lnTo>
                    <a:pt x="810116" y="233680"/>
                  </a:lnTo>
                  <a:lnTo>
                    <a:pt x="810195" y="254000"/>
                  </a:lnTo>
                  <a:close/>
                </a:path>
                <a:path w="1085215" h="1214120">
                  <a:moveTo>
                    <a:pt x="145251" y="251460"/>
                  </a:moveTo>
                  <a:lnTo>
                    <a:pt x="135544" y="247650"/>
                  </a:lnTo>
                  <a:lnTo>
                    <a:pt x="129470" y="238760"/>
                  </a:lnTo>
                  <a:lnTo>
                    <a:pt x="127941" y="217170"/>
                  </a:lnTo>
                  <a:lnTo>
                    <a:pt x="128899" y="190500"/>
                  </a:lnTo>
                  <a:lnTo>
                    <a:pt x="128945" y="189230"/>
                  </a:lnTo>
                  <a:lnTo>
                    <a:pt x="129036" y="186690"/>
                  </a:lnTo>
                  <a:lnTo>
                    <a:pt x="129340" y="170180"/>
                  </a:lnTo>
                  <a:lnTo>
                    <a:pt x="129457" y="163830"/>
                  </a:lnTo>
                  <a:lnTo>
                    <a:pt x="129550" y="158750"/>
                  </a:lnTo>
                  <a:lnTo>
                    <a:pt x="126280" y="140970"/>
                  </a:lnTo>
                  <a:lnTo>
                    <a:pt x="124519" y="138430"/>
                  </a:lnTo>
                  <a:lnTo>
                    <a:pt x="115897" y="133350"/>
                  </a:lnTo>
                  <a:lnTo>
                    <a:pt x="88538" y="128270"/>
                  </a:lnTo>
                  <a:lnTo>
                    <a:pt x="159457" y="128270"/>
                  </a:lnTo>
                  <a:lnTo>
                    <a:pt x="159335" y="130810"/>
                  </a:lnTo>
                  <a:lnTo>
                    <a:pt x="159214" y="133350"/>
                  </a:lnTo>
                  <a:lnTo>
                    <a:pt x="159153" y="134620"/>
                  </a:lnTo>
                  <a:lnTo>
                    <a:pt x="159034" y="147320"/>
                  </a:lnTo>
                  <a:lnTo>
                    <a:pt x="160185" y="186690"/>
                  </a:lnTo>
                  <a:lnTo>
                    <a:pt x="160157" y="203200"/>
                  </a:lnTo>
                  <a:lnTo>
                    <a:pt x="159822" y="233680"/>
                  </a:lnTo>
                  <a:lnTo>
                    <a:pt x="154654" y="246380"/>
                  </a:lnTo>
                  <a:lnTo>
                    <a:pt x="145251" y="251460"/>
                  </a:lnTo>
                  <a:close/>
                </a:path>
                <a:path w="1085215" h="1214120">
                  <a:moveTo>
                    <a:pt x="1059170" y="613410"/>
                  </a:moveTo>
                  <a:lnTo>
                    <a:pt x="987096" y="613410"/>
                  </a:lnTo>
                  <a:lnTo>
                    <a:pt x="1016541" y="608330"/>
                  </a:lnTo>
                  <a:lnTo>
                    <a:pt x="1039715" y="586740"/>
                  </a:lnTo>
                  <a:lnTo>
                    <a:pt x="1051520" y="552450"/>
                  </a:lnTo>
                  <a:lnTo>
                    <a:pt x="1049576" y="505460"/>
                  </a:lnTo>
                  <a:lnTo>
                    <a:pt x="1049628" y="471170"/>
                  </a:lnTo>
                  <a:lnTo>
                    <a:pt x="1049716" y="458470"/>
                  </a:lnTo>
                  <a:lnTo>
                    <a:pt x="1049819" y="448310"/>
                  </a:lnTo>
                  <a:lnTo>
                    <a:pt x="1051365" y="401320"/>
                  </a:lnTo>
                  <a:lnTo>
                    <a:pt x="1051407" y="400050"/>
                  </a:lnTo>
                  <a:lnTo>
                    <a:pt x="1051532" y="396240"/>
                  </a:lnTo>
                  <a:lnTo>
                    <a:pt x="1053319" y="350520"/>
                  </a:lnTo>
                  <a:lnTo>
                    <a:pt x="1053419" y="347980"/>
                  </a:lnTo>
                  <a:lnTo>
                    <a:pt x="1053518" y="345440"/>
                  </a:lnTo>
                  <a:lnTo>
                    <a:pt x="1053617" y="342900"/>
                  </a:lnTo>
                  <a:lnTo>
                    <a:pt x="1054839" y="294640"/>
                  </a:lnTo>
                  <a:lnTo>
                    <a:pt x="1054788" y="269240"/>
                  </a:lnTo>
                  <a:lnTo>
                    <a:pt x="1054665" y="255270"/>
                  </a:lnTo>
                  <a:lnTo>
                    <a:pt x="1054653" y="254000"/>
                  </a:lnTo>
                  <a:lnTo>
                    <a:pt x="1051290" y="190500"/>
                  </a:lnTo>
                  <a:lnTo>
                    <a:pt x="1022373" y="137160"/>
                  </a:lnTo>
                  <a:lnTo>
                    <a:pt x="996955" y="128270"/>
                  </a:lnTo>
                  <a:lnTo>
                    <a:pt x="1058147" y="128270"/>
                  </a:lnTo>
                  <a:lnTo>
                    <a:pt x="1069015" y="140970"/>
                  </a:lnTo>
                  <a:lnTo>
                    <a:pt x="1082558" y="189230"/>
                  </a:lnTo>
                  <a:lnTo>
                    <a:pt x="1084743" y="237490"/>
                  </a:lnTo>
                  <a:lnTo>
                    <a:pt x="1084858" y="240030"/>
                  </a:lnTo>
                  <a:lnTo>
                    <a:pt x="1084930" y="255270"/>
                  </a:lnTo>
                  <a:lnTo>
                    <a:pt x="1085057" y="281940"/>
                  </a:lnTo>
                  <a:lnTo>
                    <a:pt x="1085087" y="294640"/>
                  </a:lnTo>
                  <a:lnTo>
                    <a:pt x="1084242" y="339090"/>
                  </a:lnTo>
                  <a:lnTo>
                    <a:pt x="1084121" y="345440"/>
                  </a:lnTo>
                  <a:lnTo>
                    <a:pt x="1083998" y="350520"/>
                  </a:lnTo>
                  <a:lnTo>
                    <a:pt x="1082764" y="392430"/>
                  </a:lnTo>
                  <a:lnTo>
                    <a:pt x="1082651" y="396240"/>
                  </a:lnTo>
                  <a:lnTo>
                    <a:pt x="1081341" y="448310"/>
                  </a:lnTo>
                  <a:lnTo>
                    <a:pt x="1081050" y="519430"/>
                  </a:lnTo>
                  <a:lnTo>
                    <a:pt x="1081717" y="544830"/>
                  </a:lnTo>
                  <a:lnTo>
                    <a:pt x="1081817" y="548640"/>
                  </a:lnTo>
                  <a:lnTo>
                    <a:pt x="1081917" y="552450"/>
                  </a:lnTo>
                  <a:lnTo>
                    <a:pt x="1081984" y="554990"/>
                  </a:lnTo>
                  <a:lnTo>
                    <a:pt x="1082050" y="557530"/>
                  </a:lnTo>
                  <a:lnTo>
                    <a:pt x="1082150" y="561340"/>
                  </a:lnTo>
                  <a:lnTo>
                    <a:pt x="1066551" y="605790"/>
                  </a:lnTo>
                  <a:lnTo>
                    <a:pt x="1059170" y="613410"/>
                  </a:lnTo>
                  <a:close/>
                </a:path>
                <a:path w="1085215" h="1214120">
                  <a:moveTo>
                    <a:pt x="811131" y="495300"/>
                  </a:moveTo>
                  <a:lnTo>
                    <a:pt x="719101" y="495300"/>
                  </a:lnTo>
                  <a:lnTo>
                    <a:pt x="747959" y="488950"/>
                  </a:lnTo>
                  <a:lnTo>
                    <a:pt x="774454" y="471170"/>
                  </a:lnTo>
                  <a:lnTo>
                    <a:pt x="774828" y="430530"/>
                  </a:lnTo>
                  <a:lnTo>
                    <a:pt x="774945" y="417830"/>
                  </a:lnTo>
                  <a:lnTo>
                    <a:pt x="775016" y="410210"/>
                  </a:lnTo>
                  <a:lnTo>
                    <a:pt x="775097" y="401320"/>
                  </a:lnTo>
                  <a:lnTo>
                    <a:pt x="775179" y="392430"/>
                  </a:lnTo>
                  <a:lnTo>
                    <a:pt x="775296" y="379730"/>
                  </a:lnTo>
                  <a:lnTo>
                    <a:pt x="775413" y="367030"/>
                  </a:lnTo>
                  <a:lnTo>
                    <a:pt x="775530" y="354330"/>
                  </a:lnTo>
                  <a:lnTo>
                    <a:pt x="775635" y="342900"/>
                  </a:lnTo>
                  <a:lnTo>
                    <a:pt x="775741" y="331470"/>
                  </a:lnTo>
                  <a:lnTo>
                    <a:pt x="775858" y="318770"/>
                  </a:lnTo>
                  <a:lnTo>
                    <a:pt x="750948" y="281940"/>
                  </a:lnTo>
                  <a:lnTo>
                    <a:pt x="676028" y="270510"/>
                  </a:lnTo>
                  <a:lnTo>
                    <a:pt x="626423" y="269240"/>
                  </a:lnTo>
                  <a:lnTo>
                    <a:pt x="810254" y="269240"/>
                  </a:lnTo>
                  <a:lnTo>
                    <a:pt x="810353" y="294640"/>
                  </a:lnTo>
                  <a:lnTo>
                    <a:pt x="810476" y="326390"/>
                  </a:lnTo>
                  <a:lnTo>
                    <a:pt x="810599" y="358140"/>
                  </a:lnTo>
                  <a:lnTo>
                    <a:pt x="810708" y="386080"/>
                  </a:lnTo>
                  <a:lnTo>
                    <a:pt x="810831" y="417830"/>
                  </a:lnTo>
                  <a:lnTo>
                    <a:pt x="810954" y="449580"/>
                  </a:lnTo>
                  <a:lnTo>
                    <a:pt x="811067" y="478790"/>
                  </a:lnTo>
                  <a:lnTo>
                    <a:pt x="811131" y="495300"/>
                  </a:lnTo>
                  <a:close/>
                </a:path>
                <a:path w="1085215" h="1214120">
                  <a:moveTo>
                    <a:pt x="158129" y="613410"/>
                  </a:moveTo>
                  <a:lnTo>
                    <a:pt x="98544" y="613410"/>
                  </a:lnTo>
                  <a:lnTo>
                    <a:pt x="128283" y="600710"/>
                  </a:lnTo>
                  <a:lnTo>
                    <a:pt x="128348" y="565150"/>
                  </a:lnTo>
                  <a:lnTo>
                    <a:pt x="128468" y="499110"/>
                  </a:lnTo>
                  <a:lnTo>
                    <a:pt x="128593" y="430530"/>
                  </a:lnTo>
                  <a:lnTo>
                    <a:pt x="128700" y="372110"/>
                  </a:lnTo>
                  <a:lnTo>
                    <a:pt x="128821" y="306070"/>
                  </a:lnTo>
                  <a:lnTo>
                    <a:pt x="133429" y="290830"/>
                  </a:lnTo>
                  <a:lnTo>
                    <a:pt x="143441" y="285750"/>
                  </a:lnTo>
                  <a:lnTo>
                    <a:pt x="153925" y="289560"/>
                  </a:lnTo>
                  <a:lnTo>
                    <a:pt x="159952" y="302260"/>
                  </a:lnTo>
                  <a:lnTo>
                    <a:pt x="161136" y="339090"/>
                  </a:lnTo>
                  <a:lnTo>
                    <a:pt x="161109" y="401320"/>
                  </a:lnTo>
                  <a:lnTo>
                    <a:pt x="159789" y="448310"/>
                  </a:lnTo>
                  <a:lnTo>
                    <a:pt x="158468" y="488950"/>
                  </a:lnTo>
                  <a:lnTo>
                    <a:pt x="158345" y="492760"/>
                  </a:lnTo>
                  <a:lnTo>
                    <a:pt x="158221" y="496570"/>
                  </a:lnTo>
                  <a:lnTo>
                    <a:pt x="158138" y="499110"/>
                  </a:lnTo>
                  <a:lnTo>
                    <a:pt x="157119" y="544830"/>
                  </a:lnTo>
                  <a:lnTo>
                    <a:pt x="157237" y="588010"/>
                  </a:lnTo>
                  <a:lnTo>
                    <a:pt x="157283" y="596900"/>
                  </a:lnTo>
                  <a:lnTo>
                    <a:pt x="158129" y="613410"/>
                  </a:lnTo>
                  <a:close/>
                </a:path>
                <a:path w="1085215" h="1214120">
                  <a:moveTo>
                    <a:pt x="641307" y="458470"/>
                  </a:moveTo>
                  <a:lnTo>
                    <a:pt x="601443" y="458470"/>
                  </a:lnTo>
                  <a:lnTo>
                    <a:pt x="581691" y="430530"/>
                  </a:lnTo>
                  <a:lnTo>
                    <a:pt x="554619" y="417830"/>
                  </a:lnTo>
                  <a:lnTo>
                    <a:pt x="524283" y="410210"/>
                  </a:lnTo>
                  <a:lnTo>
                    <a:pt x="494737" y="397510"/>
                  </a:lnTo>
                  <a:lnTo>
                    <a:pt x="488767" y="392430"/>
                  </a:lnTo>
                  <a:lnTo>
                    <a:pt x="485095" y="384810"/>
                  </a:lnTo>
                  <a:lnTo>
                    <a:pt x="478458" y="381000"/>
                  </a:lnTo>
                  <a:lnTo>
                    <a:pt x="465560" y="375920"/>
                  </a:lnTo>
                  <a:lnTo>
                    <a:pt x="451260" y="372110"/>
                  </a:lnTo>
                  <a:lnTo>
                    <a:pt x="437352" y="365760"/>
                  </a:lnTo>
                  <a:lnTo>
                    <a:pt x="425633" y="354330"/>
                  </a:lnTo>
                  <a:lnTo>
                    <a:pt x="503980" y="354330"/>
                  </a:lnTo>
                  <a:lnTo>
                    <a:pt x="505027" y="358140"/>
                  </a:lnTo>
                  <a:lnTo>
                    <a:pt x="533767" y="378460"/>
                  </a:lnTo>
                  <a:lnTo>
                    <a:pt x="540480" y="379730"/>
                  </a:lnTo>
                  <a:lnTo>
                    <a:pt x="553476" y="379730"/>
                  </a:lnTo>
                  <a:lnTo>
                    <a:pt x="559929" y="381000"/>
                  </a:lnTo>
                  <a:lnTo>
                    <a:pt x="596448" y="397510"/>
                  </a:lnTo>
                  <a:lnTo>
                    <a:pt x="618277" y="424180"/>
                  </a:lnTo>
                  <a:lnTo>
                    <a:pt x="636292" y="453390"/>
                  </a:lnTo>
                  <a:lnTo>
                    <a:pt x="641307" y="458470"/>
                  </a:lnTo>
                  <a:close/>
                </a:path>
                <a:path w="1085215" h="1214120">
                  <a:moveTo>
                    <a:pt x="341406" y="401320"/>
                  </a:moveTo>
                  <a:lnTo>
                    <a:pt x="308896" y="386080"/>
                  </a:lnTo>
                  <a:lnTo>
                    <a:pt x="398356" y="386080"/>
                  </a:lnTo>
                  <a:lnTo>
                    <a:pt x="373738" y="400050"/>
                  </a:lnTo>
                  <a:lnTo>
                    <a:pt x="341406" y="401320"/>
                  </a:lnTo>
                  <a:close/>
                </a:path>
                <a:path w="1085215" h="1214120">
                  <a:moveTo>
                    <a:pt x="712419" y="532130"/>
                  </a:moveTo>
                  <a:lnTo>
                    <a:pt x="684949" y="528320"/>
                  </a:lnTo>
                  <a:lnTo>
                    <a:pt x="657754" y="516890"/>
                  </a:lnTo>
                  <a:lnTo>
                    <a:pt x="650848" y="513080"/>
                  </a:lnTo>
                  <a:lnTo>
                    <a:pt x="642351" y="505460"/>
                  </a:lnTo>
                  <a:lnTo>
                    <a:pt x="634861" y="499110"/>
                  </a:lnTo>
                  <a:lnTo>
                    <a:pt x="630980" y="496570"/>
                  </a:lnTo>
                  <a:lnTo>
                    <a:pt x="811136" y="496570"/>
                  </a:lnTo>
                  <a:lnTo>
                    <a:pt x="811225" y="519430"/>
                  </a:lnTo>
                  <a:lnTo>
                    <a:pt x="767390" y="519430"/>
                  </a:lnTo>
                  <a:lnTo>
                    <a:pt x="739965" y="528320"/>
                  </a:lnTo>
                  <a:lnTo>
                    <a:pt x="712419" y="532130"/>
                  </a:lnTo>
                  <a:close/>
                </a:path>
                <a:path w="1085215" h="1214120">
                  <a:moveTo>
                    <a:pt x="717884" y="911860"/>
                  </a:moveTo>
                  <a:lnTo>
                    <a:pt x="696172" y="864870"/>
                  </a:lnTo>
                  <a:lnTo>
                    <a:pt x="687252" y="801370"/>
                  </a:lnTo>
                  <a:lnTo>
                    <a:pt x="683842" y="772160"/>
                  </a:lnTo>
                  <a:lnTo>
                    <a:pt x="681153" y="751840"/>
                  </a:lnTo>
                  <a:lnTo>
                    <a:pt x="679116" y="731520"/>
                  </a:lnTo>
                  <a:lnTo>
                    <a:pt x="678885" y="718820"/>
                  </a:lnTo>
                  <a:lnTo>
                    <a:pt x="678839" y="716280"/>
                  </a:lnTo>
                  <a:lnTo>
                    <a:pt x="697530" y="643890"/>
                  </a:lnTo>
                  <a:lnTo>
                    <a:pt x="723449" y="604520"/>
                  </a:lnTo>
                  <a:lnTo>
                    <a:pt x="749733" y="565150"/>
                  </a:lnTo>
                  <a:lnTo>
                    <a:pt x="767390" y="519430"/>
                  </a:lnTo>
                  <a:lnTo>
                    <a:pt x="811225" y="519430"/>
                  </a:lnTo>
                  <a:lnTo>
                    <a:pt x="811338" y="548640"/>
                  </a:lnTo>
                  <a:lnTo>
                    <a:pt x="811402" y="565150"/>
                  </a:lnTo>
                  <a:lnTo>
                    <a:pt x="811491" y="588010"/>
                  </a:lnTo>
                  <a:lnTo>
                    <a:pt x="775845" y="588010"/>
                  </a:lnTo>
                  <a:lnTo>
                    <a:pt x="724040" y="661670"/>
                  </a:lnTo>
                  <a:lnTo>
                    <a:pt x="712289" y="702310"/>
                  </a:lnTo>
                  <a:lnTo>
                    <a:pt x="712398" y="716280"/>
                  </a:lnTo>
                  <a:lnTo>
                    <a:pt x="712517" y="731520"/>
                  </a:lnTo>
                  <a:lnTo>
                    <a:pt x="712636" y="746760"/>
                  </a:lnTo>
                  <a:lnTo>
                    <a:pt x="712665" y="750570"/>
                  </a:lnTo>
                  <a:lnTo>
                    <a:pt x="719905" y="800100"/>
                  </a:lnTo>
                  <a:lnTo>
                    <a:pt x="728745" y="849630"/>
                  </a:lnTo>
                  <a:lnTo>
                    <a:pt x="733922" y="894080"/>
                  </a:lnTo>
                  <a:lnTo>
                    <a:pt x="727195" y="908050"/>
                  </a:lnTo>
                  <a:lnTo>
                    <a:pt x="717884" y="911860"/>
                  </a:lnTo>
                  <a:close/>
                </a:path>
                <a:path w="1085215" h="1214120">
                  <a:moveTo>
                    <a:pt x="452741" y="1214120"/>
                  </a:moveTo>
                  <a:lnTo>
                    <a:pt x="391924" y="1211580"/>
                  </a:lnTo>
                  <a:lnTo>
                    <a:pt x="339218" y="1182370"/>
                  </a:lnTo>
                  <a:lnTo>
                    <a:pt x="317258" y="1121410"/>
                  </a:lnTo>
                  <a:lnTo>
                    <a:pt x="323822" y="1069340"/>
                  </a:lnTo>
                  <a:lnTo>
                    <a:pt x="331505" y="1018540"/>
                  </a:lnTo>
                  <a:lnTo>
                    <a:pt x="339839" y="966470"/>
                  </a:lnTo>
                  <a:lnTo>
                    <a:pt x="348356" y="914400"/>
                  </a:lnTo>
                  <a:lnTo>
                    <a:pt x="356587" y="863600"/>
                  </a:lnTo>
                  <a:lnTo>
                    <a:pt x="364066" y="811530"/>
                  </a:lnTo>
                  <a:lnTo>
                    <a:pt x="370324" y="760730"/>
                  </a:lnTo>
                  <a:lnTo>
                    <a:pt x="374044" y="718820"/>
                  </a:lnTo>
                  <a:lnTo>
                    <a:pt x="373767" y="709930"/>
                  </a:lnTo>
                  <a:lnTo>
                    <a:pt x="373687" y="707390"/>
                  </a:lnTo>
                  <a:lnTo>
                    <a:pt x="373568" y="703580"/>
                  </a:lnTo>
                  <a:lnTo>
                    <a:pt x="364762" y="670560"/>
                  </a:lnTo>
                  <a:lnTo>
                    <a:pt x="347893" y="642620"/>
                  </a:lnTo>
                  <a:lnTo>
                    <a:pt x="327694" y="615950"/>
                  </a:lnTo>
                  <a:lnTo>
                    <a:pt x="308896" y="588010"/>
                  </a:lnTo>
                  <a:lnTo>
                    <a:pt x="350252" y="588010"/>
                  </a:lnTo>
                  <a:lnTo>
                    <a:pt x="376018" y="626110"/>
                  </a:lnTo>
                  <a:lnTo>
                    <a:pt x="397866" y="668020"/>
                  </a:lnTo>
                  <a:lnTo>
                    <a:pt x="407462" y="716280"/>
                  </a:lnTo>
                  <a:lnTo>
                    <a:pt x="351133" y="1108710"/>
                  </a:lnTo>
                  <a:lnTo>
                    <a:pt x="351386" y="1121410"/>
                  </a:lnTo>
                  <a:lnTo>
                    <a:pt x="351513" y="1127760"/>
                  </a:lnTo>
                  <a:lnTo>
                    <a:pt x="351640" y="1134110"/>
                  </a:lnTo>
                  <a:lnTo>
                    <a:pt x="359926" y="1155700"/>
                  </a:lnTo>
                  <a:lnTo>
                    <a:pt x="375382" y="1169670"/>
                  </a:lnTo>
                  <a:lnTo>
                    <a:pt x="397394" y="1176020"/>
                  </a:lnTo>
                  <a:lnTo>
                    <a:pt x="433541" y="1178560"/>
                  </a:lnTo>
                  <a:lnTo>
                    <a:pt x="499787" y="1181100"/>
                  </a:lnTo>
                  <a:lnTo>
                    <a:pt x="746354" y="1181100"/>
                  </a:lnTo>
                  <a:lnTo>
                    <a:pt x="745608" y="1182370"/>
                  </a:lnTo>
                  <a:lnTo>
                    <a:pt x="723587" y="1201420"/>
                  </a:lnTo>
                  <a:lnTo>
                    <a:pt x="695319" y="1210310"/>
                  </a:lnTo>
                  <a:lnTo>
                    <a:pt x="611892" y="1212850"/>
                  </a:lnTo>
                  <a:lnTo>
                    <a:pt x="483976" y="1212850"/>
                  </a:lnTo>
                  <a:lnTo>
                    <a:pt x="452741" y="1214120"/>
                  </a:lnTo>
                  <a:close/>
                </a:path>
                <a:path w="1085215" h="1214120">
                  <a:moveTo>
                    <a:pt x="866357" y="744220"/>
                  </a:moveTo>
                  <a:lnTo>
                    <a:pt x="803870" y="716280"/>
                  </a:lnTo>
                  <a:lnTo>
                    <a:pt x="782909" y="680720"/>
                  </a:lnTo>
                  <a:lnTo>
                    <a:pt x="775845" y="657860"/>
                  </a:lnTo>
                  <a:lnTo>
                    <a:pt x="775845" y="588010"/>
                  </a:lnTo>
                  <a:lnTo>
                    <a:pt x="811491" y="588010"/>
                  </a:lnTo>
                  <a:lnTo>
                    <a:pt x="811600" y="615950"/>
                  </a:lnTo>
                  <a:lnTo>
                    <a:pt x="811708" y="643890"/>
                  </a:lnTo>
                  <a:lnTo>
                    <a:pt x="811797" y="666750"/>
                  </a:lnTo>
                  <a:lnTo>
                    <a:pt x="838347" y="701040"/>
                  </a:lnTo>
                  <a:lnTo>
                    <a:pt x="873677" y="707390"/>
                  </a:lnTo>
                  <a:lnTo>
                    <a:pt x="933895" y="707390"/>
                  </a:lnTo>
                  <a:lnTo>
                    <a:pt x="928238" y="716280"/>
                  </a:lnTo>
                  <a:lnTo>
                    <a:pt x="899475" y="736600"/>
                  </a:lnTo>
                  <a:lnTo>
                    <a:pt x="866357" y="744220"/>
                  </a:lnTo>
                  <a:close/>
                </a:path>
                <a:path w="1085215" h="1214120">
                  <a:moveTo>
                    <a:pt x="228556" y="744220"/>
                  </a:moveTo>
                  <a:lnTo>
                    <a:pt x="191443" y="739140"/>
                  </a:lnTo>
                  <a:lnTo>
                    <a:pt x="159520" y="718820"/>
                  </a:lnTo>
                  <a:lnTo>
                    <a:pt x="137191" y="685800"/>
                  </a:lnTo>
                  <a:lnTo>
                    <a:pt x="128858" y="642620"/>
                  </a:lnTo>
                  <a:lnTo>
                    <a:pt x="159627" y="642620"/>
                  </a:lnTo>
                  <a:lnTo>
                    <a:pt x="159692" y="643890"/>
                  </a:lnTo>
                  <a:lnTo>
                    <a:pt x="172170" y="681990"/>
                  </a:lnTo>
                  <a:lnTo>
                    <a:pt x="197199" y="703580"/>
                  </a:lnTo>
                  <a:lnTo>
                    <a:pt x="227518" y="707390"/>
                  </a:lnTo>
                  <a:lnTo>
                    <a:pt x="286578" y="707390"/>
                  </a:lnTo>
                  <a:lnTo>
                    <a:pt x="281036" y="715010"/>
                  </a:lnTo>
                  <a:lnTo>
                    <a:pt x="266454" y="728980"/>
                  </a:lnTo>
                  <a:lnTo>
                    <a:pt x="228556" y="744220"/>
                  </a:lnTo>
                  <a:close/>
                </a:path>
                <a:path w="1085215" h="1214120">
                  <a:moveTo>
                    <a:pt x="998495" y="648970"/>
                  </a:moveTo>
                  <a:lnTo>
                    <a:pt x="955883" y="642620"/>
                  </a:lnTo>
                  <a:lnTo>
                    <a:pt x="1017760" y="642620"/>
                  </a:lnTo>
                  <a:lnTo>
                    <a:pt x="998495" y="648970"/>
                  </a:lnTo>
                  <a:close/>
                </a:path>
                <a:path w="1085215" h="1214120">
                  <a:moveTo>
                    <a:pt x="746354" y="1181100"/>
                  </a:moveTo>
                  <a:lnTo>
                    <a:pt x="499787" y="1181100"/>
                  </a:lnTo>
                  <a:lnTo>
                    <a:pt x="530615" y="1179830"/>
                  </a:lnTo>
                  <a:lnTo>
                    <a:pt x="650005" y="1179830"/>
                  </a:lnTo>
                  <a:lnTo>
                    <a:pt x="687346" y="1176020"/>
                  </a:lnTo>
                  <a:lnTo>
                    <a:pt x="720506" y="1160780"/>
                  </a:lnTo>
                  <a:lnTo>
                    <a:pt x="732596" y="1127760"/>
                  </a:lnTo>
                  <a:lnTo>
                    <a:pt x="730976" y="1084580"/>
                  </a:lnTo>
                  <a:lnTo>
                    <a:pt x="730928" y="1083310"/>
                  </a:lnTo>
                  <a:lnTo>
                    <a:pt x="722814" y="1035050"/>
                  </a:lnTo>
                  <a:lnTo>
                    <a:pt x="715565" y="989330"/>
                  </a:lnTo>
                  <a:lnTo>
                    <a:pt x="716493" y="953770"/>
                  </a:lnTo>
                  <a:lnTo>
                    <a:pt x="721865" y="948690"/>
                  </a:lnTo>
                  <a:lnTo>
                    <a:pt x="728874" y="947420"/>
                  </a:lnTo>
                  <a:lnTo>
                    <a:pt x="735919" y="948690"/>
                  </a:lnTo>
                  <a:lnTo>
                    <a:pt x="756833" y="1029970"/>
                  </a:lnTo>
                  <a:lnTo>
                    <a:pt x="763498" y="1084580"/>
                  </a:lnTo>
                  <a:lnTo>
                    <a:pt x="767501" y="1123950"/>
                  </a:lnTo>
                  <a:lnTo>
                    <a:pt x="760530" y="1156970"/>
                  </a:lnTo>
                  <a:lnTo>
                    <a:pt x="746354" y="1181100"/>
                  </a:lnTo>
                  <a:close/>
                </a:path>
                <a:path w="1085215" h="1214120">
                  <a:moveTo>
                    <a:pt x="566623" y="1214120"/>
                  </a:moveTo>
                  <a:lnTo>
                    <a:pt x="515559" y="1212850"/>
                  </a:lnTo>
                  <a:lnTo>
                    <a:pt x="611892" y="1212850"/>
                  </a:lnTo>
                  <a:lnTo>
                    <a:pt x="566623" y="1214120"/>
                  </a:lnTo>
                  <a:close/>
                </a:path>
              </a:pathLst>
            </a:custGeom>
            <a:solidFill>
              <a:srgbClr val="FF5A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693778" y="4601057"/>
              <a:ext cx="241236" cy="674754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469405" y="4600740"/>
              <a:ext cx="115493" cy="675614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6155811" y="4837087"/>
              <a:ext cx="280035" cy="226695"/>
            </a:xfrm>
            <a:custGeom>
              <a:avLst/>
              <a:gdLst/>
              <a:ahLst/>
              <a:cxnLst/>
              <a:rect l="l" t="t" r="r" b="b"/>
              <a:pathLst>
                <a:path w="280035" h="226695">
                  <a:moveTo>
                    <a:pt x="223158" y="226658"/>
                  </a:moveTo>
                  <a:lnTo>
                    <a:pt x="193706" y="223052"/>
                  </a:lnTo>
                  <a:lnTo>
                    <a:pt x="165427" y="209406"/>
                  </a:lnTo>
                  <a:lnTo>
                    <a:pt x="140349" y="183579"/>
                  </a:lnTo>
                  <a:lnTo>
                    <a:pt x="122334" y="154465"/>
                  </a:lnTo>
                  <a:lnTo>
                    <a:pt x="100505" y="128378"/>
                  </a:lnTo>
                  <a:lnTo>
                    <a:pt x="63986" y="111634"/>
                  </a:lnTo>
                  <a:lnTo>
                    <a:pt x="57533" y="110811"/>
                  </a:lnTo>
                  <a:lnTo>
                    <a:pt x="44538" y="110400"/>
                  </a:lnTo>
                  <a:lnTo>
                    <a:pt x="37824" y="109425"/>
                  </a:lnTo>
                  <a:lnTo>
                    <a:pt x="9077" y="89250"/>
                  </a:lnTo>
                  <a:lnTo>
                    <a:pt x="0" y="55761"/>
                  </a:lnTo>
                  <a:lnTo>
                    <a:pt x="11114" y="22790"/>
                  </a:lnTo>
                  <a:lnTo>
                    <a:pt x="42942" y="4174"/>
                  </a:lnTo>
                  <a:lnTo>
                    <a:pt x="81209" y="869"/>
                  </a:lnTo>
                  <a:lnTo>
                    <a:pt x="130474" y="0"/>
                  </a:lnTo>
                  <a:lnTo>
                    <a:pt x="180083" y="1025"/>
                  </a:lnTo>
                  <a:lnTo>
                    <a:pt x="219383" y="3403"/>
                  </a:lnTo>
                  <a:lnTo>
                    <a:pt x="271796" y="22162"/>
                  </a:lnTo>
                  <a:lnTo>
                    <a:pt x="280032" y="36383"/>
                  </a:lnTo>
                  <a:lnTo>
                    <a:pt x="278511" y="202489"/>
                  </a:lnTo>
                  <a:lnTo>
                    <a:pt x="252016" y="219909"/>
                  </a:lnTo>
                  <a:lnTo>
                    <a:pt x="223158" y="22665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3" name="object 3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615784" y="4695431"/>
              <a:ext cx="99148" cy="486295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966299" y="4686297"/>
              <a:ext cx="97539" cy="248057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090342" y="4662998"/>
              <a:ext cx="96164" cy="243797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219125" y="4663388"/>
              <a:ext cx="92818" cy="142282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342011" y="4685430"/>
              <a:ext cx="93700" cy="136043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7362165" y="1879167"/>
              <a:ext cx="959485" cy="1347470"/>
            </a:xfrm>
            <a:custGeom>
              <a:avLst/>
              <a:gdLst/>
              <a:ahLst/>
              <a:cxnLst/>
              <a:rect l="l" t="t" r="r" b="b"/>
              <a:pathLst>
                <a:path w="959484" h="1347470">
                  <a:moveTo>
                    <a:pt x="485279" y="1234071"/>
                  </a:moveTo>
                  <a:lnTo>
                    <a:pt x="483781" y="1225702"/>
                  </a:lnTo>
                  <a:lnTo>
                    <a:pt x="479679" y="1218882"/>
                  </a:lnTo>
                  <a:lnTo>
                    <a:pt x="473608" y="1214272"/>
                  </a:lnTo>
                  <a:lnTo>
                    <a:pt x="466166" y="1212596"/>
                  </a:lnTo>
                  <a:lnTo>
                    <a:pt x="229565" y="1212672"/>
                  </a:lnTo>
                  <a:lnTo>
                    <a:pt x="183832" y="1202169"/>
                  </a:lnTo>
                  <a:lnTo>
                    <a:pt x="143865" y="1182128"/>
                  </a:lnTo>
                  <a:lnTo>
                    <a:pt x="108445" y="1153566"/>
                  </a:lnTo>
                  <a:lnTo>
                    <a:pt x="78892" y="1117650"/>
                  </a:lnTo>
                  <a:lnTo>
                    <a:pt x="56527" y="1075550"/>
                  </a:lnTo>
                  <a:lnTo>
                    <a:pt x="42697" y="1028420"/>
                  </a:lnTo>
                  <a:lnTo>
                    <a:pt x="38430" y="984986"/>
                  </a:lnTo>
                  <a:lnTo>
                    <a:pt x="39738" y="936650"/>
                  </a:lnTo>
                  <a:lnTo>
                    <a:pt x="45529" y="886002"/>
                  </a:lnTo>
                  <a:lnTo>
                    <a:pt x="54711" y="835672"/>
                  </a:lnTo>
                  <a:lnTo>
                    <a:pt x="66192" y="788238"/>
                  </a:lnTo>
                  <a:lnTo>
                    <a:pt x="78867" y="746315"/>
                  </a:lnTo>
                  <a:lnTo>
                    <a:pt x="95948" y="700608"/>
                  </a:lnTo>
                  <a:lnTo>
                    <a:pt x="115798" y="656374"/>
                  </a:lnTo>
                  <a:lnTo>
                    <a:pt x="138328" y="613803"/>
                  </a:lnTo>
                  <a:lnTo>
                    <a:pt x="163423" y="573100"/>
                  </a:lnTo>
                  <a:lnTo>
                    <a:pt x="190957" y="534466"/>
                  </a:lnTo>
                  <a:lnTo>
                    <a:pt x="220814" y="498119"/>
                  </a:lnTo>
                  <a:lnTo>
                    <a:pt x="252895" y="464248"/>
                  </a:lnTo>
                  <a:lnTo>
                    <a:pt x="287058" y="433057"/>
                  </a:lnTo>
                  <a:lnTo>
                    <a:pt x="323215" y="404749"/>
                  </a:lnTo>
                  <a:lnTo>
                    <a:pt x="328688" y="399973"/>
                  </a:lnTo>
                  <a:lnTo>
                    <a:pt x="310235" y="365201"/>
                  </a:lnTo>
                  <a:lnTo>
                    <a:pt x="305854" y="366039"/>
                  </a:lnTo>
                  <a:lnTo>
                    <a:pt x="269455" y="392061"/>
                  </a:lnTo>
                  <a:lnTo>
                    <a:pt x="234772" y="422084"/>
                  </a:lnTo>
                  <a:lnTo>
                    <a:pt x="201942" y="455714"/>
                  </a:lnTo>
                  <a:lnTo>
                    <a:pt x="171094" y="492582"/>
                  </a:lnTo>
                  <a:lnTo>
                    <a:pt x="142354" y="532295"/>
                  </a:lnTo>
                  <a:lnTo>
                    <a:pt x="115849" y="574446"/>
                  </a:lnTo>
                  <a:lnTo>
                    <a:pt x="91732" y="618680"/>
                  </a:lnTo>
                  <a:lnTo>
                    <a:pt x="70091" y="664603"/>
                  </a:lnTo>
                  <a:lnTo>
                    <a:pt x="51092" y="711822"/>
                  </a:lnTo>
                  <a:lnTo>
                    <a:pt x="34848" y="759955"/>
                  </a:lnTo>
                  <a:lnTo>
                    <a:pt x="21475" y="808609"/>
                  </a:lnTo>
                  <a:lnTo>
                    <a:pt x="11137" y="857402"/>
                  </a:lnTo>
                  <a:lnTo>
                    <a:pt x="3924" y="905954"/>
                  </a:lnTo>
                  <a:lnTo>
                    <a:pt x="0" y="953884"/>
                  </a:lnTo>
                  <a:lnTo>
                    <a:pt x="1168" y="1005103"/>
                  </a:lnTo>
                  <a:lnTo>
                    <a:pt x="9385" y="1053363"/>
                  </a:lnTo>
                  <a:lnTo>
                    <a:pt x="24155" y="1098042"/>
                  </a:lnTo>
                  <a:lnTo>
                    <a:pt x="45046" y="1138491"/>
                  </a:lnTo>
                  <a:lnTo>
                    <a:pt x="71577" y="1174102"/>
                  </a:lnTo>
                  <a:lnTo>
                    <a:pt x="103301" y="1204239"/>
                  </a:lnTo>
                  <a:lnTo>
                    <a:pt x="139763" y="1228255"/>
                  </a:lnTo>
                  <a:lnTo>
                    <a:pt x="180479" y="1245539"/>
                  </a:lnTo>
                  <a:lnTo>
                    <a:pt x="225018" y="1255445"/>
                  </a:lnTo>
                  <a:lnTo>
                    <a:pt x="466166" y="1255522"/>
                  </a:lnTo>
                  <a:lnTo>
                    <a:pt x="473608" y="1253845"/>
                  </a:lnTo>
                  <a:lnTo>
                    <a:pt x="479679" y="1249248"/>
                  </a:lnTo>
                  <a:lnTo>
                    <a:pt x="483781" y="1242428"/>
                  </a:lnTo>
                  <a:lnTo>
                    <a:pt x="485279" y="1234071"/>
                  </a:lnTo>
                  <a:close/>
                </a:path>
                <a:path w="959484" h="1347470">
                  <a:moveTo>
                    <a:pt x="835444" y="291274"/>
                  </a:moveTo>
                  <a:lnTo>
                    <a:pt x="835355" y="245833"/>
                  </a:lnTo>
                  <a:lnTo>
                    <a:pt x="828535" y="200736"/>
                  </a:lnTo>
                  <a:lnTo>
                    <a:pt x="814755" y="157022"/>
                  </a:lnTo>
                  <a:lnTo>
                    <a:pt x="798169" y="124345"/>
                  </a:lnTo>
                  <a:lnTo>
                    <a:pt x="798169" y="254482"/>
                  </a:lnTo>
                  <a:lnTo>
                    <a:pt x="798106" y="256870"/>
                  </a:lnTo>
                  <a:lnTo>
                    <a:pt x="798017" y="260159"/>
                  </a:lnTo>
                  <a:lnTo>
                    <a:pt x="796988" y="298932"/>
                  </a:lnTo>
                  <a:lnTo>
                    <a:pt x="787603" y="344995"/>
                  </a:lnTo>
                  <a:lnTo>
                    <a:pt x="768642" y="390880"/>
                  </a:lnTo>
                  <a:lnTo>
                    <a:pt x="741934" y="429425"/>
                  </a:lnTo>
                  <a:lnTo>
                    <a:pt x="709015" y="460146"/>
                  </a:lnTo>
                  <a:lnTo>
                    <a:pt x="671398" y="482523"/>
                  </a:lnTo>
                  <a:lnTo>
                    <a:pt x="630631" y="496087"/>
                  </a:lnTo>
                  <a:lnTo>
                    <a:pt x="588238" y="500316"/>
                  </a:lnTo>
                  <a:lnTo>
                    <a:pt x="545744" y="494728"/>
                  </a:lnTo>
                  <a:lnTo>
                    <a:pt x="504685" y="478828"/>
                  </a:lnTo>
                  <a:lnTo>
                    <a:pt x="466585" y="452107"/>
                  </a:lnTo>
                  <a:lnTo>
                    <a:pt x="437400" y="419938"/>
                  </a:lnTo>
                  <a:lnTo>
                    <a:pt x="415366" y="383019"/>
                  </a:lnTo>
                  <a:lnTo>
                    <a:pt x="400418" y="342646"/>
                  </a:lnTo>
                  <a:lnTo>
                    <a:pt x="392506" y="300164"/>
                  </a:lnTo>
                  <a:lnTo>
                    <a:pt x="392480" y="298932"/>
                  </a:lnTo>
                  <a:lnTo>
                    <a:pt x="391579" y="256870"/>
                  </a:lnTo>
                  <a:lnTo>
                    <a:pt x="397586" y="214109"/>
                  </a:lnTo>
                  <a:lnTo>
                    <a:pt x="410451" y="173177"/>
                  </a:lnTo>
                  <a:lnTo>
                    <a:pt x="430136" y="135420"/>
                  </a:lnTo>
                  <a:lnTo>
                    <a:pt x="456577" y="102133"/>
                  </a:lnTo>
                  <a:lnTo>
                    <a:pt x="489712" y="74663"/>
                  </a:lnTo>
                  <a:lnTo>
                    <a:pt x="527900" y="54597"/>
                  </a:lnTo>
                  <a:lnTo>
                    <a:pt x="566381" y="43942"/>
                  </a:lnTo>
                  <a:lnTo>
                    <a:pt x="604393" y="41986"/>
                  </a:lnTo>
                  <a:lnTo>
                    <a:pt x="641134" y="48031"/>
                  </a:lnTo>
                  <a:lnTo>
                    <a:pt x="707758" y="81229"/>
                  </a:lnTo>
                  <a:lnTo>
                    <a:pt x="736092" y="106984"/>
                  </a:lnTo>
                  <a:lnTo>
                    <a:pt x="760082" y="137896"/>
                  </a:lnTo>
                  <a:lnTo>
                    <a:pt x="778891" y="173177"/>
                  </a:lnTo>
                  <a:lnTo>
                    <a:pt x="791883" y="212356"/>
                  </a:lnTo>
                  <a:lnTo>
                    <a:pt x="798169" y="254482"/>
                  </a:lnTo>
                  <a:lnTo>
                    <a:pt x="798169" y="124345"/>
                  </a:lnTo>
                  <a:lnTo>
                    <a:pt x="793800" y="115735"/>
                  </a:lnTo>
                  <a:lnTo>
                    <a:pt x="765429" y="77914"/>
                  </a:lnTo>
                  <a:lnTo>
                    <a:pt x="733132" y="47701"/>
                  </a:lnTo>
                  <a:lnTo>
                    <a:pt x="724293" y="41986"/>
                  </a:lnTo>
                  <a:lnTo>
                    <a:pt x="698017" y="24993"/>
                  </a:lnTo>
                  <a:lnTo>
                    <a:pt x="660882" y="9601"/>
                  </a:lnTo>
                  <a:lnTo>
                    <a:pt x="622554" y="1333"/>
                  </a:lnTo>
                  <a:lnTo>
                    <a:pt x="583819" y="0"/>
                  </a:lnTo>
                  <a:lnTo>
                    <a:pt x="545503" y="5435"/>
                  </a:lnTo>
                  <a:lnTo>
                    <a:pt x="508419" y="17424"/>
                  </a:lnTo>
                  <a:lnTo>
                    <a:pt x="473367" y="35814"/>
                  </a:lnTo>
                  <a:lnTo>
                    <a:pt x="441159" y="60401"/>
                  </a:lnTo>
                  <a:lnTo>
                    <a:pt x="412610" y="91008"/>
                  </a:lnTo>
                  <a:lnTo>
                    <a:pt x="388531" y="127431"/>
                  </a:lnTo>
                  <a:lnTo>
                    <a:pt x="369735" y="169519"/>
                  </a:lnTo>
                  <a:lnTo>
                    <a:pt x="357339" y="215112"/>
                  </a:lnTo>
                  <a:lnTo>
                    <a:pt x="352171" y="260159"/>
                  </a:lnTo>
                  <a:lnTo>
                    <a:pt x="353733" y="304012"/>
                  </a:lnTo>
                  <a:lnTo>
                    <a:pt x="361492" y="346075"/>
                  </a:lnTo>
                  <a:lnTo>
                    <a:pt x="374942" y="385724"/>
                  </a:lnTo>
                  <a:lnTo>
                    <a:pt x="393573" y="422325"/>
                  </a:lnTo>
                  <a:lnTo>
                    <a:pt x="416839" y="455269"/>
                  </a:lnTo>
                  <a:lnTo>
                    <a:pt x="444258" y="483920"/>
                  </a:lnTo>
                  <a:lnTo>
                    <a:pt x="475297" y="507669"/>
                  </a:lnTo>
                  <a:lnTo>
                    <a:pt x="509435" y="525907"/>
                  </a:lnTo>
                  <a:lnTo>
                    <a:pt x="546176" y="537984"/>
                  </a:lnTo>
                  <a:lnTo>
                    <a:pt x="584987" y="543306"/>
                  </a:lnTo>
                  <a:lnTo>
                    <a:pt x="625348" y="541235"/>
                  </a:lnTo>
                  <a:lnTo>
                    <a:pt x="666762" y="531164"/>
                  </a:lnTo>
                  <a:lnTo>
                    <a:pt x="707415" y="512572"/>
                  </a:lnTo>
                  <a:lnTo>
                    <a:pt x="724433" y="500316"/>
                  </a:lnTo>
                  <a:lnTo>
                    <a:pt x="742924" y="487019"/>
                  </a:lnTo>
                  <a:lnTo>
                    <a:pt x="773074" y="455536"/>
                  </a:lnTo>
                  <a:lnTo>
                    <a:pt x="797623" y="419188"/>
                  </a:lnTo>
                  <a:lnTo>
                    <a:pt x="816356" y="378993"/>
                  </a:lnTo>
                  <a:lnTo>
                    <a:pt x="829043" y="336003"/>
                  </a:lnTo>
                  <a:lnTo>
                    <a:pt x="835444" y="291274"/>
                  </a:lnTo>
                  <a:close/>
                </a:path>
                <a:path w="959484" h="1347470">
                  <a:moveTo>
                    <a:pt x="958875" y="1212430"/>
                  </a:moveTo>
                  <a:lnTo>
                    <a:pt x="958608" y="1210919"/>
                  </a:lnTo>
                  <a:lnTo>
                    <a:pt x="920699" y="1046873"/>
                  </a:lnTo>
                  <a:lnTo>
                    <a:pt x="920699" y="1230706"/>
                  </a:lnTo>
                  <a:lnTo>
                    <a:pt x="916520" y="1257503"/>
                  </a:lnTo>
                  <a:lnTo>
                    <a:pt x="916444" y="1257630"/>
                  </a:lnTo>
                  <a:lnTo>
                    <a:pt x="900544" y="1283195"/>
                  </a:lnTo>
                  <a:lnTo>
                    <a:pt x="868730" y="1303426"/>
                  </a:lnTo>
                  <a:lnTo>
                    <a:pt x="832446" y="1302397"/>
                  </a:lnTo>
                  <a:lnTo>
                    <a:pt x="835901" y="1302397"/>
                  </a:lnTo>
                  <a:lnTo>
                    <a:pt x="826122" y="1296301"/>
                  </a:lnTo>
                  <a:lnTo>
                    <a:pt x="787387" y="1253845"/>
                  </a:lnTo>
                  <a:lnTo>
                    <a:pt x="780961" y="1214424"/>
                  </a:lnTo>
                  <a:lnTo>
                    <a:pt x="780948" y="1210919"/>
                  </a:lnTo>
                  <a:lnTo>
                    <a:pt x="780580" y="1209243"/>
                  </a:lnTo>
                  <a:lnTo>
                    <a:pt x="742911" y="1030376"/>
                  </a:lnTo>
                  <a:lnTo>
                    <a:pt x="742911" y="1216075"/>
                  </a:lnTo>
                  <a:lnTo>
                    <a:pt x="738085" y="1257630"/>
                  </a:lnTo>
                  <a:lnTo>
                    <a:pt x="718985" y="1286865"/>
                  </a:lnTo>
                  <a:lnTo>
                    <a:pt x="691159" y="1302397"/>
                  </a:lnTo>
                  <a:lnTo>
                    <a:pt x="660107" y="1302905"/>
                  </a:lnTo>
                  <a:lnTo>
                    <a:pt x="631355" y="1287005"/>
                  </a:lnTo>
                  <a:lnTo>
                    <a:pt x="631266" y="1286865"/>
                  </a:lnTo>
                  <a:lnTo>
                    <a:pt x="610425" y="1253337"/>
                  </a:lnTo>
                  <a:lnTo>
                    <a:pt x="542683" y="970178"/>
                  </a:lnTo>
                  <a:lnTo>
                    <a:pt x="542620" y="959739"/>
                  </a:lnTo>
                  <a:lnTo>
                    <a:pt x="546836" y="951090"/>
                  </a:lnTo>
                  <a:lnTo>
                    <a:pt x="554177" y="945642"/>
                  </a:lnTo>
                  <a:lnTo>
                    <a:pt x="563448" y="944803"/>
                  </a:lnTo>
                  <a:lnTo>
                    <a:pt x="590575" y="949083"/>
                  </a:lnTo>
                  <a:lnTo>
                    <a:pt x="617880" y="951636"/>
                  </a:lnTo>
                  <a:lnTo>
                    <a:pt x="645299" y="952855"/>
                  </a:lnTo>
                  <a:lnTo>
                    <a:pt x="672757" y="953173"/>
                  </a:lnTo>
                  <a:lnTo>
                    <a:pt x="681393" y="953173"/>
                  </a:lnTo>
                  <a:lnTo>
                    <a:pt x="688733" y="959916"/>
                  </a:lnTo>
                  <a:lnTo>
                    <a:pt x="690524" y="969403"/>
                  </a:lnTo>
                  <a:lnTo>
                    <a:pt x="701560" y="1023251"/>
                  </a:lnTo>
                  <a:lnTo>
                    <a:pt x="725792" y="1130452"/>
                  </a:lnTo>
                  <a:lnTo>
                    <a:pt x="738479" y="1192047"/>
                  </a:lnTo>
                  <a:lnTo>
                    <a:pt x="740270" y="1200277"/>
                  </a:lnTo>
                  <a:lnTo>
                    <a:pt x="741883" y="1208443"/>
                  </a:lnTo>
                  <a:lnTo>
                    <a:pt x="741984" y="1209243"/>
                  </a:lnTo>
                  <a:lnTo>
                    <a:pt x="742911" y="1216075"/>
                  </a:lnTo>
                  <a:lnTo>
                    <a:pt x="742911" y="1030376"/>
                  </a:lnTo>
                  <a:lnTo>
                    <a:pt x="730478" y="971321"/>
                  </a:lnTo>
                  <a:lnTo>
                    <a:pt x="730440" y="969403"/>
                  </a:lnTo>
                  <a:lnTo>
                    <a:pt x="730313" y="962647"/>
                  </a:lnTo>
                  <a:lnTo>
                    <a:pt x="733183" y="954963"/>
                  </a:lnTo>
                  <a:lnTo>
                    <a:pt x="738606" y="949083"/>
                  </a:lnTo>
                  <a:lnTo>
                    <a:pt x="738746" y="949083"/>
                  </a:lnTo>
                  <a:lnTo>
                    <a:pt x="745756" y="946238"/>
                  </a:lnTo>
                  <a:lnTo>
                    <a:pt x="783564" y="940549"/>
                  </a:lnTo>
                  <a:lnTo>
                    <a:pt x="824331" y="929906"/>
                  </a:lnTo>
                  <a:lnTo>
                    <a:pt x="831418" y="926071"/>
                  </a:lnTo>
                  <a:lnTo>
                    <a:pt x="839470" y="923861"/>
                  </a:lnTo>
                  <a:lnTo>
                    <a:pt x="867397" y="986586"/>
                  </a:lnTo>
                  <a:lnTo>
                    <a:pt x="878395" y="1033183"/>
                  </a:lnTo>
                  <a:lnTo>
                    <a:pt x="889647" y="1079728"/>
                  </a:lnTo>
                  <a:lnTo>
                    <a:pt x="900696" y="1126312"/>
                  </a:lnTo>
                  <a:lnTo>
                    <a:pt x="911085" y="1173048"/>
                  </a:lnTo>
                  <a:lnTo>
                    <a:pt x="920699" y="1230706"/>
                  </a:lnTo>
                  <a:lnTo>
                    <a:pt x="920699" y="1046873"/>
                  </a:lnTo>
                  <a:lnTo>
                    <a:pt x="892251" y="923759"/>
                  </a:lnTo>
                  <a:lnTo>
                    <a:pt x="889127" y="910234"/>
                  </a:lnTo>
                  <a:lnTo>
                    <a:pt x="879424" y="868235"/>
                  </a:lnTo>
                  <a:lnTo>
                    <a:pt x="879386" y="868019"/>
                  </a:lnTo>
                  <a:lnTo>
                    <a:pt x="879221" y="866838"/>
                  </a:lnTo>
                  <a:lnTo>
                    <a:pt x="879119" y="865466"/>
                  </a:lnTo>
                  <a:lnTo>
                    <a:pt x="879030" y="861542"/>
                  </a:lnTo>
                  <a:lnTo>
                    <a:pt x="878840" y="854367"/>
                  </a:lnTo>
                  <a:lnTo>
                    <a:pt x="875931" y="813333"/>
                  </a:lnTo>
                  <a:lnTo>
                    <a:pt x="861301" y="783958"/>
                  </a:lnTo>
                  <a:lnTo>
                    <a:pt x="857186" y="774319"/>
                  </a:lnTo>
                  <a:lnTo>
                    <a:pt x="852614" y="754964"/>
                  </a:lnTo>
                  <a:lnTo>
                    <a:pt x="852538" y="754634"/>
                  </a:lnTo>
                  <a:lnTo>
                    <a:pt x="852411" y="754113"/>
                  </a:lnTo>
                  <a:lnTo>
                    <a:pt x="852297" y="753605"/>
                  </a:lnTo>
                  <a:lnTo>
                    <a:pt x="852246" y="753389"/>
                  </a:lnTo>
                  <a:lnTo>
                    <a:pt x="847839" y="734745"/>
                  </a:lnTo>
                  <a:lnTo>
                    <a:pt x="839406" y="690892"/>
                  </a:lnTo>
                  <a:lnTo>
                    <a:pt x="828738" y="647357"/>
                  </a:lnTo>
                  <a:lnTo>
                    <a:pt x="812673" y="608711"/>
                  </a:lnTo>
                  <a:lnTo>
                    <a:pt x="806297" y="601154"/>
                  </a:lnTo>
                  <a:lnTo>
                    <a:pt x="806297" y="733196"/>
                  </a:lnTo>
                  <a:lnTo>
                    <a:pt x="803160" y="741260"/>
                  </a:lnTo>
                  <a:lnTo>
                    <a:pt x="797293" y="747102"/>
                  </a:lnTo>
                  <a:lnTo>
                    <a:pt x="789419" y="749655"/>
                  </a:lnTo>
                  <a:lnTo>
                    <a:pt x="765962" y="751509"/>
                  </a:lnTo>
                  <a:lnTo>
                    <a:pt x="742518" y="753605"/>
                  </a:lnTo>
                  <a:lnTo>
                    <a:pt x="719074" y="754964"/>
                  </a:lnTo>
                  <a:lnTo>
                    <a:pt x="695604" y="754634"/>
                  </a:lnTo>
                  <a:lnTo>
                    <a:pt x="687539" y="754113"/>
                  </a:lnTo>
                  <a:lnTo>
                    <a:pt x="680808" y="747255"/>
                  </a:lnTo>
                  <a:lnTo>
                    <a:pt x="680783" y="747102"/>
                  </a:lnTo>
                  <a:lnTo>
                    <a:pt x="680275" y="744334"/>
                  </a:lnTo>
                  <a:lnTo>
                    <a:pt x="679208" y="738378"/>
                  </a:lnTo>
                  <a:lnTo>
                    <a:pt x="675157" y="714921"/>
                  </a:lnTo>
                  <a:lnTo>
                    <a:pt x="670928" y="690892"/>
                  </a:lnTo>
                  <a:lnTo>
                    <a:pt x="660463" y="645502"/>
                  </a:lnTo>
                  <a:lnTo>
                    <a:pt x="657479" y="637362"/>
                  </a:lnTo>
                  <a:lnTo>
                    <a:pt x="655561" y="626808"/>
                  </a:lnTo>
                  <a:lnTo>
                    <a:pt x="658152" y="617131"/>
                  </a:lnTo>
                  <a:lnTo>
                    <a:pt x="664438" y="610069"/>
                  </a:lnTo>
                  <a:lnTo>
                    <a:pt x="673569" y="607339"/>
                  </a:lnTo>
                  <a:lnTo>
                    <a:pt x="750239" y="607339"/>
                  </a:lnTo>
                  <a:lnTo>
                    <a:pt x="785520" y="638898"/>
                  </a:lnTo>
                  <a:lnTo>
                    <a:pt x="806030" y="724001"/>
                  </a:lnTo>
                  <a:lnTo>
                    <a:pt x="806297" y="733196"/>
                  </a:lnTo>
                  <a:lnTo>
                    <a:pt x="806297" y="601154"/>
                  </a:lnTo>
                  <a:lnTo>
                    <a:pt x="788060" y="579526"/>
                  </a:lnTo>
                  <a:lnTo>
                    <a:pt x="751738" y="564400"/>
                  </a:lnTo>
                  <a:lnTo>
                    <a:pt x="448132" y="564400"/>
                  </a:lnTo>
                  <a:lnTo>
                    <a:pt x="441020" y="566013"/>
                  </a:lnTo>
                  <a:lnTo>
                    <a:pt x="435216" y="570407"/>
                  </a:lnTo>
                  <a:lnTo>
                    <a:pt x="431317" y="576935"/>
                  </a:lnTo>
                  <a:lnTo>
                    <a:pt x="429882" y="584923"/>
                  </a:lnTo>
                  <a:lnTo>
                    <a:pt x="429907" y="586981"/>
                  </a:lnTo>
                  <a:lnTo>
                    <a:pt x="431317" y="594804"/>
                  </a:lnTo>
                  <a:lnTo>
                    <a:pt x="435216" y="601319"/>
                  </a:lnTo>
                  <a:lnTo>
                    <a:pt x="441020" y="605726"/>
                  </a:lnTo>
                  <a:lnTo>
                    <a:pt x="448132" y="607339"/>
                  </a:lnTo>
                  <a:lnTo>
                    <a:pt x="574103" y="607339"/>
                  </a:lnTo>
                  <a:lnTo>
                    <a:pt x="578446" y="608850"/>
                  </a:lnTo>
                  <a:lnTo>
                    <a:pt x="614514" y="637946"/>
                  </a:lnTo>
                  <a:lnTo>
                    <a:pt x="631532" y="691032"/>
                  </a:lnTo>
                  <a:lnTo>
                    <a:pt x="636714" y="719797"/>
                  </a:lnTo>
                  <a:lnTo>
                    <a:pt x="636346" y="730046"/>
                  </a:lnTo>
                  <a:lnTo>
                    <a:pt x="631952" y="738378"/>
                  </a:lnTo>
                  <a:lnTo>
                    <a:pt x="624598" y="743623"/>
                  </a:lnTo>
                  <a:lnTo>
                    <a:pt x="615480" y="744334"/>
                  </a:lnTo>
                  <a:lnTo>
                    <a:pt x="567537" y="731431"/>
                  </a:lnTo>
                  <a:lnTo>
                    <a:pt x="521309" y="712635"/>
                  </a:lnTo>
                  <a:lnTo>
                    <a:pt x="477227" y="688301"/>
                  </a:lnTo>
                  <a:lnTo>
                    <a:pt x="435724" y="658799"/>
                  </a:lnTo>
                  <a:lnTo>
                    <a:pt x="397268" y="624497"/>
                  </a:lnTo>
                  <a:lnTo>
                    <a:pt x="362267" y="585736"/>
                  </a:lnTo>
                  <a:lnTo>
                    <a:pt x="331190" y="542912"/>
                  </a:lnTo>
                  <a:lnTo>
                    <a:pt x="326428" y="537756"/>
                  </a:lnTo>
                  <a:lnTo>
                    <a:pt x="320586" y="534809"/>
                  </a:lnTo>
                  <a:lnTo>
                    <a:pt x="314248" y="534314"/>
                  </a:lnTo>
                  <a:lnTo>
                    <a:pt x="307987" y="536498"/>
                  </a:lnTo>
                  <a:lnTo>
                    <a:pt x="299770" y="543725"/>
                  </a:lnTo>
                  <a:lnTo>
                    <a:pt x="296138" y="551776"/>
                  </a:lnTo>
                  <a:lnTo>
                    <a:pt x="296100" y="559587"/>
                  </a:lnTo>
                  <a:lnTo>
                    <a:pt x="298615" y="566013"/>
                  </a:lnTo>
                  <a:lnTo>
                    <a:pt x="330123" y="609650"/>
                  </a:lnTo>
                  <a:lnTo>
                    <a:pt x="356349" y="641642"/>
                  </a:lnTo>
                  <a:lnTo>
                    <a:pt x="394766" y="678967"/>
                  </a:lnTo>
                  <a:lnTo>
                    <a:pt x="434771" y="710628"/>
                  </a:lnTo>
                  <a:lnTo>
                    <a:pt x="476313" y="736892"/>
                  </a:lnTo>
                  <a:lnTo>
                    <a:pt x="519417" y="758037"/>
                  </a:lnTo>
                  <a:lnTo>
                    <a:pt x="563994" y="774319"/>
                  </a:lnTo>
                  <a:lnTo>
                    <a:pt x="610184" y="786041"/>
                  </a:lnTo>
                  <a:lnTo>
                    <a:pt x="657821" y="793419"/>
                  </a:lnTo>
                  <a:lnTo>
                    <a:pt x="706945" y="796747"/>
                  </a:lnTo>
                  <a:lnTo>
                    <a:pt x="757542" y="796290"/>
                  </a:lnTo>
                  <a:lnTo>
                    <a:pt x="772109" y="794639"/>
                  </a:lnTo>
                  <a:lnTo>
                    <a:pt x="786536" y="792480"/>
                  </a:lnTo>
                  <a:lnTo>
                    <a:pt x="800862" y="792111"/>
                  </a:lnTo>
                  <a:lnTo>
                    <a:pt x="836409" y="816991"/>
                  </a:lnTo>
                  <a:lnTo>
                    <a:pt x="841375" y="853173"/>
                  </a:lnTo>
                  <a:lnTo>
                    <a:pt x="840867" y="854367"/>
                  </a:lnTo>
                  <a:lnTo>
                    <a:pt x="817181" y="885558"/>
                  </a:lnTo>
                  <a:lnTo>
                    <a:pt x="749084" y="904163"/>
                  </a:lnTo>
                  <a:lnTo>
                    <a:pt x="698487" y="909535"/>
                  </a:lnTo>
                  <a:lnTo>
                    <a:pt x="646849" y="910234"/>
                  </a:lnTo>
                  <a:lnTo>
                    <a:pt x="596125" y="906424"/>
                  </a:lnTo>
                  <a:lnTo>
                    <a:pt x="548233" y="898232"/>
                  </a:lnTo>
                  <a:lnTo>
                    <a:pt x="502373" y="885393"/>
                  </a:lnTo>
                  <a:lnTo>
                    <a:pt x="458165" y="868019"/>
                  </a:lnTo>
                  <a:lnTo>
                    <a:pt x="422630" y="849909"/>
                  </a:lnTo>
                  <a:lnTo>
                    <a:pt x="375056" y="820737"/>
                  </a:lnTo>
                  <a:lnTo>
                    <a:pt x="336321" y="791337"/>
                  </a:lnTo>
                  <a:lnTo>
                    <a:pt x="299567" y="758444"/>
                  </a:lnTo>
                  <a:lnTo>
                    <a:pt x="293268" y="754418"/>
                  </a:lnTo>
                  <a:lnTo>
                    <a:pt x="269379" y="775017"/>
                  </a:lnTo>
                  <a:lnTo>
                    <a:pt x="271119" y="782599"/>
                  </a:lnTo>
                  <a:lnTo>
                    <a:pt x="275450" y="789089"/>
                  </a:lnTo>
                  <a:lnTo>
                    <a:pt x="295808" y="809485"/>
                  </a:lnTo>
                  <a:lnTo>
                    <a:pt x="295770" y="816051"/>
                  </a:lnTo>
                  <a:lnTo>
                    <a:pt x="227558" y="990841"/>
                  </a:lnTo>
                  <a:lnTo>
                    <a:pt x="226009" y="999134"/>
                  </a:lnTo>
                  <a:lnTo>
                    <a:pt x="227469" y="1007122"/>
                  </a:lnTo>
                  <a:lnTo>
                    <a:pt x="231584" y="1013841"/>
                  </a:lnTo>
                  <a:lnTo>
                    <a:pt x="237972" y="1018324"/>
                  </a:lnTo>
                  <a:lnTo>
                    <a:pt x="239966" y="1019136"/>
                  </a:lnTo>
                  <a:lnTo>
                    <a:pt x="246761" y="1020381"/>
                  </a:lnTo>
                  <a:lnTo>
                    <a:pt x="253288" y="1018806"/>
                  </a:lnTo>
                  <a:lnTo>
                    <a:pt x="258876" y="1014691"/>
                  </a:lnTo>
                  <a:lnTo>
                    <a:pt x="262864" y="1008354"/>
                  </a:lnTo>
                  <a:lnTo>
                    <a:pt x="322211" y="861542"/>
                  </a:lnTo>
                  <a:lnTo>
                    <a:pt x="327050" y="854367"/>
                  </a:lnTo>
                  <a:lnTo>
                    <a:pt x="333844" y="850404"/>
                  </a:lnTo>
                  <a:lnTo>
                    <a:pt x="341528" y="849909"/>
                  </a:lnTo>
                  <a:lnTo>
                    <a:pt x="349059" y="853173"/>
                  </a:lnTo>
                  <a:lnTo>
                    <a:pt x="380758" y="874547"/>
                  </a:lnTo>
                  <a:lnTo>
                    <a:pt x="413766" y="893330"/>
                  </a:lnTo>
                  <a:lnTo>
                    <a:pt x="447827" y="909675"/>
                  </a:lnTo>
                  <a:lnTo>
                    <a:pt x="482663" y="923759"/>
                  </a:lnTo>
                  <a:lnTo>
                    <a:pt x="488315" y="925842"/>
                  </a:lnTo>
                  <a:lnTo>
                    <a:pt x="488619" y="926071"/>
                  </a:lnTo>
                  <a:lnTo>
                    <a:pt x="492925" y="931113"/>
                  </a:lnTo>
                  <a:lnTo>
                    <a:pt x="492963" y="931303"/>
                  </a:lnTo>
                  <a:lnTo>
                    <a:pt x="573100" y="1263065"/>
                  </a:lnTo>
                  <a:lnTo>
                    <a:pt x="594258" y="1306195"/>
                  </a:lnTo>
                  <a:lnTo>
                    <a:pt x="627430" y="1334731"/>
                  </a:lnTo>
                  <a:lnTo>
                    <a:pt x="667397" y="1347076"/>
                  </a:lnTo>
                  <a:lnTo>
                    <a:pt x="708990" y="1341602"/>
                  </a:lnTo>
                  <a:lnTo>
                    <a:pt x="747001" y="1316723"/>
                  </a:lnTo>
                  <a:lnTo>
                    <a:pt x="751001" y="1311757"/>
                  </a:lnTo>
                  <a:lnTo>
                    <a:pt x="756323" y="1304734"/>
                  </a:lnTo>
                  <a:lnTo>
                    <a:pt x="757859" y="1302905"/>
                  </a:lnTo>
                  <a:lnTo>
                    <a:pt x="761492" y="1298587"/>
                  </a:lnTo>
                  <a:lnTo>
                    <a:pt x="765060" y="1296301"/>
                  </a:lnTo>
                  <a:lnTo>
                    <a:pt x="792429" y="1326705"/>
                  </a:lnTo>
                  <a:lnTo>
                    <a:pt x="824217" y="1343304"/>
                  </a:lnTo>
                  <a:lnTo>
                    <a:pt x="856932" y="1347076"/>
                  </a:lnTo>
                  <a:lnTo>
                    <a:pt x="858164" y="1347076"/>
                  </a:lnTo>
                  <a:lnTo>
                    <a:pt x="890409" y="1339392"/>
                  </a:lnTo>
                  <a:lnTo>
                    <a:pt x="919505" y="1321066"/>
                  </a:lnTo>
                  <a:lnTo>
                    <a:pt x="934046" y="1303426"/>
                  </a:lnTo>
                  <a:lnTo>
                    <a:pt x="942403" y="1293291"/>
                  </a:lnTo>
                  <a:lnTo>
                    <a:pt x="956449" y="1257147"/>
                  </a:lnTo>
                  <a:lnTo>
                    <a:pt x="958850" y="1216075"/>
                  </a:lnTo>
                  <a:lnTo>
                    <a:pt x="958875" y="1212430"/>
                  </a:lnTo>
                  <a:close/>
                </a:path>
              </a:pathLst>
            </a:custGeom>
            <a:solidFill>
              <a:srgbClr val="FF5A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7897114" y="2793428"/>
              <a:ext cx="386080" cy="389890"/>
            </a:xfrm>
            <a:custGeom>
              <a:avLst/>
              <a:gdLst/>
              <a:ahLst/>
              <a:cxnLst/>
              <a:rect l="l" t="t" r="r" b="b"/>
              <a:pathLst>
                <a:path w="386079" h="389889">
                  <a:moveTo>
                    <a:pt x="207962" y="301802"/>
                  </a:moveTo>
                  <a:lnTo>
                    <a:pt x="206933" y="294182"/>
                  </a:lnTo>
                  <a:lnTo>
                    <a:pt x="192481" y="223697"/>
                  </a:lnTo>
                  <a:lnTo>
                    <a:pt x="171627" y="131483"/>
                  </a:lnTo>
                  <a:lnTo>
                    <a:pt x="161556" y="85293"/>
                  </a:lnTo>
                  <a:lnTo>
                    <a:pt x="152615" y="38849"/>
                  </a:lnTo>
                  <a:lnTo>
                    <a:pt x="114173" y="38684"/>
                  </a:lnTo>
                  <a:lnTo>
                    <a:pt x="75768" y="36842"/>
                  </a:lnTo>
                  <a:lnTo>
                    <a:pt x="37630" y="32194"/>
                  </a:lnTo>
                  <a:lnTo>
                    <a:pt x="0" y="23596"/>
                  </a:lnTo>
                  <a:lnTo>
                    <a:pt x="75463" y="339077"/>
                  </a:lnTo>
                  <a:lnTo>
                    <a:pt x="96393" y="372745"/>
                  </a:lnTo>
                  <a:lnTo>
                    <a:pt x="125158" y="388645"/>
                  </a:lnTo>
                  <a:lnTo>
                    <a:pt x="156210" y="388137"/>
                  </a:lnTo>
                  <a:lnTo>
                    <a:pt x="184048" y="372592"/>
                  </a:lnTo>
                  <a:lnTo>
                    <a:pt x="203136" y="343369"/>
                  </a:lnTo>
                  <a:lnTo>
                    <a:pt x="207962" y="301802"/>
                  </a:lnTo>
                  <a:close/>
                </a:path>
                <a:path w="386079" h="389889">
                  <a:moveTo>
                    <a:pt x="385737" y="316433"/>
                  </a:moveTo>
                  <a:lnTo>
                    <a:pt x="382485" y="288353"/>
                  </a:lnTo>
                  <a:lnTo>
                    <a:pt x="364566" y="206984"/>
                  </a:lnTo>
                  <a:lnTo>
                    <a:pt x="339801" y="103720"/>
                  </a:lnTo>
                  <a:lnTo>
                    <a:pt x="327875" y="51981"/>
                  </a:lnTo>
                  <a:lnTo>
                    <a:pt x="317068" y="0"/>
                  </a:lnTo>
                  <a:lnTo>
                    <a:pt x="309105" y="4127"/>
                  </a:lnTo>
                  <a:lnTo>
                    <a:pt x="293776" y="13284"/>
                  </a:lnTo>
                  <a:lnTo>
                    <a:pt x="285457" y="17043"/>
                  </a:lnTo>
                  <a:lnTo>
                    <a:pt x="262343" y="23596"/>
                  </a:lnTo>
                  <a:lnTo>
                    <a:pt x="238544" y="27927"/>
                  </a:lnTo>
                  <a:lnTo>
                    <a:pt x="214579" y="31407"/>
                  </a:lnTo>
                  <a:lnTo>
                    <a:pt x="190969" y="35433"/>
                  </a:lnTo>
                  <a:lnTo>
                    <a:pt x="246164" y="297522"/>
                  </a:lnTo>
                  <a:lnTo>
                    <a:pt x="251752" y="337807"/>
                  </a:lnTo>
                  <a:lnTo>
                    <a:pt x="271462" y="369392"/>
                  </a:lnTo>
                  <a:lnTo>
                    <a:pt x="300329" y="387997"/>
                  </a:lnTo>
                  <a:lnTo>
                    <a:pt x="333362" y="389280"/>
                  </a:lnTo>
                  <a:lnTo>
                    <a:pt x="365594" y="368935"/>
                  </a:lnTo>
                  <a:lnTo>
                    <a:pt x="381558" y="343230"/>
                  </a:lnTo>
                  <a:lnTo>
                    <a:pt x="385737" y="31643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0" name="object 4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005984" y="2486491"/>
              <a:ext cx="168097" cy="147726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753286" y="1920874"/>
              <a:ext cx="406520" cy="458609"/>
            </a:xfrm>
            <a:prstGeom prst="rect">
              <a:avLst/>
            </a:prstGeom>
          </p:spPr>
        </p:pic>
        <p:sp>
          <p:nvSpPr>
            <p:cNvPr id="42" name="object 42"/>
            <p:cNvSpPr/>
            <p:nvPr/>
          </p:nvSpPr>
          <p:spPr>
            <a:xfrm>
              <a:off x="4363656" y="2002535"/>
              <a:ext cx="1281430" cy="1216025"/>
            </a:xfrm>
            <a:custGeom>
              <a:avLst/>
              <a:gdLst/>
              <a:ahLst/>
              <a:cxnLst/>
              <a:rect l="l" t="t" r="r" b="b"/>
              <a:pathLst>
                <a:path w="1281429" h="1216025">
                  <a:moveTo>
                    <a:pt x="286423" y="564654"/>
                  </a:moveTo>
                  <a:lnTo>
                    <a:pt x="28727" y="414909"/>
                  </a:lnTo>
                  <a:lnTo>
                    <a:pt x="21386" y="412546"/>
                  </a:lnTo>
                  <a:lnTo>
                    <a:pt x="14097" y="412940"/>
                  </a:lnTo>
                  <a:lnTo>
                    <a:pt x="7531" y="416255"/>
                  </a:lnTo>
                  <a:lnTo>
                    <a:pt x="2336" y="422706"/>
                  </a:lnTo>
                  <a:lnTo>
                    <a:pt x="0" y="430555"/>
                  </a:lnTo>
                  <a:lnTo>
                    <a:pt x="393" y="439178"/>
                  </a:lnTo>
                  <a:lnTo>
                    <a:pt x="3492" y="446963"/>
                  </a:lnTo>
                  <a:lnTo>
                    <a:pt x="9258" y="452348"/>
                  </a:lnTo>
                  <a:lnTo>
                    <a:pt x="257695" y="580288"/>
                  </a:lnTo>
                  <a:lnTo>
                    <a:pt x="265036" y="582663"/>
                  </a:lnTo>
                  <a:lnTo>
                    <a:pt x="272326" y="582282"/>
                  </a:lnTo>
                  <a:lnTo>
                    <a:pt x="278892" y="578954"/>
                  </a:lnTo>
                  <a:lnTo>
                    <a:pt x="284099" y="572516"/>
                  </a:lnTo>
                  <a:lnTo>
                    <a:pt x="286423" y="564654"/>
                  </a:lnTo>
                  <a:close/>
                </a:path>
                <a:path w="1281429" h="1216025">
                  <a:moveTo>
                    <a:pt x="365137" y="377190"/>
                  </a:moveTo>
                  <a:lnTo>
                    <a:pt x="362305" y="360921"/>
                  </a:lnTo>
                  <a:lnTo>
                    <a:pt x="147218" y="17145"/>
                  </a:lnTo>
                  <a:lnTo>
                    <a:pt x="134023" y="7797"/>
                  </a:lnTo>
                  <a:lnTo>
                    <a:pt x="119875" y="11010"/>
                  </a:lnTo>
                  <a:lnTo>
                    <a:pt x="111074" y="22758"/>
                  </a:lnTo>
                  <a:lnTo>
                    <a:pt x="113906" y="39027"/>
                  </a:lnTo>
                  <a:lnTo>
                    <a:pt x="328980" y="382803"/>
                  </a:lnTo>
                  <a:lnTo>
                    <a:pt x="342188" y="392150"/>
                  </a:lnTo>
                  <a:lnTo>
                    <a:pt x="356336" y="388937"/>
                  </a:lnTo>
                  <a:lnTo>
                    <a:pt x="365137" y="377190"/>
                  </a:lnTo>
                  <a:close/>
                </a:path>
                <a:path w="1281429" h="1216025">
                  <a:moveTo>
                    <a:pt x="610133" y="288785"/>
                  </a:moveTo>
                  <a:lnTo>
                    <a:pt x="608380" y="43751"/>
                  </a:lnTo>
                  <a:lnTo>
                    <a:pt x="591108" y="20027"/>
                  </a:lnTo>
                  <a:lnTo>
                    <a:pt x="583793" y="20942"/>
                  </a:lnTo>
                  <a:lnTo>
                    <a:pt x="576948" y="24904"/>
                  </a:lnTo>
                  <a:lnTo>
                    <a:pt x="571919" y="31280"/>
                  </a:lnTo>
                  <a:lnTo>
                    <a:pt x="569988" y="39420"/>
                  </a:lnTo>
                  <a:lnTo>
                    <a:pt x="571741" y="284467"/>
                  </a:lnTo>
                  <a:lnTo>
                    <a:pt x="572909" y="292925"/>
                  </a:lnTo>
                  <a:lnTo>
                    <a:pt x="576211" y="300240"/>
                  </a:lnTo>
                  <a:lnTo>
                    <a:pt x="581609" y="305600"/>
                  </a:lnTo>
                  <a:lnTo>
                    <a:pt x="589000" y="308190"/>
                  </a:lnTo>
                  <a:lnTo>
                    <a:pt x="596328" y="307263"/>
                  </a:lnTo>
                  <a:lnTo>
                    <a:pt x="603161" y="303314"/>
                  </a:lnTo>
                  <a:lnTo>
                    <a:pt x="608203" y="296938"/>
                  </a:lnTo>
                  <a:lnTo>
                    <a:pt x="610133" y="288785"/>
                  </a:lnTo>
                  <a:close/>
                </a:path>
                <a:path w="1281429" h="1216025">
                  <a:moveTo>
                    <a:pt x="1033881" y="1005103"/>
                  </a:moveTo>
                  <a:lnTo>
                    <a:pt x="1026706" y="959840"/>
                  </a:lnTo>
                  <a:lnTo>
                    <a:pt x="1006487" y="916584"/>
                  </a:lnTo>
                  <a:lnTo>
                    <a:pt x="979309" y="876325"/>
                  </a:lnTo>
                  <a:lnTo>
                    <a:pt x="951001" y="836879"/>
                  </a:lnTo>
                  <a:lnTo>
                    <a:pt x="893216" y="758825"/>
                  </a:lnTo>
                  <a:lnTo>
                    <a:pt x="864806" y="719442"/>
                  </a:lnTo>
                  <a:lnTo>
                    <a:pt x="837463" y="679272"/>
                  </a:lnTo>
                  <a:lnTo>
                    <a:pt x="801751" y="650608"/>
                  </a:lnTo>
                  <a:lnTo>
                    <a:pt x="787971" y="644474"/>
                  </a:lnTo>
                  <a:lnTo>
                    <a:pt x="787844" y="640092"/>
                  </a:lnTo>
                  <a:lnTo>
                    <a:pt x="787781" y="638111"/>
                  </a:lnTo>
                  <a:lnTo>
                    <a:pt x="786599" y="599198"/>
                  </a:lnTo>
                  <a:lnTo>
                    <a:pt x="777062" y="555345"/>
                  </a:lnTo>
                  <a:lnTo>
                    <a:pt x="759853" y="514565"/>
                  </a:lnTo>
                  <a:lnTo>
                    <a:pt x="753300" y="504875"/>
                  </a:lnTo>
                  <a:lnTo>
                    <a:pt x="753300" y="638111"/>
                  </a:lnTo>
                  <a:lnTo>
                    <a:pt x="752665" y="647903"/>
                  </a:lnTo>
                  <a:lnTo>
                    <a:pt x="738174" y="704672"/>
                  </a:lnTo>
                  <a:lnTo>
                    <a:pt x="704900" y="754392"/>
                  </a:lnTo>
                  <a:lnTo>
                    <a:pt x="640143" y="796201"/>
                  </a:lnTo>
                  <a:lnTo>
                    <a:pt x="599173" y="803236"/>
                  </a:lnTo>
                  <a:lnTo>
                    <a:pt x="559485" y="797775"/>
                  </a:lnTo>
                  <a:lnTo>
                    <a:pt x="522820" y="781278"/>
                  </a:lnTo>
                  <a:lnTo>
                    <a:pt x="490918" y="755192"/>
                  </a:lnTo>
                  <a:lnTo>
                    <a:pt x="465480" y="720979"/>
                  </a:lnTo>
                  <a:lnTo>
                    <a:pt x="448271" y="680097"/>
                  </a:lnTo>
                  <a:lnTo>
                    <a:pt x="445795" y="670420"/>
                  </a:lnTo>
                  <a:lnTo>
                    <a:pt x="443788" y="660527"/>
                  </a:lnTo>
                  <a:lnTo>
                    <a:pt x="442302" y="650405"/>
                  </a:lnTo>
                  <a:lnTo>
                    <a:pt x="441388" y="640080"/>
                  </a:lnTo>
                  <a:lnTo>
                    <a:pt x="441299" y="638111"/>
                  </a:lnTo>
                  <a:lnTo>
                    <a:pt x="440880" y="627024"/>
                  </a:lnTo>
                  <a:lnTo>
                    <a:pt x="441274" y="613689"/>
                  </a:lnTo>
                  <a:lnTo>
                    <a:pt x="442595" y="600113"/>
                  </a:lnTo>
                  <a:lnTo>
                    <a:pt x="462521" y="538187"/>
                  </a:lnTo>
                  <a:lnTo>
                    <a:pt x="492912" y="497090"/>
                  </a:lnTo>
                  <a:lnTo>
                    <a:pt x="532307" y="467233"/>
                  </a:lnTo>
                  <a:lnTo>
                    <a:pt x="576973" y="452818"/>
                  </a:lnTo>
                  <a:lnTo>
                    <a:pt x="621753" y="453961"/>
                  </a:lnTo>
                  <a:lnTo>
                    <a:pt x="660984" y="466852"/>
                  </a:lnTo>
                  <a:lnTo>
                    <a:pt x="694093" y="489521"/>
                  </a:lnTo>
                  <a:lnTo>
                    <a:pt x="720458" y="519963"/>
                  </a:lnTo>
                  <a:lnTo>
                    <a:pt x="739521" y="556209"/>
                  </a:lnTo>
                  <a:lnTo>
                    <a:pt x="750658" y="596252"/>
                  </a:lnTo>
                  <a:lnTo>
                    <a:pt x="753300" y="638111"/>
                  </a:lnTo>
                  <a:lnTo>
                    <a:pt x="753300" y="504875"/>
                  </a:lnTo>
                  <a:lnTo>
                    <a:pt x="708672" y="452818"/>
                  </a:lnTo>
                  <a:lnTo>
                    <a:pt x="666978" y="426783"/>
                  </a:lnTo>
                  <a:lnTo>
                    <a:pt x="623874" y="414451"/>
                  </a:lnTo>
                  <a:lnTo>
                    <a:pt x="578446" y="413334"/>
                  </a:lnTo>
                  <a:lnTo>
                    <a:pt x="536130" y="423443"/>
                  </a:lnTo>
                  <a:lnTo>
                    <a:pt x="497992" y="443407"/>
                  </a:lnTo>
                  <a:lnTo>
                    <a:pt x="465086" y="471932"/>
                  </a:lnTo>
                  <a:lnTo>
                    <a:pt x="438467" y="507644"/>
                  </a:lnTo>
                  <a:lnTo>
                    <a:pt x="419201" y="549236"/>
                  </a:lnTo>
                  <a:lnTo>
                    <a:pt x="408317" y="595376"/>
                  </a:lnTo>
                  <a:lnTo>
                    <a:pt x="408216" y="599198"/>
                  </a:lnTo>
                  <a:lnTo>
                    <a:pt x="408190" y="600113"/>
                  </a:lnTo>
                  <a:lnTo>
                    <a:pt x="406908" y="644715"/>
                  </a:lnTo>
                  <a:lnTo>
                    <a:pt x="393319" y="650684"/>
                  </a:lnTo>
                  <a:lnTo>
                    <a:pt x="380504" y="658482"/>
                  </a:lnTo>
                  <a:lnTo>
                    <a:pt x="368579" y="668045"/>
                  </a:lnTo>
                  <a:lnTo>
                    <a:pt x="357632" y="679272"/>
                  </a:lnTo>
                  <a:lnTo>
                    <a:pt x="330073" y="720979"/>
                  </a:lnTo>
                  <a:lnTo>
                    <a:pt x="300050" y="762114"/>
                  </a:lnTo>
                  <a:lnTo>
                    <a:pt x="237896" y="843889"/>
                  </a:lnTo>
                  <a:lnTo>
                    <a:pt x="208432" y="885088"/>
                  </a:lnTo>
                  <a:lnTo>
                    <a:pt x="181825" y="926884"/>
                  </a:lnTo>
                  <a:lnTo>
                    <a:pt x="164503" y="970178"/>
                  </a:lnTo>
                  <a:lnTo>
                    <a:pt x="161124" y="1013256"/>
                  </a:lnTo>
                  <a:lnTo>
                    <a:pt x="170065" y="1053274"/>
                  </a:lnTo>
                  <a:lnTo>
                    <a:pt x="189738" y="1087374"/>
                  </a:lnTo>
                  <a:lnTo>
                    <a:pt x="218528" y="1112723"/>
                  </a:lnTo>
                  <a:lnTo>
                    <a:pt x="254838" y="1126451"/>
                  </a:lnTo>
                  <a:lnTo>
                    <a:pt x="297040" y="1125715"/>
                  </a:lnTo>
                  <a:lnTo>
                    <a:pt x="317309" y="1120724"/>
                  </a:lnTo>
                  <a:lnTo>
                    <a:pt x="358317" y="1107884"/>
                  </a:lnTo>
                  <a:lnTo>
                    <a:pt x="378523" y="1102131"/>
                  </a:lnTo>
                  <a:lnTo>
                    <a:pt x="378523" y="1197838"/>
                  </a:lnTo>
                  <a:lnTo>
                    <a:pt x="382739" y="1208239"/>
                  </a:lnTo>
                  <a:lnTo>
                    <a:pt x="383552" y="1209408"/>
                  </a:lnTo>
                  <a:lnTo>
                    <a:pt x="391185" y="1214983"/>
                  </a:lnTo>
                  <a:lnTo>
                    <a:pt x="399986" y="1215339"/>
                  </a:lnTo>
                  <a:lnTo>
                    <a:pt x="408063" y="1211072"/>
                  </a:lnTo>
                  <a:lnTo>
                    <a:pt x="413499" y="1202804"/>
                  </a:lnTo>
                  <a:lnTo>
                    <a:pt x="416369" y="1091946"/>
                  </a:lnTo>
                  <a:lnTo>
                    <a:pt x="460197" y="1079982"/>
                  </a:lnTo>
                  <a:lnTo>
                    <a:pt x="503618" y="1067257"/>
                  </a:lnTo>
                  <a:lnTo>
                    <a:pt x="542658" y="1046099"/>
                  </a:lnTo>
                  <a:lnTo>
                    <a:pt x="573265" y="1008837"/>
                  </a:lnTo>
                  <a:lnTo>
                    <a:pt x="587743" y="967524"/>
                  </a:lnTo>
                  <a:lnTo>
                    <a:pt x="589165" y="927722"/>
                  </a:lnTo>
                  <a:lnTo>
                    <a:pt x="579183" y="892149"/>
                  </a:lnTo>
                  <a:lnTo>
                    <a:pt x="559447" y="863485"/>
                  </a:lnTo>
                  <a:lnTo>
                    <a:pt x="531609" y="844461"/>
                  </a:lnTo>
                  <a:lnTo>
                    <a:pt x="497332" y="837755"/>
                  </a:lnTo>
                  <a:lnTo>
                    <a:pt x="458254" y="846086"/>
                  </a:lnTo>
                  <a:lnTo>
                    <a:pt x="407250" y="869467"/>
                  </a:lnTo>
                  <a:lnTo>
                    <a:pt x="357339" y="895896"/>
                  </a:lnTo>
                  <a:lnTo>
                    <a:pt x="339394" y="918451"/>
                  </a:lnTo>
                  <a:lnTo>
                    <a:pt x="343738" y="929779"/>
                  </a:lnTo>
                  <a:lnTo>
                    <a:pt x="390842" y="924001"/>
                  </a:lnTo>
                  <a:lnTo>
                    <a:pt x="432549" y="901687"/>
                  </a:lnTo>
                  <a:lnTo>
                    <a:pt x="452894" y="891400"/>
                  </a:lnTo>
                  <a:lnTo>
                    <a:pt x="473430" y="882065"/>
                  </a:lnTo>
                  <a:lnTo>
                    <a:pt x="492683" y="876528"/>
                  </a:lnTo>
                  <a:lnTo>
                    <a:pt x="511949" y="878078"/>
                  </a:lnTo>
                  <a:lnTo>
                    <a:pt x="532536" y="890003"/>
                  </a:lnTo>
                  <a:lnTo>
                    <a:pt x="553783" y="926020"/>
                  </a:lnTo>
                  <a:lnTo>
                    <a:pt x="551357" y="968324"/>
                  </a:lnTo>
                  <a:lnTo>
                    <a:pt x="530796" y="1006195"/>
                  </a:lnTo>
                  <a:lnTo>
                    <a:pt x="497662" y="1028941"/>
                  </a:lnTo>
                  <a:lnTo>
                    <a:pt x="445503" y="1041806"/>
                  </a:lnTo>
                  <a:lnTo>
                    <a:pt x="338988" y="1076058"/>
                  </a:lnTo>
                  <a:lnTo>
                    <a:pt x="287464" y="1088136"/>
                  </a:lnTo>
                  <a:lnTo>
                    <a:pt x="249123" y="1084440"/>
                  </a:lnTo>
                  <a:lnTo>
                    <a:pt x="218871" y="1063701"/>
                  </a:lnTo>
                  <a:lnTo>
                    <a:pt x="200012" y="1031125"/>
                  </a:lnTo>
                  <a:lnTo>
                    <a:pt x="195846" y="991984"/>
                  </a:lnTo>
                  <a:lnTo>
                    <a:pt x="209689" y="951509"/>
                  </a:lnTo>
                  <a:lnTo>
                    <a:pt x="238721" y="912444"/>
                  </a:lnTo>
                  <a:lnTo>
                    <a:pt x="266966" y="871512"/>
                  </a:lnTo>
                  <a:lnTo>
                    <a:pt x="322770" y="788162"/>
                  </a:lnTo>
                  <a:lnTo>
                    <a:pt x="351205" y="747763"/>
                  </a:lnTo>
                  <a:lnTo>
                    <a:pt x="380580" y="709561"/>
                  </a:lnTo>
                  <a:lnTo>
                    <a:pt x="412940" y="683971"/>
                  </a:lnTo>
                  <a:lnTo>
                    <a:pt x="413004" y="684136"/>
                  </a:lnTo>
                  <a:lnTo>
                    <a:pt x="427939" y="727773"/>
                  </a:lnTo>
                  <a:lnTo>
                    <a:pt x="450202" y="765187"/>
                  </a:lnTo>
                  <a:lnTo>
                    <a:pt x="478383" y="795655"/>
                  </a:lnTo>
                  <a:lnTo>
                    <a:pt x="511175" y="818743"/>
                  </a:lnTo>
                  <a:lnTo>
                    <a:pt x="547281" y="834072"/>
                  </a:lnTo>
                  <a:lnTo>
                    <a:pt x="585381" y="841248"/>
                  </a:lnTo>
                  <a:lnTo>
                    <a:pt x="624205" y="839838"/>
                  </a:lnTo>
                  <a:lnTo>
                    <a:pt x="662432" y="829462"/>
                  </a:lnTo>
                  <a:lnTo>
                    <a:pt x="698766" y="809713"/>
                  </a:lnTo>
                  <a:lnTo>
                    <a:pt x="731901" y="780199"/>
                  </a:lnTo>
                  <a:lnTo>
                    <a:pt x="763485" y="734504"/>
                  </a:lnTo>
                  <a:lnTo>
                    <a:pt x="782116" y="684136"/>
                  </a:lnTo>
                  <a:lnTo>
                    <a:pt x="790536" y="688276"/>
                  </a:lnTo>
                  <a:lnTo>
                    <a:pt x="798626" y="693762"/>
                  </a:lnTo>
                  <a:lnTo>
                    <a:pt x="806564" y="700786"/>
                  </a:lnTo>
                  <a:lnTo>
                    <a:pt x="814527" y="709561"/>
                  </a:lnTo>
                  <a:lnTo>
                    <a:pt x="840740" y="748753"/>
                  </a:lnTo>
                  <a:lnTo>
                    <a:pt x="868400" y="787260"/>
                  </a:lnTo>
                  <a:lnTo>
                    <a:pt x="925068" y="863587"/>
                  </a:lnTo>
                  <a:lnTo>
                    <a:pt x="952601" y="902068"/>
                  </a:lnTo>
                  <a:lnTo>
                    <a:pt x="978623" y="941209"/>
                  </a:lnTo>
                  <a:lnTo>
                    <a:pt x="996607" y="984592"/>
                  </a:lnTo>
                  <a:lnTo>
                    <a:pt x="997000" y="1024890"/>
                  </a:lnTo>
                  <a:lnTo>
                    <a:pt x="981671" y="1058202"/>
                  </a:lnTo>
                  <a:lnTo>
                    <a:pt x="952500" y="1080655"/>
                  </a:lnTo>
                  <a:lnTo>
                    <a:pt x="911326" y="1088364"/>
                  </a:lnTo>
                  <a:lnTo>
                    <a:pt x="858062" y="1072222"/>
                  </a:lnTo>
                  <a:lnTo>
                    <a:pt x="802297" y="1058824"/>
                  </a:lnTo>
                  <a:lnTo>
                    <a:pt x="746848" y="1045044"/>
                  </a:lnTo>
                  <a:lnTo>
                    <a:pt x="694563" y="1027798"/>
                  </a:lnTo>
                  <a:lnTo>
                    <a:pt x="660019" y="1001141"/>
                  </a:lnTo>
                  <a:lnTo>
                    <a:pt x="642569" y="962672"/>
                  </a:lnTo>
                  <a:lnTo>
                    <a:pt x="642531" y="922337"/>
                  </a:lnTo>
                  <a:lnTo>
                    <a:pt x="660273" y="890130"/>
                  </a:lnTo>
                  <a:lnTo>
                    <a:pt x="696099" y="876020"/>
                  </a:lnTo>
                  <a:lnTo>
                    <a:pt x="724420" y="882688"/>
                  </a:lnTo>
                  <a:lnTo>
                    <a:pt x="759574" y="899414"/>
                  </a:lnTo>
                  <a:lnTo>
                    <a:pt x="795083" y="918730"/>
                  </a:lnTo>
                  <a:lnTo>
                    <a:pt x="824496" y="933132"/>
                  </a:lnTo>
                  <a:lnTo>
                    <a:pt x="840790" y="935672"/>
                  </a:lnTo>
                  <a:lnTo>
                    <a:pt x="851458" y="930135"/>
                  </a:lnTo>
                  <a:lnTo>
                    <a:pt x="854595" y="918286"/>
                  </a:lnTo>
                  <a:lnTo>
                    <a:pt x="848258" y="901915"/>
                  </a:lnTo>
                  <a:lnTo>
                    <a:pt x="820547" y="888149"/>
                  </a:lnTo>
                  <a:lnTo>
                    <a:pt x="764781" y="858812"/>
                  </a:lnTo>
                  <a:lnTo>
                    <a:pt x="736841" y="846086"/>
                  </a:lnTo>
                  <a:lnTo>
                    <a:pt x="698614" y="837641"/>
                  </a:lnTo>
                  <a:lnTo>
                    <a:pt x="665365" y="843559"/>
                  </a:lnTo>
                  <a:lnTo>
                    <a:pt x="638238" y="861123"/>
                  </a:lnTo>
                  <a:lnTo>
                    <a:pt x="618401" y="887641"/>
                  </a:lnTo>
                  <a:lnTo>
                    <a:pt x="607034" y="920432"/>
                  </a:lnTo>
                  <a:lnTo>
                    <a:pt x="605282" y="956792"/>
                  </a:lnTo>
                  <a:lnTo>
                    <a:pt x="614311" y="994016"/>
                  </a:lnTo>
                  <a:lnTo>
                    <a:pt x="635304" y="1029423"/>
                  </a:lnTo>
                  <a:lnTo>
                    <a:pt x="666546" y="1055801"/>
                  </a:lnTo>
                  <a:lnTo>
                    <a:pt x="703097" y="1071168"/>
                  </a:lnTo>
                  <a:lnTo>
                    <a:pt x="741895" y="1081557"/>
                  </a:lnTo>
                  <a:lnTo>
                    <a:pt x="779856" y="1092987"/>
                  </a:lnTo>
                  <a:lnTo>
                    <a:pt x="781316" y="1109865"/>
                  </a:lnTo>
                  <a:lnTo>
                    <a:pt x="780186" y="1176439"/>
                  </a:lnTo>
                  <a:lnTo>
                    <a:pt x="780783" y="1199235"/>
                  </a:lnTo>
                  <a:lnTo>
                    <a:pt x="786853" y="1211326"/>
                  </a:lnTo>
                  <a:lnTo>
                    <a:pt x="797636" y="1215732"/>
                  </a:lnTo>
                  <a:lnTo>
                    <a:pt x="808710" y="1211681"/>
                  </a:lnTo>
                  <a:lnTo>
                    <a:pt x="815657" y="1198422"/>
                  </a:lnTo>
                  <a:lnTo>
                    <a:pt x="816571" y="1177772"/>
                  </a:lnTo>
                  <a:lnTo>
                    <a:pt x="815721" y="1116736"/>
                  </a:lnTo>
                  <a:lnTo>
                    <a:pt x="816584" y="1102131"/>
                  </a:lnTo>
                  <a:lnTo>
                    <a:pt x="855395" y="1113713"/>
                  </a:lnTo>
                  <a:lnTo>
                    <a:pt x="893775" y="1124470"/>
                  </a:lnTo>
                  <a:lnTo>
                    <a:pt x="932218" y="1127493"/>
                  </a:lnTo>
                  <a:lnTo>
                    <a:pt x="971207" y="1115885"/>
                  </a:lnTo>
                  <a:lnTo>
                    <a:pt x="1006729" y="1086840"/>
                  </a:lnTo>
                  <a:lnTo>
                    <a:pt x="1027430" y="1048677"/>
                  </a:lnTo>
                  <a:lnTo>
                    <a:pt x="1033881" y="1005103"/>
                  </a:lnTo>
                  <a:close/>
                </a:path>
                <a:path w="1281429" h="1216025">
                  <a:moveTo>
                    <a:pt x="1096619" y="14986"/>
                  </a:moveTo>
                  <a:lnTo>
                    <a:pt x="1087805" y="3213"/>
                  </a:lnTo>
                  <a:lnTo>
                    <a:pt x="1073683" y="0"/>
                  </a:lnTo>
                  <a:lnTo>
                    <a:pt x="1060513" y="9385"/>
                  </a:lnTo>
                  <a:lnTo>
                    <a:pt x="838530" y="366725"/>
                  </a:lnTo>
                  <a:lnTo>
                    <a:pt x="835736" y="383019"/>
                  </a:lnTo>
                  <a:lnTo>
                    <a:pt x="844537" y="394792"/>
                  </a:lnTo>
                  <a:lnTo>
                    <a:pt x="858659" y="398005"/>
                  </a:lnTo>
                  <a:lnTo>
                    <a:pt x="871829" y="388607"/>
                  </a:lnTo>
                  <a:lnTo>
                    <a:pt x="1093825" y="31267"/>
                  </a:lnTo>
                  <a:lnTo>
                    <a:pt x="1096619" y="14986"/>
                  </a:lnTo>
                  <a:close/>
                </a:path>
                <a:path w="1281429" h="1216025">
                  <a:moveTo>
                    <a:pt x="1281188" y="556221"/>
                  </a:moveTo>
                  <a:lnTo>
                    <a:pt x="1276553" y="541553"/>
                  </a:lnTo>
                  <a:lnTo>
                    <a:pt x="1262583" y="535470"/>
                  </a:lnTo>
                  <a:lnTo>
                    <a:pt x="973899" y="549681"/>
                  </a:lnTo>
                  <a:lnTo>
                    <a:pt x="959967" y="557149"/>
                  </a:lnTo>
                  <a:lnTo>
                    <a:pt x="955294" y="572274"/>
                  </a:lnTo>
                  <a:lnTo>
                    <a:pt x="959929" y="586955"/>
                  </a:lnTo>
                  <a:lnTo>
                    <a:pt x="973899" y="593039"/>
                  </a:lnTo>
                  <a:lnTo>
                    <a:pt x="1262583" y="578827"/>
                  </a:lnTo>
                  <a:lnTo>
                    <a:pt x="1276515" y="571360"/>
                  </a:lnTo>
                  <a:lnTo>
                    <a:pt x="1281188" y="556221"/>
                  </a:lnTo>
                  <a:close/>
                </a:path>
              </a:pathLst>
            </a:custGeom>
            <a:solidFill>
              <a:srgbClr val="FF5A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3" name="object 43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566846" y="2458068"/>
              <a:ext cx="125719" cy="193044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610582" y="2280845"/>
              <a:ext cx="162939" cy="149385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862647" y="2227103"/>
              <a:ext cx="182112" cy="113274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5159620" y="2273306"/>
              <a:ext cx="149102" cy="149429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5286291" y="2465138"/>
              <a:ext cx="107341" cy="203292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4804422" y="2454262"/>
              <a:ext cx="312851" cy="351497"/>
            </a:xfrm>
            <a:prstGeom prst="rect">
              <a:avLst/>
            </a:prstGeom>
          </p:spPr>
        </p:pic>
        <p:sp>
          <p:nvSpPr>
            <p:cNvPr id="49" name="object 49"/>
            <p:cNvSpPr/>
            <p:nvPr/>
          </p:nvSpPr>
          <p:spPr>
            <a:xfrm>
              <a:off x="2049411" y="2442019"/>
              <a:ext cx="1037590" cy="1379220"/>
            </a:xfrm>
            <a:custGeom>
              <a:avLst/>
              <a:gdLst/>
              <a:ahLst/>
              <a:cxnLst/>
              <a:rect l="l" t="t" r="r" b="b"/>
              <a:pathLst>
                <a:path w="1037589" h="1379220">
                  <a:moveTo>
                    <a:pt x="372033" y="413969"/>
                  </a:moveTo>
                  <a:lnTo>
                    <a:pt x="365798" y="366560"/>
                  </a:lnTo>
                  <a:lnTo>
                    <a:pt x="357873" y="328790"/>
                  </a:lnTo>
                  <a:lnTo>
                    <a:pt x="348894" y="291261"/>
                  </a:lnTo>
                  <a:lnTo>
                    <a:pt x="336308" y="251015"/>
                  </a:lnTo>
                  <a:lnTo>
                    <a:pt x="322605" y="242049"/>
                  </a:lnTo>
                  <a:lnTo>
                    <a:pt x="312445" y="245465"/>
                  </a:lnTo>
                  <a:lnTo>
                    <a:pt x="302475" y="255206"/>
                  </a:lnTo>
                  <a:lnTo>
                    <a:pt x="274840" y="288048"/>
                  </a:lnTo>
                  <a:lnTo>
                    <a:pt x="267639" y="295186"/>
                  </a:lnTo>
                  <a:lnTo>
                    <a:pt x="238760" y="177558"/>
                  </a:lnTo>
                  <a:lnTo>
                    <a:pt x="226085" y="168833"/>
                  </a:lnTo>
                  <a:lnTo>
                    <a:pt x="215074" y="170408"/>
                  </a:lnTo>
                  <a:lnTo>
                    <a:pt x="207822" y="180657"/>
                  </a:lnTo>
                  <a:lnTo>
                    <a:pt x="206425" y="197967"/>
                  </a:lnTo>
                  <a:lnTo>
                    <a:pt x="210858" y="225018"/>
                  </a:lnTo>
                  <a:lnTo>
                    <a:pt x="217906" y="256679"/>
                  </a:lnTo>
                  <a:lnTo>
                    <a:pt x="232791" y="316179"/>
                  </a:lnTo>
                  <a:lnTo>
                    <a:pt x="236181" y="330987"/>
                  </a:lnTo>
                  <a:lnTo>
                    <a:pt x="241274" y="346036"/>
                  </a:lnTo>
                  <a:lnTo>
                    <a:pt x="249948" y="355841"/>
                  </a:lnTo>
                  <a:lnTo>
                    <a:pt x="264109" y="354914"/>
                  </a:lnTo>
                  <a:lnTo>
                    <a:pt x="273278" y="347002"/>
                  </a:lnTo>
                  <a:lnTo>
                    <a:pt x="285089" y="333184"/>
                  </a:lnTo>
                  <a:lnTo>
                    <a:pt x="297154" y="318427"/>
                  </a:lnTo>
                  <a:lnTo>
                    <a:pt x="307098" y="307721"/>
                  </a:lnTo>
                  <a:lnTo>
                    <a:pt x="309143" y="305955"/>
                  </a:lnTo>
                  <a:lnTo>
                    <a:pt x="309676" y="303301"/>
                  </a:lnTo>
                  <a:lnTo>
                    <a:pt x="313182" y="304330"/>
                  </a:lnTo>
                  <a:lnTo>
                    <a:pt x="338658" y="420166"/>
                  </a:lnTo>
                  <a:lnTo>
                    <a:pt x="343598" y="426364"/>
                  </a:lnTo>
                  <a:lnTo>
                    <a:pt x="350393" y="429590"/>
                  </a:lnTo>
                  <a:lnTo>
                    <a:pt x="357873" y="429882"/>
                  </a:lnTo>
                  <a:lnTo>
                    <a:pt x="364909" y="427266"/>
                  </a:lnTo>
                  <a:lnTo>
                    <a:pt x="370078" y="421525"/>
                  </a:lnTo>
                  <a:lnTo>
                    <a:pt x="372033" y="413969"/>
                  </a:lnTo>
                  <a:close/>
                </a:path>
                <a:path w="1037589" h="1379220">
                  <a:moveTo>
                    <a:pt x="564578" y="135496"/>
                  </a:moveTo>
                  <a:lnTo>
                    <a:pt x="562241" y="126441"/>
                  </a:lnTo>
                  <a:lnTo>
                    <a:pt x="556285" y="120294"/>
                  </a:lnTo>
                  <a:lnTo>
                    <a:pt x="545896" y="117894"/>
                  </a:lnTo>
                  <a:lnTo>
                    <a:pt x="533006" y="121183"/>
                  </a:lnTo>
                  <a:lnTo>
                    <a:pt x="494830" y="135407"/>
                  </a:lnTo>
                  <a:lnTo>
                    <a:pt x="485508" y="137858"/>
                  </a:lnTo>
                  <a:lnTo>
                    <a:pt x="509625" y="18872"/>
                  </a:lnTo>
                  <a:lnTo>
                    <a:pt x="502132" y="4470"/>
                  </a:lnTo>
                  <a:lnTo>
                    <a:pt x="491769" y="0"/>
                  </a:lnTo>
                  <a:lnTo>
                    <a:pt x="465035" y="45859"/>
                  </a:lnTo>
                  <a:lnTo>
                    <a:pt x="445960" y="137833"/>
                  </a:lnTo>
                  <a:lnTo>
                    <a:pt x="442709" y="152679"/>
                  </a:lnTo>
                  <a:lnTo>
                    <a:pt x="440842" y="168630"/>
                  </a:lnTo>
                  <a:lnTo>
                    <a:pt x="444347" y="181876"/>
                  </a:lnTo>
                  <a:lnTo>
                    <a:pt x="457212" y="188582"/>
                  </a:lnTo>
                  <a:lnTo>
                    <a:pt x="468630" y="186512"/>
                  </a:lnTo>
                  <a:lnTo>
                    <a:pt x="484847" y="180619"/>
                  </a:lnTo>
                  <a:lnTo>
                    <a:pt x="501688" y="174040"/>
                  </a:lnTo>
                  <a:lnTo>
                    <a:pt x="514972" y="169900"/>
                  </a:lnTo>
                  <a:lnTo>
                    <a:pt x="517512" y="169443"/>
                  </a:lnTo>
                  <a:lnTo>
                    <a:pt x="519099" y="167398"/>
                  </a:lnTo>
                  <a:lnTo>
                    <a:pt x="521754" y="170154"/>
                  </a:lnTo>
                  <a:lnTo>
                    <a:pt x="495388" y="285737"/>
                  </a:lnTo>
                  <a:lnTo>
                    <a:pt x="497116" y="293814"/>
                  </a:lnTo>
                  <a:lnTo>
                    <a:pt x="501738" y="300266"/>
                  </a:lnTo>
                  <a:lnTo>
                    <a:pt x="508215" y="304520"/>
                  </a:lnTo>
                  <a:lnTo>
                    <a:pt x="515518" y="305968"/>
                  </a:lnTo>
                  <a:lnTo>
                    <a:pt x="522490" y="303657"/>
                  </a:lnTo>
                  <a:lnTo>
                    <a:pt x="541883" y="252958"/>
                  </a:lnTo>
                  <a:lnTo>
                    <a:pt x="550811" y="215480"/>
                  </a:lnTo>
                  <a:lnTo>
                    <a:pt x="558711" y="177647"/>
                  </a:lnTo>
                  <a:lnTo>
                    <a:pt x="564057" y="146608"/>
                  </a:lnTo>
                  <a:lnTo>
                    <a:pt x="564578" y="135496"/>
                  </a:lnTo>
                  <a:close/>
                </a:path>
                <a:path w="1037589" h="1379220">
                  <a:moveTo>
                    <a:pt x="795693" y="293712"/>
                  </a:moveTo>
                  <a:lnTo>
                    <a:pt x="793026" y="283933"/>
                  </a:lnTo>
                  <a:lnTo>
                    <a:pt x="787831" y="275844"/>
                  </a:lnTo>
                  <a:lnTo>
                    <a:pt x="781850" y="272465"/>
                  </a:lnTo>
                  <a:lnTo>
                    <a:pt x="718096" y="272465"/>
                  </a:lnTo>
                  <a:lnTo>
                    <a:pt x="772363" y="168465"/>
                  </a:lnTo>
                  <a:lnTo>
                    <a:pt x="771131" y="154711"/>
                  </a:lnTo>
                  <a:lnTo>
                    <a:pt x="763384" y="145453"/>
                  </a:lnTo>
                  <a:lnTo>
                    <a:pt x="752309" y="142621"/>
                  </a:lnTo>
                  <a:lnTo>
                    <a:pt x="741057" y="148132"/>
                  </a:lnTo>
                  <a:lnTo>
                    <a:pt x="702183" y="219532"/>
                  </a:lnTo>
                  <a:lnTo>
                    <a:pt x="683234" y="255549"/>
                  </a:lnTo>
                  <a:lnTo>
                    <a:pt x="665822" y="292392"/>
                  </a:lnTo>
                  <a:lnTo>
                    <a:pt x="666623" y="298234"/>
                  </a:lnTo>
                  <a:lnTo>
                    <a:pt x="669988" y="305168"/>
                  </a:lnTo>
                  <a:lnTo>
                    <a:pt x="674471" y="310972"/>
                  </a:lnTo>
                  <a:lnTo>
                    <a:pt x="678611" y="313410"/>
                  </a:lnTo>
                  <a:lnTo>
                    <a:pt x="744397" y="313410"/>
                  </a:lnTo>
                  <a:lnTo>
                    <a:pt x="690206" y="417436"/>
                  </a:lnTo>
                  <a:lnTo>
                    <a:pt x="692569" y="434644"/>
                  </a:lnTo>
                  <a:lnTo>
                    <a:pt x="701357" y="443026"/>
                  </a:lnTo>
                  <a:lnTo>
                    <a:pt x="713460" y="441807"/>
                  </a:lnTo>
                  <a:lnTo>
                    <a:pt x="725817" y="430161"/>
                  </a:lnTo>
                  <a:lnTo>
                    <a:pt x="743534" y="399846"/>
                  </a:lnTo>
                  <a:lnTo>
                    <a:pt x="776452" y="333159"/>
                  </a:lnTo>
                  <a:lnTo>
                    <a:pt x="794092" y="302158"/>
                  </a:lnTo>
                  <a:lnTo>
                    <a:pt x="795693" y="293712"/>
                  </a:lnTo>
                  <a:close/>
                </a:path>
                <a:path w="1037589" h="1379220">
                  <a:moveTo>
                    <a:pt x="1037323" y="935697"/>
                  </a:moveTo>
                  <a:lnTo>
                    <a:pt x="1033208" y="879475"/>
                  </a:lnTo>
                  <a:lnTo>
                    <a:pt x="1025867" y="831037"/>
                  </a:lnTo>
                  <a:lnTo>
                    <a:pt x="1017828" y="782599"/>
                  </a:lnTo>
                  <a:lnTo>
                    <a:pt x="1009243" y="734161"/>
                  </a:lnTo>
                  <a:lnTo>
                    <a:pt x="1000290" y="685774"/>
                  </a:lnTo>
                  <a:lnTo>
                    <a:pt x="991120" y="637438"/>
                  </a:lnTo>
                  <a:lnTo>
                    <a:pt x="981925" y="589191"/>
                  </a:lnTo>
                  <a:lnTo>
                    <a:pt x="972870" y="541032"/>
                  </a:lnTo>
                  <a:lnTo>
                    <a:pt x="964095" y="492988"/>
                  </a:lnTo>
                  <a:lnTo>
                    <a:pt x="957199" y="483285"/>
                  </a:lnTo>
                  <a:lnTo>
                    <a:pt x="957110" y="483146"/>
                  </a:lnTo>
                  <a:lnTo>
                    <a:pt x="941565" y="461276"/>
                  </a:lnTo>
                  <a:lnTo>
                    <a:pt x="913091" y="444779"/>
                  </a:lnTo>
                  <a:lnTo>
                    <a:pt x="882408" y="442239"/>
                  </a:lnTo>
                  <a:lnTo>
                    <a:pt x="853198" y="452386"/>
                  </a:lnTo>
                  <a:lnTo>
                    <a:pt x="829195" y="473938"/>
                  </a:lnTo>
                  <a:lnTo>
                    <a:pt x="814070" y="505637"/>
                  </a:lnTo>
                  <a:lnTo>
                    <a:pt x="811555" y="546201"/>
                  </a:lnTo>
                  <a:lnTo>
                    <a:pt x="853719" y="810374"/>
                  </a:lnTo>
                  <a:lnTo>
                    <a:pt x="850912" y="822655"/>
                  </a:lnTo>
                  <a:lnTo>
                    <a:pt x="843876" y="832408"/>
                  </a:lnTo>
                  <a:lnTo>
                    <a:pt x="842937" y="833056"/>
                  </a:lnTo>
                  <a:lnTo>
                    <a:pt x="833983" y="838822"/>
                  </a:lnTo>
                  <a:lnTo>
                    <a:pt x="822871" y="840663"/>
                  </a:lnTo>
                  <a:lnTo>
                    <a:pt x="815086" y="839292"/>
                  </a:lnTo>
                  <a:lnTo>
                    <a:pt x="810323" y="838441"/>
                  </a:lnTo>
                  <a:lnTo>
                    <a:pt x="795515" y="834250"/>
                  </a:lnTo>
                  <a:lnTo>
                    <a:pt x="780427" y="829602"/>
                  </a:lnTo>
                  <a:lnTo>
                    <a:pt x="767029" y="825995"/>
                  </a:lnTo>
                  <a:lnTo>
                    <a:pt x="733336" y="818908"/>
                  </a:lnTo>
                  <a:lnTo>
                    <a:pt x="699427" y="812634"/>
                  </a:lnTo>
                  <a:lnTo>
                    <a:pt x="665302" y="807745"/>
                  </a:lnTo>
                  <a:lnTo>
                    <a:pt x="630999" y="804773"/>
                  </a:lnTo>
                  <a:lnTo>
                    <a:pt x="631101" y="804519"/>
                  </a:lnTo>
                  <a:lnTo>
                    <a:pt x="632841" y="800036"/>
                  </a:lnTo>
                  <a:lnTo>
                    <a:pt x="634695" y="798106"/>
                  </a:lnTo>
                  <a:lnTo>
                    <a:pt x="640041" y="792505"/>
                  </a:lnTo>
                  <a:lnTo>
                    <a:pt x="679450" y="744245"/>
                  </a:lnTo>
                  <a:lnTo>
                    <a:pt x="697039" y="705446"/>
                  </a:lnTo>
                  <a:lnTo>
                    <a:pt x="706462" y="665314"/>
                  </a:lnTo>
                  <a:lnTo>
                    <a:pt x="708317" y="624941"/>
                  </a:lnTo>
                  <a:lnTo>
                    <a:pt x="703148" y="585444"/>
                  </a:lnTo>
                  <a:lnTo>
                    <a:pt x="691527" y="547903"/>
                  </a:lnTo>
                  <a:lnTo>
                    <a:pt x="674027" y="513435"/>
                  </a:lnTo>
                  <a:lnTo>
                    <a:pt x="672185" y="510997"/>
                  </a:lnTo>
                  <a:lnTo>
                    <a:pt x="672185" y="629716"/>
                  </a:lnTo>
                  <a:lnTo>
                    <a:pt x="668870" y="668782"/>
                  </a:lnTo>
                  <a:lnTo>
                    <a:pt x="656412" y="707224"/>
                  </a:lnTo>
                  <a:lnTo>
                    <a:pt x="634047" y="743470"/>
                  </a:lnTo>
                  <a:lnTo>
                    <a:pt x="603745" y="772820"/>
                  </a:lnTo>
                  <a:lnTo>
                    <a:pt x="535139" y="798106"/>
                  </a:lnTo>
                  <a:lnTo>
                    <a:pt x="500011" y="795578"/>
                  </a:lnTo>
                  <a:lnTo>
                    <a:pt x="436067" y="764082"/>
                  </a:lnTo>
                  <a:lnTo>
                    <a:pt x="391185" y="702500"/>
                  </a:lnTo>
                  <a:lnTo>
                    <a:pt x="379857" y="662355"/>
                  </a:lnTo>
                  <a:lnTo>
                    <a:pt x="378180" y="619772"/>
                  </a:lnTo>
                  <a:lnTo>
                    <a:pt x="378167" y="616623"/>
                  </a:lnTo>
                  <a:lnTo>
                    <a:pt x="390753" y="564781"/>
                  </a:lnTo>
                  <a:lnTo>
                    <a:pt x="418388" y="519214"/>
                  </a:lnTo>
                  <a:lnTo>
                    <a:pt x="457098" y="485495"/>
                  </a:lnTo>
                  <a:lnTo>
                    <a:pt x="503008" y="468820"/>
                  </a:lnTo>
                  <a:lnTo>
                    <a:pt x="542264" y="468820"/>
                  </a:lnTo>
                  <a:lnTo>
                    <a:pt x="609155" y="498144"/>
                  </a:lnTo>
                  <a:lnTo>
                    <a:pt x="654405" y="555879"/>
                  </a:lnTo>
                  <a:lnTo>
                    <a:pt x="672185" y="629716"/>
                  </a:lnTo>
                  <a:lnTo>
                    <a:pt x="672185" y="510997"/>
                  </a:lnTo>
                  <a:lnTo>
                    <a:pt x="651217" y="483146"/>
                  </a:lnTo>
                  <a:lnTo>
                    <a:pt x="635419" y="468820"/>
                  </a:lnTo>
                  <a:lnTo>
                    <a:pt x="623646" y="458139"/>
                  </a:lnTo>
                  <a:lnTo>
                    <a:pt x="591883" y="439508"/>
                  </a:lnTo>
                  <a:lnTo>
                    <a:pt x="556514" y="428358"/>
                  </a:lnTo>
                  <a:lnTo>
                    <a:pt x="518083" y="425805"/>
                  </a:lnTo>
                  <a:lnTo>
                    <a:pt x="477164" y="432930"/>
                  </a:lnTo>
                  <a:lnTo>
                    <a:pt x="439115" y="449173"/>
                  </a:lnTo>
                  <a:lnTo>
                    <a:pt x="406996" y="472998"/>
                  </a:lnTo>
                  <a:lnTo>
                    <a:pt x="381025" y="503034"/>
                  </a:lnTo>
                  <a:lnTo>
                    <a:pt x="361391" y="537908"/>
                  </a:lnTo>
                  <a:lnTo>
                    <a:pt x="348297" y="576237"/>
                  </a:lnTo>
                  <a:lnTo>
                    <a:pt x="341947" y="616623"/>
                  </a:lnTo>
                  <a:lnTo>
                    <a:pt x="342074" y="624941"/>
                  </a:lnTo>
                  <a:lnTo>
                    <a:pt x="342138" y="629716"/>
                  </a:lnTo>
                  <a:lnTo>
                    <a:pt x="342252" y="637438"/>
                  </a:lnTo>
                  <a:lnTo>
                    <a:pt x="342303" y="640562"/>
                  </a:lnTo>
                  <a:lnTo>
                    <a:pt x="342544" y="657707"/>
                  </a:lnTo>
                  <a:lnTo>
                    <a:pt x="350304" y="698106"/>
                  </a:lnTo>
                  <a:lnTo>
                    <a:pt x="365404" y="736434"/>
                  </a:lnTo>
                  <a:lnTo>
                    <a:pt x="388073" y="771309"/>
                  </a:lnTo>
                  <a:lnTo>
                    <a:pt x="418503" y="801357"/>
                  </a:lnTo>
                  <a:lnTo>
                    <a:pt x="416534" y="804773"/>
                  </a:lnTo>
                  <a:lnTo>
                    <a:pt x="414591" y="804519"/>
                  </a:lnTo>
                  <a:lnTo>
                    <a:pt x="411543" y="804773"/>
                  </a:lnTo>
                  <a:lnTo>
                    <a:pt x="357035" y="812063"/>
                  </a:lnTo>
                  <a:lnTo>
                    <a:pt x="330047" y="816203"/>
                  </a:lnTo>
                  <a:lnTo>
                    <a:pt x="302666" y="821372"/>
                  </a:lnTo>
                  <a:lnTo>
                    <a:pt x="284353" y="826274"/>
                  </a:lnTo>
                  <a:lnTo>
                    <a:pt x="263944" y="832408"/>
                  </a:lnTo>
                  <a:lnTo>
                    <a:pt x="243954" y="837907"/>
                  </a:lnTo>
                  <a:lnTo>
                    <a:pt x="226847" y="840892"/>
                  </a:lnTo>
                  <a:lnTo>
                    <a:pt x="214934" y="839292"/>
                  </a:lnTo>
                  <a:lnTo>
                    <a:pt x="215150" y="839292"/>
                  </a:lnTo>
                  <a:lnTo>
                    <a:pt x="205613" y="833056"/>
                  </a:lnTo>
                  <a:lnTo>
                    <a:pt x="198856" y="823074"/>
                  </a:lnTo>
                  <a:lnTo>
                    <a:pt x="198755" y="822655"/>
                  </a:lnTo>
                  <a:lnTo>
                    <a:pt x="195783" y="810374"/>
                  </a:lnTo>
                  <a:lnTo>
                    <a:pt x="203200" y="762698"/>
                  </a:lnTo>
                  <a:lnTo>
                    <a:pt x="211226" y="715073"/>
                  </a:lnTo>
                  <a:lnTo>
                    <a:pt x="219405" y="667461"/>
                  </a:lnTo>
                  <a:lnTo>
                    <a:pt x="227253" y="619772"/>
                  </a:lnTo>
                  <a:lnTo>
                    <a:pt x="234302" y="571982"/>
                  </a:lnTo>
                  <a:lnTo>
                    <a:pt x="240093" y="523989"/>
                  </a:lnTo>
                  <a:lnTo>
                    <a:pt x="229450" y="489661"/>
                  </a:lnTo>
                  <a:lnTo>
                    <a:pt x="206756" y="458635"/>
                  </a:lnTo>
                  <a:lnTo>
                    <a:pt x="149174" y="440982"/>
                  </a:lnTo>
                  <a:lnTo>
                    <a:pt x="120027" y="451256"/>
                  </a:lnTo>
                  <a:lnTo>
                    <a:pt x="78422" y="512508"/>
                  </a:lnTo>
                  <a:lnTo>
                    <a:pt x="66294" y="563664"/>
                  </a:lnTo>
                  <a:lnTo>
                    <a:pt x="55295" y="616978"/>
                  </a:lnTo>
                  <a:lnTo>
                    <a:pt x="44945" y="670623"/>
                  </a:lnTo>
                  <a:lnTo>
                    <a:pt x="34759" y="722718"/>
                  </a:lnTo>
                  <a:lnTo>
                    <a:pt x="25717" y="764705"/>
                  </a:lnTo>
                  <a:lnTo>
                    <a:pt x="15989" y="808431"/>
                  </a:lnTo>
                  <a:lnTo>
                    <a:pt x="7048" y="851382"/>
                  </a:lnTo>
                  <a:lnTo>
                    <a:pt x="0" y="892898"/>
                  </a:lnTo>
                  <a:lnTo>
                    <a:pt x="850" y="947445"/>
                  </a:lnTo>
                  <a:lnTo>
                    <a:pt x="18389" y="994714"/>
                  </a:lnTo>
                  <a:lnTo>
                    <a:pt x="51117" y="1029335"/>
                  </a:lnTo>
                  <a:lnTo>
                    <a:pt x="97561" y="1045984"/>
                  </a:lnTo>
                  <a:lnTo>
                    <a:pt x="248361" y="1045984"/>
                  </a:lnTo>
                  <a:lnTo>
                    <a:pt x="248361" y="1358252"/>
                  </a:lnTo>
                  <a:lnTo>
                    <a:pt x="266827" y="1379004"/>
                  </a:lnTo>
                  <a:lnTo>
                    <a:pt x="274027" y="1377340"/>
                  </a:lnTo>
                  <a:lnTo>
                    <a:pt x="279895" y="1372844"/>
                  </a:lnTo>
                  <a:lnTo>
                    <a:pt x="283845" y="1366227"/>
                  </a:lnTo>
                  <a:lnTo>
                    <a:pt x="285292" y="1358252"/>
                  </a:lnTo>
                  <a:lnTo>
                    <a:pt x="285292" y="1354340"/>
                  </a:lnTo>
                  <a:lnTo>
                    <a:pt x="284873" y="1011313"/>
                  </a:lnTo>
                  <a:lnTo>
                    <a:pt x="224002" y="1003884"/>
                  </a:lnTo>
                  <a:lnTo>
                    <a:pt x="174180" y="1006119"/>
                  </a:lnTo>
                  <a:lnTo>
                    <a:pt x="117233" y="1006005"/>
                  </a:lnTo>
                  <a:lnTo>
                    <a:pt x="76479" y="996670"/>
                  </a:lnTo>
                  <a:lnTo>
                    <a:pt x="42532" y="960780"/>
                  </a:lnTo>
                  <a:lnTo>
                    <a:pt x="34315" y="908773"/>
                  </a:lnTo>
                  <a:lnTo>
                    <a:pt x="114935" y="519353"/>
                  </a:lnTo>
                  <a:lnTo>
                    <a:pt x="115023" y="519214"/>
                  </a:lnTo>
                  <a:lnTo>
                    <a:pt x="134239" y="489661"/>
                  </a:lnTo>
                  <a:lnTo>
                    <a:pt x="162394" y="482333"/>
                  </a:lnTo>
                  <a:lnTo>
                    <a:pt x="189039" y="495846"/>
                  </a:lnTo>
                  <a:lnTo>
                    <a:pt x="203809" y="528637"/>
                  </a:lnTo>
                  <a:lnTo>
                    <a:pt x="159334" y="807745"/>
                  </a:lnTo>
                  <a:lnTo>
                    <a:pt x="159334" y="808431"/>
                  </a:lnTo>
                  <a:lnTo>
                    <a:pt x="171373" y="852144"/>
                  </a:lnTo>
                  <a:lnTo>
                    <a:pt x="194094" y="874255"/>
                  </a:lnTo>
                  <a:lnTo>
                    <a:pt x="224320" y="880211"/>
                  </a:lnTo>
                  <a:lnTo>
                    <a:pt x="258953" y="875665"/>
                  </a:lnTo>
                  <a:lnTo>
                    <a:pt x="294868" y="866279"/>
                  </a:lnTo>
                  <a:lnTo>
                    <a:pt x="328955" y="857745"/>
                  </a:lnTo>
                  <a:lnTo>
                    <a:pt x="379018" y="849337"/>
                  </a:lnTo>
                  <a:lnTo>
                    <a:pt x="429234" y="843470"/>
                  </a:lnTo>
                  <a:lnTo>
                    <a:pt x="468083" y="840892"/>
                  </a:lnTo>
                  <a:lnTo>
                    <a:pt x="479552" y="840130"/>
                  </a:lnTo>
                  <a:lnTo>
                    <a:pt x="529907" y="839292"/>
                  </a:lnTo>
                  <a:lnTo>
                    <a:pt x="580034" y="840892"/>
                  </a:lnTo>
                  <a:lnTo>
                    <a:pt x="630491" y="844943"/>
                  </a:lnTo>
                  <a:lnTo>
                    <a:pt x="680605" y="851382"/>
                  </a:lnTo>
                  <a:lnTo>
                    <a:pt x="730516" y="860183"/>
                  </a:lnTo>
                  <a:lnTo>
                    <a:pt x="779818" y="873188"/>
                  </a:lnTo>
                  <a:lnTo>
                    <a:pt x="805840" y="879614"/>
                  </a:lnTo>
                  <a:lnTo>
                    <a:pt x="826338" y="882167"/>
                  </a:lnTo>
                  <a:lnTo>
                    <a:pt x="852792" y="875233"/>
                  </a:lnTo>
                  <a:lnTo>
                    <a:pt x="873658" y="857351"/>
                  </a:lnTo>
                  <a:lnTo>
                    <a:pt x="882205" y="840663"/>
                  </a:lnTo>
                  <a:lnTo>
                    <a:pt x="886790" y="831735"/>
                  </a:lnTo>
                  <a:lnTo>
                    <a:pt x="886853" y="831037"/>
                  </a:lnTo>
                  <a:lnTo>
                    <a:pt x="890003" y="801598"/>
                  </a:lnTo>
                  <a:lnTo>
                    <a:pt x="889977" y="801357"/>
                  </a:lnTo>
                  <a:lnTo>
                    <a:pt x="883602" y="748817"/>
                  </a:lnTo>
                  <a:lnTo>
                    <a:pt x="874090" y="694918"/>
                  </a:lnTo>
                  <a:lnTo>
                    <a:pt x="863561" y="640562"/>
                  </a:lnTo>
                  <a:lnTo>
                    <a:pt x="854049" y="586384"/>
                  </a:lnTo>
                  <a:lnTo>
                    <a:pt x="853935" y="585444"/>
                  </a:lnTo>
                  <a:lnTo>
                    <a:pt x="847636" y="533031"/>
                  </a:lnTo>
                  <a:lnTo>
                    <a:pt x="859561" y="497878"/>
                  </a:lnTo>
                  <a:lnTo>
                    <a:pt x="885444" y="483285"/>
                  </a:lnTo>
                  <a:lnTo>
                    <a:pt x="913942" y="490385"/>
                  </a:lnTo>
                  <a:lnTo>
                    <a:pt x="933691" y="520331"/>
                  </a:lnTo>
                  <a:lnTo>
                    <a:pt x="1001255" y="910729"/>
                  </a:lnTo>
                  <a:lnTo>
                    <a:pt x="993673" y="959307"/>
                  </a:lnTo>
                  <a:lnTo>
                    <a:pt x="971346" y="988288"/>
                  </a:lnTo>
                  <a:lnTo>
                    <a:pt x="938250" y="1002398"/>
                  </a:lnTo>
                  <a:lnTo>
                    <a:pt x="899185" y="1006309"/>
                  </a:lnTo>
                  <a:lnTo>
                    <a:pt x="895896" y="1006309"/>
                  </a:lnTo>
                  <a:lnTo>
                    <a:pt x="855103" y="1004976"/>
                  </a:lnTo>
                  <a:lnTo>
                    <a:pt x="814209" y="1002944"/>
                  </a:lnTo>
                  <a:lnTo>
                    <a:pt x="777887" y="1004976"/>
                  </a:lnTo>
                  <a:lnTo>
                    <a:pt x="771804" y="1006182"/>
                  </a:lnTo>
                  <a:lnTo>
                    <a:pt x="762685" y="1015225"/>
                  </a:lnTo>
                  <a:lnTo>
                    <a:pt x="762660" y="1045984"/>
                  </a:lnTo>
                  <a:lnTo>
                    <a:pt x="762457" y="1354340"/>
                  </a:lnTo>
                  <a:lnTo>
                    <a:pt x="764019" y="1362913"/>
                  </a:lnTo>
                  <a:lnTo>
                    <a:pt x="768248" y="1369872"/>
                  </a:lnTo>
                  <a:lnTo>
                    <a:pt x="774471" y="1374495"/>
                  </a:lnTo>
                  <a:lnTo>
                    <a:pt x="782027" y="1376083"/>
                  </a:lnTo>
                  <a:lnTo>
                    <a:pt x="789533" y="1374368"/>
                  </a:lnTo>
                  <a:lnTo>
                    <a:pt x="795680" y="1369707"/>
                  </a:lnTo>
                  <a:lnTo>
                    <a:pt x="799833" y="1362786"/>
                  </a:lnTo>
                  <a:lnTo>
                    <a:pt x="801357" y="1354340"/>
                  </a:lnTo>
                  <a:lnTo>
                    <a:pt x="801141" y="1045984"/>
                  </a:lnTo>
                  <a:lnTo>
                    <a:pt x="937806" y="1045984"/>
                  </a:lnTo>
                  <a:lnTo>
                    <a:pt x="984580" y="1027760"/>
                  </a:lnTo>
                  <a:lnTo>
                    <a:pt x="1007732" y="1006182"/>
                  </a:lnTo>
                  <a:lnTo>
                    <a:pt x="1020597" y="988847"/>
                  </a:lnTo>
                  <a:lnTo>
                    <a:pt x="1032522" y="961466"/>
                  </a:lnTo>
                  <a:lnTo>
                    <a:pt x="1035151" y="947445"/>
                  </a:lnTo>
                  <a:lnTo>
                    <a:pt x="1037323" y="935697"/>
                  </a:lnTo>
                  <a:close/>
                </a:path>
              </a:pathLst>
            </a:custGeom>
            <a:solidFill>
              <a:srgbClr val="FF5A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0" name="object 50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424455" y="2906560"/>
              <a:ext cx="299694" cy="336740"/>
            </a:xfrm>
            <a:prstGeom prst="rect">
              <a:avLst/>
            </a:prstGeom>
          </p:spPr>
        </p:pic>
        <p:sp>
          <p:nvSpPr>
            <p:cNvPr id="51" name="object 51"/>
            <p:cNvSpPr/>
            <p:nvPr/>
          </p:nvSpPr>
          <p:spPr>
            <a:xfrm>
              <a:off x="3767852" y="3254397"/>
              <a:ext cx="631825" cy="631825"/>
            </a:xfrm>
            <a:custGeom>
              <a:avLst/>
              <a:gdLst/>
              <a:ahLst/>
              <a:cxnLst/>
              <a:rect l="l" t="t" r="r" b="b"/>
              <a:pathLst>
                <a:path w="631825" h="631825">
                  <a:moveTo>
                    <a:pt x="315849" y="631710"/>
                  </a:moveTo>
                  <a:lnTo>
                    <a:pt x="362521" y="628285"/>
                  </a:lnTo>
                  <a:lnTo>
                    <a:pt x="407068" y="618337"/>
                  </a:lnTo>
                  <a:lnTo>
                    <a:pt x="449001" y="602354"/>
                  </a:lnTo>
                  <a:lnTo>
                    <a:pt x="487830" y="580824"/>
                  </a:lnTo>
                  <a:lnTo>
                    <a:pt x="523067" y="554236"/>
                  </a:lnTo>
                  <a:lnTo>
                    <a:pt x="554224" y="523080"/>
                  </a:lnTo>
                  <a:lnTo>
                    <a:pt x="580811" y="487842"/>
                  </a:lnTo>
                  <a:lnTo>
                    <a:pt x="602341" y="449013"/>
                  </a:lnTo>
                  <a:lnTo>
                    <a:pt x="618324" y="407081"/>
                  </a:lnTo>
                  <a:lnTo>
                    <a:pt x="628273" y="362534"/>
                  </a:lnTo>
                  <a:lnTo>
                    <a:pt x="631698" y="315861"/>
                  </a:lnTo>
                  <a:lnTo>
                    <a:pt x="628273" y="269185"/>
                  </a:lnTo>
                  <a:lnTo>
                    <a:pt x="618324" y="224636"/>
                  </a:lnTo>
                  <a:lnTo>
                    <a:pt x="602341" y="182701"/>
                  </a:lnTo>
                  <a:lnTo>
                    <a:pt x="580811" y="143870"/>
                  </a:lnTo>
                  <a:lnTo>
                    <a:pt x="554224" y="108632"/>
                  </a:lnTo>
                  <a:lnTo>
                    <a:pt x="523067" y="77475"/>
                  </a:lnTo>
                  <a:lnTo>
                    <a:pt x="487830" y="50886"/>
                  </a:lnTo>
                  <a:lnTo>
                    <a:pt x="449001" y="29356"/>
                  </a:lnTo>
                  <a:lnTo>
                    <a:pt x="407068" y="13373"/>
                  </a:lnTo>
                  <a:lnTo>
                    <a:pt x="362521" y="3424"/>
                  </a:lnTo>
                  <a:lnTo>
                    <a:pt x="315849" y="0"/>
                  </a:lnTo>
                  <a:lnTo>
                    <a:pt x="269176" y="3424"/>
                  </a:lnTo>
                  <a:lnTo>
                    <a:pt x="224629" y="13373"/>
                  </a:lnTo>
                  <a:lnTo>
                    <a:pt x="182696" y="29356"/>
                  </a:lnTo>
                  <a:lnTo>
                    <a:pt x="143867" y="50886"/>
                  </a:lnTo>
                  <a:lnTo>
                    <a:pt x="108630" y="77475"/>
                  </a:lnTo>
                  <a:lnTo>
                    <a:pt x="77473" y="108632"/>
                  </a:lnTo>
                  <a:lnTo>
                    <a:pt x="50886" y="143870"/>
                  </a:lnTo>
                  <a:lnTo>
                    <a:pt x="29356" y="182701"/>
                  </a:lnTo>
                  <a:lnTo>
                    <a:pt x="13373" y="224636"/>
                  </a:lnTo>
                  <a:lnTo>
                    <a:pt x="3424" y="269185"/>
                  </a:lnTo>
                  <a:lnTo>
                    <a:pt x="0" y="315861"/>
                  </a:lnTo>
                  <a:lnTo>
                    <a:pt x="3424" y="362534"/>
                  </a:lnTo>
                  <a:lnTo>
                    <a:pt x="13373" y="407081"/>
                  </a:lnTo>
                  <a:lnTo>
                    <a:pt x="29356" y="449013"/>
                  </a:lnTo>
                  <a:lnTo>
                    <a:pt x="50886" y="487842"/>
                  </a:lnTo>
                  <a:lnTo>
                    <a:pt x="77473" y="523080"/>
                  </a:lnTo>
                  <a:lnTo>
                    <a:pt x="108630" y="554236"/>
                  </a:lnTo>
                  <a:lnTo>
                    <a:pt x="143867" y="580824"/>
                  </a:lnTo>
                  <a:lnTo>
                    <a:pt x="182696" y="602354"/>
                  </a:lnTo>
                  <a:lnTo>
                    <a:pt x="224629" y="618337"/>
                  </a:lnTo>
                  <a:lnTo>
                    <a:pt x="269176" y="628285"/>
                  </a:lnTo>
                  <a:lnTo>
                    <a:pt x="315849" y="631710"/>
                  </a:lnTo>
                  <a:close/>
                </a:path>
              </a:pathLst>
            </a:custGeom>
            <a:ln w="36195">
              <a:solidFill>
                <a:srgbClr val="3FBA8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6479199" y="3254397"/>
              <a:ext cx="631825" cy="631825"/>
            </a:xfrm>
            <a:custGeom>
              <a:avLst/>
              <a:gdLst/>
              <a:ahLst/>
              <a:cxnLst/>
              <a:rect l="l" t="t" r="r" b="b"/>
              <a:pathLst>
                <a:path w="631825" h="631825">
                  <a:moveTo>
                    <a:pt x="315849" y="631710"/>
                  </a:moveTo>
                  <a:lnTo>
                    <a:pt x="362521" y="628285"/>
                  </a:lnTo>
                  <a:lnTo>
                    <a:pt x="407068" y="618337"/>
                  </a:lnTo>
                  <a:lnTo>
                    <a:pt x="449001" y="602354"/>
                  </a:lnTo>
                  <a:lnTo>
                    <a:pt x="487830" y="580824"/>
                  </a:lnTo>
                  <a:lnTo>
                    <a:pt x="523067" y="554236"/>
                  </a:lnTo>
                  <a:lnTo>
                    <a:pt x="554224" y="523080"/>
                  </a:lnTo>
                  <a:lnTo>
                    <a:pt x="580811" y="487842"/>
                  </a:lnTo>
                  <a:lnTo>
                    <a:pt x="602341" y="449013"/>
                  </a:lnTo>
                  <a:lnTo>
                    <a:pt x="618324" y="407081"/>
                  </a:lnTo>
                  <a:lnTo>
                    <a:pt x="628273" y="362534"/>
                  </a:lnTo>
                  <a:lnTo>
                    <a:pt x="631698" y="315861"/>
                  </a:lnTo>
                  <a:lnTo>
                    <a:pt x="628273" y="269185"/>
                  </a:lnTo>
                  <a:lnTo>
                    <a:pt x="618324" y="224636"/>
                  </a:lnTo>
                  <a:lnTo>
                    <a:pt x="602341" y="182701"/>
                  </a:lnTo>
                  <a:lnTo>
                    <a:pt x="580811" y="143870"/>
                  </a:lnTo>
                  <a:lnTo>
                    <a:pt x="554224" y="108632"/>
                  </a:lnTo>
                  <a:lnTo>
                    <a:pt x="523067" y="77475"/>
                  </a:lnTo>
                  <a:lnTo>
                    <a:pt x="487830" y="50886"/>
                  </a:lnTo>
                  <a:lnTo>
                    <a:pt x="449001" y="29356"/>
                  </a:lnTo>
                  <a:lnTo>
                    <a:pt x="407068" y="13373"/>
                  </a:lnTo>
                  <a:lnTo>
                    <a:pt x="362521" y="3424"/>
                  </a:lnTo>
                  <a:lnTo>
                    <a:pt x="315849" y="0"/>
                  </a:lnTo>
                  <a:lnTo>
                    <a:pt x="269176" y="3424"/>
                  </a:lnTo>
                  <a:lnTo>
                    <a:pt x="224629" y="13373"/>
                  </a:lnTo>
                  <a:lnTo>
                    <a:pt x="182696" y="29356"/>
                  </a:lnTo>
                  <a:lnTo>
                    <a:pt x="143867" y="50886"/>
                  </a:lnTo>
                  <a:lnTo>
                    <a:pt x="108630" y="77475"/>
                  </a:lnTo>
                  <a:lnTo>
                    <a:pt x="77473" y="108632"/>
                  </a:lnTo>
                  <a:lnTo>
                    <a:pt x="50886" y="143870"/>
                  </a:lnTo>
                  <a:lnTo>
                    <a:pt x="29356" y="182701"/>
                  </a:lnTo>
                  <a:lnTo>
                    <a:pt x="13373" y="224636"/>
                  </a:lnTo>
                  <a:lnTo>
                    <a:pt x="3424" y="269185"/>
                  </a:lnTo>
                  <a:lnTo>
                    <a:pt x="0" y="315861"/>
                  </a:lnTo>
                  <a:lnTo>
                    <a:pt x="3424" y="362534"/>
                  </a:lnTo>
                  <a:lnTo>
                    <a:pt x="13373" y="407081"/>
                  </a:lnTo>
                  <a:lnTo>
                    <a:pt x="29356" y="449013"/>
                  </a:lnTo>
                  <a:lnTo>
                    <a:pt x="50886" y="487842"/>
                  </a:lnTo>
                  <a:lnTo>
                    <a:pt x="77473" y="523080"/>
                  </a:lnTo>
                  <a:lnTo>
                    <a:pt x="108630" y="554236"/>
                  </a:lnTo>
                  <a:lnTo>
                    <a:pt x="143867" y="580824"/>
                  </a:lnTo>
                  <a:lnTo>
                    <a:pt x="182696" y="602354"/>
                  </a:lnTo>
                  <a:lnTo>
                    <a:pt x="224629" y="618337"/>
                  </a:lnTo>
                  <a:lnTo>
                    <a:pt x="269176" y="628285"/>
                  </a:lnTo>
                  <a:lnTo>
                    <a:pt x="315849" y="631710"/>
                  </a:lnTo>
                  <a:close/>
                </a:path>
              </a:pathLst>
            </a:custGeom>
            <a:ln w="36195">
              <a:solidFill>
                <a:srgbClr val="3FBA8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1527751" y="3896653"/>
              <a:ext cx="631825" cy="631825"/>
            </a:xfrm>
            <a:custGeom>
              <a:avLst/>
              <a:gdLst/>
              <a:ahLst/>
              <a:cxnLst/>
              <a:rect l="l" t="t" r="r" b="b"/>
              <a:pathLst>
                <a:path w="631825" h="631825">
                  <a:moveTo>
                    <a:pt x="315849" y="631710"/>
                  </a:moveTo>
                  <a:lnTo>
                    <a:pt x="362521" y="628285"/>
                  </a:lnTo>
                  <a:lnTo>
                    <a:pt x="407068" y="618337"/>
                  </a:lnTo>
                  <a:lnTo>
                    <a:pt x="449001" y="602354"/>
                  </a:lnTo>
                  <a:lnTo>
                    <a:pt x="487830" y="580824"/>
                  </a:lnTo>
                  <a:lnTo>
                    <a:pt x="523067" y="554236"/>
                  </a:lnTo>
                  <a:lnTo>
                    <a:pt x="554224" y="523080"/>
                  </a:lnTo>
                  <a:lnTo>
                    <a:pt x="580811" y="487842"/>
                  </a:lnTo>
                  <a:lnTo>
                    <a:pt x="602341" y="449013"/>
                  </a:lnTo>
                  <a:lnTo>
                    <a:pt x="618324" y="407081"/>
                  </a:lnTo>
                  <a:lnTo>
                    <a:pt x="628273" y="362534"/>
                  </a:lnTo>
                  <a:lnTo>
                    <a:pt x="631698" y="315861"/>
                  </a:lnTo>
                  <a:lnTo>
                    <a:pt x="628273" y="269185"/>
                  </a:lnTo>
                  <a:lnTo>
                    <a:pt x="618324" y="224636"/>
                  </a:lnTo>
                  <a:lnTo>
                    <a:pt x="602341" y="182701"/>
                  </a:lnTo>
                  <a:lnTo>
                    <a:pt x="580811" y="143870"/>
                  </a:lnTo>
                  <a:lnTo>
                    <a:pt x="554224" y="108632"/>
                  </a:lnTo>
                  <a:lnTo>
                    <a:pt x="523067" y="77475"/>
                  </a:lnTo>
                  <a:lnTo>
                    <a:pt x="487830" y="50886"/>
                  </a:lnTo>
                  <a:lnTo>
                    <a:pt x="449001" y="29356"/>
                  </a:lnTo>
                  <a:lnTo>
                    <a:pt x="407068" y="13373"/>
                  </a:lnTo>
                  <a:lnTo>
                    <a:pt x="362521" y="3424"/>
                  </a:lnTo>
                  <a:lnTo>
                    <a:pt x="315849" y="0"/>
                  </a:lnTo>
                  <a:lnTo>
                    <a:pt x="269176" y="3424"/>
                  </a:lnTo>
                  <a:lnTo>
                    <a:pt x="224629" y="13373"/>
                  </a:lnTo>
                  <a:lnTo>
                    <a:pt x="182696" y="29356"/>
                  </a:lnTo>
                  <a:lnTo>
                    <a:pt x="143867" y="50886"/>
                  </a:lnTo>
                  <a:lnTo>
                    <a:pt x="108630" y="77475"/>
                  </a:lnTo>
                  <a:lnTo>
                    <a:pt x="77473" y="108632"/>
                  </a:lnTo>
                  <a:lnTo>
                    <a:pt x="50886" y="143870"/>
                  </a:lnTo>
                  <a:lnTo>
                    <a:pt x="29356" y="182701"/>
                  </a:lnTo>
                  <a:lnTo>
                    <a:pt x="13373" y="224636"/>
                  </a:lnTo>
                  <a:lnTo>
                    <a:pt x="3424" y="269185"/>
                  </a:lnTo>
                  <a:lnTo>
                    <a:pt x="0" y="315861"/>
                  </a:lnTo>
                  <a:lnTo>
                    <a:pt x="3424" y="362534"/>
                  </a:lnTo>
                  <a:lnTo>
                    <a:pt x="13373" y="407081"/>
                  </a:lnTo>
                  <a:lnTo>
                    <a:pt x="29356" y="449013"/>
                  </a:lnTo>
                  <a:lnTo>
                    <a:pt x="50886" y="487842"/>
                  </a:lnTo>
                  <a:lnTo>
                    <a:pt x="77473" y="523080"/>
                  </a:lnTo>
                  <a:lnTo>
                    <a:pt x="108630" y="554236"/>
                  </a:lnTo>
                  <a:lnTo>
                    <a:pt x="143867" y="580824"/>
                  </a:lnTo>
                  <a:lnTo>
                    <a:pt x="182696" y="602354"/>
                  </a:lnTo>
                  <a:lnTo>
                    <a:pt x="224629" y="618337"/>
                  </a:lnTo>
                  <a:lnTo>
                    <a:pt x="269176" y="628285"/>
                  </a:lnTo>
                  <a:lnTo>
                    <a:pt x="315849" y="631710"/>
                  </a:lnTo>
                  <a:close/>
                </a:path>
              </a:pathLst>
            </a:custGeom>
            <a:ln w="36195">
              <a:solidFill>
                <a:srgbClr val="3FBA8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4939202" y="5785208"/>
              <a:ext cx="631825" cy="631825"/>
            </a:xfrm>
            <a:custGeom>
              <a:avLst/>
              <a:gdLst/>
              <a:ahLst/>
              <a:cxnLst/>
              <a:rect l="l" t="t" r="r" b="b"/>
              <a:pathLst>
                <a:path w="631825" h="631825">
                  <a:moveTo>
                    <a:pt x="315849" y="631710"/>
                  </a:moveTo>
                  <a:lnTo>
                    <a:pt x="362521" y="628285"/>
                  </a:lnTo>
                  <a:lnTo>
                    <a:pt x="407068" y="618337"/>
                  </a:lnTo>
                  <a:lnTo>
                    <a:pt x="449001" y="602354"/>
                  </a:lnTo>
                  <a:lnTo>
                    <a:pt x="487830" y="580824"/>
                  </a:lnTo>
                  <a:lnTo>
                    <a:pt x="523067" y="554236"/>
                  </a:lnTo>
                  <a:lnTo>
                    <a:pt x="554224" y="523080"/>
                  </a:lnTo>
                  <a:lnTo>
                    <a:pt x="580811" y="487842"/>
                  </a:lnTo>
                  <a:lnTo>
                    <a:pt x="602341" y="449013"/>
                  </a:lnTo>
                  <a:lnTo>
                    <a:pt x="618324" y="407081"/>
                  </a:lnTo>
                  <a:lnTo>
                    <a:pt x="628273" y="362534"/>
                  </a:lnTo>
                  <a:lnTo>
                    <a:pt x="631698" y="315861"/>
                  </a:lnTo>
                  <a:lnTo>
                    <a:pt x="628273" y="269185"/>
                  </a:lnTo>
                  <a:lnTo>
                    <a:pt x="618324" y="224636"/>
                  </a:lnTo>
                  <a:lnTo>
                    <a:pt x="602341" y="182701"/>
                  </a:lnTo>
                  <a:lnTo>
                    <a:pt x="580811" y="143870"/>
                  </a:lnTo>
                  <a:lnTo>
                    <a:pt x="554224" y="108632"/>
                  </a:lnTo>
                  <a:lnTo>
                    <a:pt x="523067" y="77475"/>
                  </a:lnTo>
                  <a:lnTo>
                    <a:pt x="487830" y="50886"/>
                  </a:lnTo>
                  <a:lnTo>
                    <a:pt x="449001" y="29356"/>
                  </a:lnTo>
                  <a:lnTo>
                    <a:pt x="407068" y="13373"/>
                  </a:lnTo>
                  <a:lnTo>
                    <a:pt x="362521" y="3424"/>
                  </a:lnTo>
                  <a:lnTo>
                    <a:pt x="315849" y="0"/>
                  </a:lnTo>
                  <a:lnTo>
                    <a:pt x="269176" y="3424"/>
                  </a:lnTo>
                  <a:lnTo>
                    <a:pt x="224629" y="13373"/>
                  </a:lnTo>
                  <a:lnTo>
                    <a:pt x="182696" y="29356"/>
                  </a:lnTo>
                  <a:lnTo>
                    <a:pt x="143867" y="50886"/>
                  </a:lnTo>
                  <a:lnTo>
                    <a:pt x="108630" y="77475"/>
                  </a:lnTo>
                  <a:lnTo>
                    <a:pt x="77473" y="108632"/>
                  </a:lnTo>
                  <a:lnTo>
                    <a:pt x="50886" y="143870"/>
                  </a:lnTo>
                  <a:lnTo>
                    <a:pt x="29356" y="182701"/>
                  </a:lnTo>
                  <a:lnTo>
                    <a:pt x="13373" y="224636"/>
                  </a:lnTo>
                  <a:lnTo>
                    <a:pt x="3424" y="269185"/>
                  </a:lnTo>
                  <a:lnTo>
                    <a:pt x="0" y="315861"/>
                  </a:lnTo>
                  <a:lnTo>
                    <a:pt x="3424" y="362534"/>
                  </a:lnTo>
                  <a:lnTo>
                    <a:pt x="13373" y="407081"/>
                  </a:lnTo>
                  <a:lnTo>
                    <a:pt x="29356" y="449013"/>
                  </a:lnTo>
                  <a:lnTo>
                    <a:pt x="50886" y="487842"/>
                  </a:lnTo>
                  <a:lnTo>
                    <a:pt x="77473" y="523080"/>
                  </a:lnTo>
                  <a:lnTo>
                    <a:pt x="108630" y="554236"/>
                  </a:lnTo>
                  <a:lnTo>
                    <a:pt x="143867" y="580824"/>
                  </a:lnTo>
                  <a:lnTo>
                    <a:pt x="182696" y="602354"/>
                  </a:lnTo>
                  <a:lnTo>
                    <a:pt x="224629" y="618337"/>
                  </a:lnTo>
                  <a:lnTo>
                    <a:pt x="269176" y="628285"/>
                  </a:lnTo>
                  <a:lnTo>
                    <a:pt x="315849" y="631710"/>
                  </a:lnTo>
                  <a:close/>
                </a:path>
              </a:pathLst>
            </a:custGeom>
            <a:ln w="36195">
              <a:solidFill>
                <a:srgbClr val="3FBA8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5" name="object 5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5</a:t>
            </a:fld>
            <a:endParaRPr spc="-25" dirty="0"/>
          </a:p>
        </p:txBody>
      </p:sp>
      <p:sp>
        <p:nvSpPr>
          <p:cNvPr id="56" name="object 5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5</a:t>
            </a:r>
          </a:p>
        </p:txBody>
      </p:sp>
      <p:sp>
        <p:nvSpPr>
          <p:cNvPr id="57" name="object 57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Use</a:t>
            </a:r>
            <a:r>
              <a:rPr spc="30" dirty="0"/>
              <a:t> </a:t>
            </a:r>
            <a:r>
              <a:rPr dirty="0"/>
              <a:t>of</a:t>
            </a:r>
            <a:r>
              <a:rPr spc="35" dirty="0"/>
              <a:t> </a:t>
            </a:r>
            <a:r>
              <a:rPr dirty="0"/>
              <a:t>Analysis</a:t>
            </a:r>
            <a:r>
              <a:rPr spc="35" dirty="0"/>
              <a:t> </a:t>
            </a:r>
            <a:r>
              <a:rPr dirty="0"/>
              <a:t>-</a:t>
            </a:r>
            <a:r>
              <a:rPr spc="35" dirty="0"/>
              <a:t> </a:t>
            </a:r>
            <a:r>
              <a:rPr dirty="0"/>
              <a:t>Developing</a:t>
            </a:r>
            <a:r>
              <a:rPr spc="35" dirty="0"/>
              <a:t> </a:t>
            </a:r>
            <a:r>
              <a:rPr dirty="0"/>
              <a:t>Actions</a:t>
            </a:r>
            <a:r>
              <a:rPr spc="30" dirty="0"/>
              <a:t> </a:t>
            </a:r>
            <a:r>
              <a:rPr dirty="0"/>
              <a:t>and</a:t>
            </a:r>
            <a:r>
              <a:rPr spc="35" dirty="0"/>
              <a:t> </a:t>
            </a:r>
            <a:r>
              <a:rPr dirty="0"/>
              <a:t>Making</a:t>
            </a:r>
            <a:r>
              <a:rPr spc="35" dirty="0"/>
              <a:t> </a:t>
            </a:r>
            <a:r>
              <a:rPr spc="-10" dirty="0"/>
              <a:t>Recommendations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6925056"/>
            <a:ext cx="10692130" cy="634365"/>
            <a:chOff x="0" y="6925056"/>
            <a:chExt cx="10692130" cy="63436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6925056"/>
              <a:ext cx="10692000" cy="633983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30330" y="7118816"/>
              <a:ext cx="268023" cy="159015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331291" y="71910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472119" y="7065429"/>
              <a:ext cx="1179955" cy="298856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9863999" y="70920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13995" y="7100295"/>
              <a:ext cx="302260" cy="299720"/>
            </a:xfrm>
            <a:custGeom>
              <a:avLst/>
              <a:gdLst/>
              <a:ahLst/>
              <a:cxnLst/>
              <a:rect l="l" t="t" r="r" b="b"/>
              <a:pathLst>
                <a:path w="302259" h="299720">
                  <a:moveTo>
                    <a:pt x="0" y="596"/>
                  </a:moveTo>
                  <a:lnTo>
                    <a:pt x="150228" y="151637"/>
                  </a:lnTo>
                  <a:lnTo>
                    <a:pt x="301866" y="0"/>
                  </a:lnTo>
                </a:path>
                <a:path w="302259" h="299720">
                  <a:moveTo>
                    <a:pt x="2070" y="79908"/>
                  </a:moveTo>
                  <a:lnTo>
                    <a:pt x="151015" y="228904"/>
                  </a:lnTo>
                  <a:lnTo>
                    <a:pt x="298996" y="85305"/>
                  </a:lnTo>
                </a:path>
                <a:path w="302259" h="299720">
                  <a:moveTo>
                    <a:pt x="2070" y="151523"/>
                  </a:moveTo>
                  <a:lnTo>
                    <a:pt x="151015" y="299402"/>
                  </a:lnTo>
                  <a:lnTo>
                    <a:pt x="300799" y="155968"/>
                  </a:lnTo>
                </a:path>
              </a:pathLst>
            </a:custGeom>
            <a:ln w="10502">
              <a:solidFill>
                <a:srgbClr val="3FBA8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 descr="$PPTXTitle"/>
          <p:cNvSpPr txBox="1">
            <a:spLocks noGrp="1"/>
          </p:cNvSpPr>
          <p:nvPr>
            <p:ph type="title"/>
          </p:nvPr>
        </p:nvSpPr>
        <p:spPr>
          <a:xfrm>
            <a:off x="707299" y="684055"/>
            <a:ext cx="6038215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/>
              <a:t>Key</a:t>
            </a:r>
            <a:r>
              <a:rPr spc="-85" dirty="0"/>
              <a:t> </a:t>
            </a:r>
            <a:r>
              <a:rPr dirty="0"/>
              <a:t>considerations</a:t>
            </a:r>
            <a:r>
              <a:rPr spc="-90" dirty="0"/>
              <a:t> </a:t>
            </a:r>
            <a:r>
              <a:rPr dirty="0"/>
              <a:t>when</a:t>
            </a:r>
            <a:r>
              <a:rPr spc="-90" dirty="0"/>
              <a:t> </a:t>
            </a:r>
            <a:r>
              <a:rPr spc="-10" dirty="0"/>
              <a:t>designing </a:t>
            </a:r>
            <a:r>
              <a:rPr dirty="0"/>
              <a:t>risk</a:t>
            </a:r>
            <a:r>
              <a:rPr spc="-45" dirty="0"/>
              <a:t> </a:t>
            </a:r>
            <a:r>
              <a:rPr dirty="0"/>
              <a:t>reduction</a:t>
            </a:r>
            <a:r>
              <a:rPr spc="-35" dirty="0"/>
              <a:t> </a:t>
            </a:r>
            <a:r>
              <a:rPr spc="-10" dirty="0"/>
              <a:t>programming</a:t>
            </a:r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6</a:t>
            </a:fld>
            <a:endParaRPr spc="-25" dirty="0"/>
          </a:p>
        </p:txBody>
      </p:sp>
      <p:sp>
        <p:nvSpPr>
          <p:cNvPr id="12" name="object 1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5</a:t>
            </a:r>
          </a:p>
        </p:txBody>
      </p:sp>
      <p:sp>
        <p:nvSpPr>
          <p:cNvPr id="13" name="object 13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Use</a:t>
            </a:r>
            <a:r>
              <a:rPr spc="30" dirty="0"/>
              <a:t> </a:t>
            </a:r>
            <a:r>
              <a:rPr dirty="0"/>
              <a:t>of</a:t>
            </a:r>
            <a:r>
              <a:rPr spc="35" dirty="0"/>
              <a:t> </a:t>
            </a:r>
            <a:r>
              <a:rPr dirty="0"/>
              <a:t>Analysis</a:t>
            </a:r>
            <a:r>
              <a:rPr spc="35" dirty="0"/>
              <a:t> </a:t>
            </a:r>
            <a:r>
              <a:rPr dirty="0"/>
              <a:t>-</a:t>
            </a:r>
            <a:r>
              <a:rPr spc="35" dirty="0"/>
              <a:t> </a:t>
            </a:r>
            <a:r>
              <a:rPr dirty="0"/>
              <a:t>Developing</a:t>
            </a:r>
            <a:r>
              <a:rPr spc="35" dirty="0"/>
              <a:t> </a:t>
            </a:r>
            <a:r>
              <a:rPr dirty="0"/>
              <a:t>Actions</a:t>
            </a:r>
            <a:r>
              <a:rPr spc="30" dirty="0"/>
              <a:t> </a:t>
            </a:r>
            <a:r>
              <a:rPr dirty="0"/>
              <a:t>and</a:t>
            </a:r>
            <a:r>
              <a:rPr spc="35" dirty="0"/>
              <a:t> </a:t>
            </a:r>
            <a:r>
              <a:rPr dirty="0"/>
              <a:t>Making</a:t>
            </a:r>
            <a:r>
              <a:rPr spc="35" dirty="0"/>
              <a:t> </a:t>
            </a:r>
            <a:r>
              <a:rPr spc="-10" dirty="0"/>
              <a:t>Recommendations</a:t>
            </a:r>
          </a:p>
        </p:txBody>
      </p:sp>
      <p:graphicFrame>
        <p:nvGraphicFramePr>
          <p:cNvPr id="10" name="object 10"/>
          <p:cNvGraphicFramePr>
            <a:graphicFrameLocks noGrp="1"/>
          </p:cNvGraphicFramePr>
          <p:nvPr/>
        </p:nvGraphicFramePr>
        <p:xfrm>
          <a:off x="719999" y="2214004"/>
          <a:ext cx="9226550" cy="336994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18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081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5953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255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L="107950">
                        <a:lnSpc>
                          <a:spcPct val="100000"/>
                        </a:lnSpc>
                      </a:pPr>
                      <a:r>
                        <a:rPr sz="1400" b="0" dirty="0">
                          <a:solidFill>
                            <a:srgbClr val="FFFFFF"/>
                          </a:solidFill>
                          <a:latin typeface="Roboto Medium"/>
                          <a:cs typeface="Roboto Medium"/>
                        </a:rPr>
                        <a:t>1.</a:t>
                      </a:r>
                      <a:r>
                        <a:rPr sz="1400" b="0" spc="-25" dirty="0">
                          <a:solidFill>
                            <a:srgbClr val="FFFFFF"/>
                          </a:solidFill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400" b="0" spc="-10" dirty="0">
                          <a:solidFill>
                            <a:srgbClr val="FFFFFF"/>
                          </a:solidFill>
                          <a:latin typeface="Roboto Medium"/>
                          <a:cs typeface="Roboto Medium"/>
                        </a:rPr>
                        <a:t>Proportionality</a:t>
                      </a:r>
                      <a:endParaRPr sz="1400">
                        <a:latin typeface="Roboto Medium"/>
                        <a:cs typeface="Roboto Medium"/>
                      </a:endParaRPr>
                    </a:p>
                  </a:txBody>
                  <a:tcPr marL="0" marR="0" marT="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3FBA8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65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L="107950">
                        <a:lnSpc>
                          <a:spcPts val="1639"/>
                        </a:lnSpc>
                      </a:pPr>
                      <a:r>
                        <a:rPr sz="1400" b="0" dirty="0">
                          <a:latin typeface="Roboto Light"/>
                          <a:cs typeface="Roboto Light"/>
                        </a:rPr>
                        <a:t>Is</a:t>
                      </a:r>
                      <a:r>
                        <a:rPr sz="14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this</a:t>
                      </a:r>
                      <a:r>
                        <a:rPr sz="14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a</a:t>
                      </a:r>
                      <a:r>
                        <a:rPr sz="14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risk</a:t>
                      </a:r>
                      <a:r>
                        <a:rPr sz="14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which</a:t>
                      </a:r>
                      <a:r>
                        <a:rPr sz="14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is</a:t>
                      </a:r>
                      <a:r>
                        <a:rPr sz="14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having</a:t>
                      </a:r>
                      <a:r>
                        <a:rPr sz="14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a</a:t>
                      </a:r>
                      <a:r>
                        <a:rPr sz="14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spc="-10" dirty="0">
                          <a:latin typeface="Roboto Light"/>
                          <a:cs typeface="Roboto Light"/>
                        </a:rPr>
                        <a:t>significant</a:t>
                      </a:r>
                      <a:r>
                        <a:rPr sz="14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impact</a:t>
                      </a:r>
                      <a:r>
                        <a:rPr sz="14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on</a:t>
                      </a:r>
                      <a:r>
                        <a:rPr sz="14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spc="-10" dirty="0">
                          <a:latin typeface="Roboto Light"/>
                          <a:cs typeface="Roboto Light"/>
                        </a:rPr>
                        <a:t>communities?</a:t>
                      </a:r>
                      <a:r>
                        <a:rPr sz="14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Is</a:t>
                      </a:r>
                      <a:r>
                        <a:rPr sz="14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addressing</a:t>
                      </a:r>
                      <a:r>
                        <a:rPr sz="1400" b="0" spc="-20" dirty="0">
                          <a:latin typeface="Roboto Light"/>
                          <a:cs typeface="Roboto Light"/>
                        </a:rPr>
                        <a:t> this</a:t>
                      </a:r>
                      <a:endParaRPr sz="1400">
                        <a:latin typeface="Roboto Light"/>
                        <a:cs typeface="Roboto Light"/>
                      </a:endParaRPr>
                    </a:p>
                    <a:p>
                      <a:pPr marL="107950">
                        <a:lnSpc>
                          <a:spcPts val="1639"/>
                        </a:lnSpc>
                      </a:pPr>
                      <a:r>
                        <a:rPr sz="1400" b="0" dirty="0">
                          <a:latin typeface="Roboto Light"/>
                          <a:cs typeface="Roboto Light"/>
                        </a:rPr>
                        <a:t>risk</a:t>
                      </a:r>
                      <a:r>
                        <a:rPr sz="14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a</a:t>
                      </a:r>
                      <a:r>
                        <a:rPr sz="14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priority</a:t>
                      </a:r>
                      <a:r>
                        <a:rPr sz="14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for</a:t>
                      </a:r>
                      <a:r>
                        <a:rPr sz="1400" b="0" spc="-3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people,</a:t>
                      </a:r>
                      <a:r>
                        <a:rPr sz="14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when</a:t>
                      </a:r>
                      <a:r>
                        <a:rPr sz="1400" b="0" spc="-3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considering</a:t>
                      </a:r>
                      <a:r>
                        <a:rPr sz="14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all</a:t>
                      </a:r>
                      <a:r>
                        <a:rPr sz="1400" b="0" spc="-3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spc="-10" dirty="0">
                          <a:latin typeface="Roboto Light"/>
                          <a:cs typeface="Roboto Light"/>
                        </a:rPr>
                        <a:t>surrounding</a:t>
                      </a:r>
                      <a:r>
                        <a:rPr sz="14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spc="-10" dirty="0">
                          <a:latin typeface="Roboto Light"/>
                          <a:cs typeface="Roboto Light"/>
                        </a:rPr>
                        <a:t>circumstances?</a:t>
                      </a:r>
                      <a:endParaRPr sz="1400">
                        <a:latin typeface="Roboto Light"/>
                        <a:cs typeface="Roboto Light"/>
                      </a:endParaRPr>
                    </a:p>
                    <a:p>
                      <a:pPr marL="335915" indent="-227965">
                        <a:lnSpc>
                          <a:spcPct val="100000"/>
                        </a:lnSpc>
                        <a:spcBef>
                          <a:spcPts val="1520"/>
                        </a:spcBef>
                        <a:buClr>
                          <a:srgbClr val="3FBA8D"/>
                        </a:buClr>
                        <a:buChar char="•"/>
                        <a:tabLst>
                          <a:tab pos="335915" algn="l"/>
                        </a:tabLst>
                      </a:pPr>
                      <a:r>
                        <a:rPr sz="1400" b="0" spc="-10" dirty="0">
                          <a:latin typeface="Roboto Light"/>
                          <a:cs typeface="Roboto Light"/>
                        </a:rPr>
                        <a:t>Activities</a:t>
                      </a:r>
                      <a:r>
                        <a:rPr sz="14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should</a:t>
                      </a:r>
                      <a:r>
                        <a:rPr sz="1400" b="0" spc="-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be</a:t>
                      </a:r>
                      <a:r>
                        <a:rPr sz="1400" b="0" spc="-10" dirty="0">
                          <a:latin typeface="Roboto Light"/>
                          <a:cs typeface="Roboto Light"/>
                        </a:rPr>
                        <a:t> proportionate</a:t>
                      </a:r>
                      <a:r>
                        <a:rPr sz="1400" b="0" spc="-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to</a:t>
                      </a:r>
                      <a:r>
                        <a:rPr sz="14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the</a:t>
                      </a:r>
                      <a:r>
                        <a:rPr sz="1400" b="0" spc="-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spc="-10" dirty="0">
                          <a:latin typeface="Roboto Light"/>
                          <a:cs typeface="Roboto Light"/>
                        </a:rPr>
                        <a:t>risk/effect.</a:t>
                      </a:r>
                      <a:endParaRPr sz="1400">
                        <a:latin typeface="Roboto Light"/>
                        <a:cs typeface="Roboto Light"/>
                      </a:endParaRPr>
                    </a:p>
                  </a:txBody>
                  <a:tcPr marL="0" marR="0" marT="59055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DEF1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379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L="107950">
                        <a:lnSpc>
                          <a:spcPct val="100000"/>
                        </a:lnSpc>
                      </a:pPr>
                      <a:r>
                        <a:rPr sz="1400" b="0" dirty="0">
                          <a:solidFill>
                            <a:srgbClr val="FFFFFF"/>
                          </a:solidFill>
                          <a:latin typeface="Roboto Medium"/>
                          <a:cs typeface="Roboto Medium"/>
                        </a:rPr>
                        <a:t>2.</a:t>
                      </a:r>
                      <a:r>
                        <a:rPr sz="1400" b="0" spc="-25" dirty="0">
                          <a:solidFill>
                            <a:srgbClr val="FFFFFF"/>
                          </a:solidFill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400" b="0" spc="-10" dirty="0">
                          <a:solidFill>
                            <a:srgbClr val="FFFFFF"/>
                          </a:solidFill>
                          <a:latin typeface="Roboto Medium"/>
                          <a:cs typeface="Roboto Medium"/>
                        </a:rPr>
                        <a:t>Solvability</a:t>
                      </a:r>
                      <a:endParaRPr sz="1400">
                        <a:latin typeface="Roboto Medium"/>
                        <a:cs typeface="Roboto Medium"/>
                      </a:endParaRPr>
                    </a:p>
                  </a:txBody>
                  <a:tcPr marL="0" marR="0" marT="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3FBA8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195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L="107950">
                        <a:lnSpc>
                          <a:spcPts val="1639"/>
                        </a:lnSpc>
                      </a:pPr>
                      <a:r>
                        <a:rPr sz="1400" b="0" dirty="0">
                          <a:latin typeface="Roboto Light"/>
                          <a:cs typeface="Roboto Light"/>
                        </a:rPr>
                        <a:t>Is</a:t>
                      </a:r>
                      <a:r>
                        <a:rPr sz="14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risk</a:t>
                      </a:r>
                      <a:r>
                        <a:rPr sz="14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spc="-10" dirty="0">
                          <a:latin typeface="Roboto Light"/>
                          <a:cs typeface="Roboto Light"/>
                        </a:rPr>
                        <a:t>reduction</a:t>
                      </a:r>
                      <a:r>
                        <a:rPr sz="14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achievable</a:t>
                      </a:r>
                      <a:r>
                        <a:rPr sz="14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in</a:t>
                      </a:r>
                      <a:r>
                        <a:rPr sz="14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the</a:t>
                      </a:r>
                      <a:r>
                        <a:rPr sz="14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spc="-10" dirty="0">
                          <a:latin typeface="Roboto Light"/>
                          <a:cs typeface="Roboto Light"/>
                        </a:rPr>
                        <a:t>context?</a:t>
                      </a:r>
                      <a:r>
                        <a:rPr sz="14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Is</a:t>
                      </a:r>
                      <a:r>
                        <a:rPr sz="14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the</a:t>
                      </a:r>
                      <a:r>
                        <a:rPr sz="14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spc="-10" dirty="0">
                          <a:latin typeface="Roboto Light"/>
                          <a:cs typeface="Roboto Light"/>
                        </a:rPr>
                        <a:t>risk/threat</a:t>
                      </a:r>
                      <a:r>
                        <a:rPr sz="14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something,</a:t>
                      </a:r>
                      <a:r>
                        <a:rPr sz="14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we</a:t>
                      </a:r>
                      <a:r>
                        <a:rPr sz="14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can</a:t>
                      </a:r>
                      <a:r>
                        <a:rPr sz="1400" b="0" spc="-20" dirty="0">
                          <a:latin typeface="Roboto Light"/>
                          <a:cs typeface="Roboto Light"/>
                        </a:rPr>
                        <a:t> have</a:t>
                      </a:r>
                      <a:endParaRPr sz="1400">
                        <a:latin typeface="Roboto Light"/>
                        <a:cs typeface="Roboto Light"/>
                      </a:endParaRPr>
                    </a:p>
                    <a:p>
                      <a:pPr marL="107950">
                        <a:lnSpc>
                          <a:spcPts val="1639"/>
                        </a:lnSpc>
                      </a:pPr>
                      <a:r>
                        <a:rPr sz="1400" b="0" dirty="0">
                          <a:latin typeface="Roboto Light"/>
                          <a:cs typeface="Roboto Light"/>
                        </a:rPr>
                        <a:t>influence</a:t>
                      </a:r>
                      <a:r>
                        <a:rPr sz="14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over</a:t>
                      </a:r>
                      <a:r>
                        <a:rPr sz="1400" b="0" spc="-3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and</a:t>
                      </a:r>
                      <a:r>
                        <a:rPr sz="14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reduce.</a:t>
                      </a:r>
                      <a:r>
                        <a:rPr sz="14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Will</a:t>
                      </a:r>
                      <a:r>
                        <a:rPr sz="1400" b="0" spc="-3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the</a:t>
                      </a:r>
                      <a:r>
                        <a:rPr sz="14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spc="-10" dirty="0">
                          <a:latin typeface="Roboto Light"/>
                          <a:cs typeface="Roboto Light"/>
                        </a:rPr>
                        <a:t>intervention</a:t>
                      </a:r>
                      <a:r>
                        <a:rPr sz="1400" b="0" spc="-3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have</a:t>
                      </a:r>
                      <a:r>
                        <a:rPr sz="14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spc="-10" dirty="0">
                          <a:latin typeface="Roboto Light"/>
                          <a:cs typeface="Roboto Light"/>
                        </a:rPr>
                        <a:t>impact?</a:t>
                      </a:r>
                      <a:endParaRPr sz="1400">
                        <a:latin typeface="Roboto Light"/>
                        <a:cs typeface="Roboto Light"/>
                      </a:endParaRPr>
                    </a:p>
                  </a:txBody>
                  <a:tcPr marL="0" marR="0" marT="151765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DEF1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7249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50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L="107950">
                        <a:lnSpc>
                          <a:spcPct val="100000"/>
                        </a:lnSpc>
                      </a:pPr>
                      <a:r>
                        <a:rPr sz="1400" b="0" dirty="0">
                          <a:solidFill>
                            <a:srgbClr val="FFFFFF"/>
                          </a:solidFill>
                          <a:latin typeface="Roboto Medium"/>
                          <a:cs typeface="Roboto Medium"/>
                        </a:rPr>
                        <a:t>3.</a:t>
                      </a:r>
                      <a:r>
                        <a:rPr sz="1400" b="0" spc="-25" dirty="0">
                          <a:solidFill>
                            <a:srgbClr val="FFFFFF"/>
                          </a:solidFill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400" b="0" spc="-10" dirty="0">
                          <a:solidFill>
                            <a:srgbClr val="FFFFFF"/>
                          </a:solidFill>
                          <a:latin typeface="Roboto Medium"/>
                          <a:cs typeface="Roboto Medium"/>
                        </a:rPr>
                        <a:t>Feasibility</a:t>
                      </a:r>
                      <a:endParaRPr sz="1400">
                        <a:latin typeface="Roboto Medium"/>
                        <a:cs typeface="Roboto Medium"/>
                      </a:endParaRPr>
                    </a:p>
                  </a:txBody>
                  <a:tcPr marL="0" marR="0" marT="12065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3FBA8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50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L="107950">
                        <a:lnSpc>
                          <a:spcPct val="100000"/>
                        </a:lnSpc>
                      </a:pPr>
                      <a:r>
                        <a:rPr sz="1400" b="0" dirty="0">
                          <a:latin typeface="Roboto Light"/>
                          <a:cs typeface="Roboto Light"/>
                        </a:rPr>
                        <a:t>Can</a:t>
                      </a:r>
                      <a:r>
                        <a:rPr sz="14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we,</a:t>
                      </a:r>
                      <a:r>
                        <a:rPr sz="14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as</a:t>
                      </a:r>
                      <a:r>
                        <a:rPr sz="14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spc="-10" dirty="0">
                          <a:latin typeface="Roboto Light"/>
                          <a:cs typeface="Roboto Light"/>
                        </a:rPr>
                        <a:t>protection</a:t>
                      </a:r>
                      <a:r>
                        <a:rPr sz="14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spc="-10" dirty="0">
                          <a:latin typeface="Roboto Light"/>
                          <a:cs typeface="Roboto Light"/>
                        </a:rPr>
                        <a:t>actors,</a:t>
                      </a:r>
                      <a:r>
                        <a:rPr sz="14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spc="-10" dirty="0">
                          <a:latin typeface="Roboto Light"/>
                          <a:cs typeface="Roboto Light"/>
                        </a:rPr>
                        <a:t>respond?</a:t>
                      </a:r>
                      <a:endParaRPr sz="1400">
                        <a:latin typeface="Roboto Light"/>
                        <a:cs typeface="Roboto Light"/>
                      </a:endParaRPr>
                    </a:p>
                  </a:txBody>
                  <a:tcPr marL="0" marR="0" marT="12065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DEF1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5"/>
            <a:ext cx="10692130" cy="7559040"/>
            <a:chOff x="0" y="5"/>
            <a:chExt cx="10692130" cy="755904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5"/>
              <a:ext cx="10692000" cy="755903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30330" y="7118815"/>
              <a:ext cx="268023" cy="159015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331291" y="71910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472119" y="7065429"/>
              <a:ext cx="1179955" cy="298856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9863999" y="70920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13995" y="7100296"/>
              <a:ext cx="302260" cy="299720"/>
            </a:xfrm>
            <a:custGeom>
              <a:avLst/>
              <a:gdLst/>
              <a:ahLst/>
              <a:cxnLst/>
              <a:rect l="l" t="t" r="r" b="b"/>
              <a:pathLst>
                <a:path w="302259" h="299720">
                  <a:moveTo>
                    <a:pt x="0" y="596"/>
                  </a:moveTo>
                  <a:lnTo>
                    <a:pt x="150228" y="151637"/>
                  </a:lnTo>
                  <a:lnTo>
                    <a:pt x="301866" y="0"/>
                  </a:lnTo>
                </a:path>
                <a:path w="302259" h="299720">
                  <a:moveTo>
                    <a:pt x="2070" y="79908"/>
                  </a:moveTo>
                  <a:lnTo>
                    <a:pt x="151015" y="228904"/>
                  </a:lnTo>
                  <a:lnTo>
                    <a:pt x="298996" y="85305"/>
                  </a:lnTo>
                </a:path>
                <a:path w="302259" h="299720">
                  <a:moveTo>
                    <a:pt x="2070" y="151523"/>
                  </a:moveTo>
                  <a:lnTo>
                    <a:pt x="151015" y="299402"/>
                  </a:lnTo>
                  <a:lnTo>
                    <a:pt x="300799" y="155968"/>
                  </a:lnTo>
                </a:path>
              </a:pathLst>
            </a:custGeom>
            <a:ln w="10502">
              <a:solidFill>
                <a:srgbClr val="3FBA8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 descr="$PPTXTitle"/>
          <p:cNvSpPr txBox="1">
            <a:spLocks noGrp="1"/>
          </p:cNvSpPr>
          <p:nvPr>
            <p:ph type="title"/>
          </p:nvPr>
        </p:nvSpPr>
        <p:spPr>
          <a:xfrm>
            <a:off x="707299" y="684055"/>
            <a:ext cx="6038215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/>
              <a:t>Key</a:t>
            </a:r>
            <a:r>
              <a:rPr spc="-85" dirty="0"/>
              <a:t> </a:t>
            </a:r>
            <a:r>
              <a:rPr dirty="0"/>
              <a:t>considerations</a:t>
            </a:r>
            <a:r>
              <a:rPr spc="-90" dirty="0"/>
              <a:t> </a:t>
            </a:r>
            <a:r>
              <a:rPr dirty="0"/>
              <a:t>when</a:t>
            </a:r>
            <a:r>
              <a:rPr spc="-90" dirty="0"/>
              <a:t> </a:t>
            </a:r>
            <a:r>
              <a:rPr spc="-10" dirty="0"/>
              <a:t>designing </a:t>
            </a:r>
            <a:r>
              <a:rPr dirty="0"/>
              <a:t>risk</a:t>
            </a:r>
            <a:r>
              <a:rPr spc="-45" dirty="0"/>
              <a:t> </a:t>
            </a:r>
            <a:r>
              <a:rPr dirty="0"/>
              <a:t>reduction</a:t>
            </a:r>
            <a:r>
              <a:rPr spc="-35" dirty="0"/>
              <a:t> </a:t>
            </a:r>
            <a:r>
              <a:rPr spc="-10" dirty="0"/>
              <a:t>programming</a:t>
            </a:r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7</a:t>
            </a:fld>
            <a:endParaRPr spc="-25" dirty="0"/>
          </a:p>
        </p:txBody>
      </p:sp>
      <p:sp>
        <p:nvSpPr>
          <p:cNvPr id="12" name="object 1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5</a:t>
            </a:r>
          </a:p>
        </p:txBody>
      </p:sp>
      <p:sp>
        <p:nvSpPr>
          <p:cNvPr id="13" name="object 13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Use</a:t>
            </a:r>
            <a:r>
              <a:rPr spc="30" dirty="0"/>
              <a:t> </a:t>
            </a:r>
            <a:r>
              <a:rPr dirty="0"/>
              <a:t>of</a:t>
            </a:r>
            <a:r>
              <a:rPr spc="35" dirty="0"/>
              <a:t> </a:t>
            </a:r>
            <a:r>
              <a:rPr dirty="0"/>
              <a:t>Analysis</a:t>
            </a:r>
            <a:r>
              <a:rPr spc="35" dirty="0"/>
              <a:t> </a:t>
            </a:r>
            <a:r>
              <a:rPr dirty="0"/>
              <a:t>-</a:t>
            </a:r>
            <a:r>
              <a:rPr spc="35" dirty="0"/>
              <a:t> </a:t>
            </a:r>
            <a:r>
              <a:rPr dirty="0"/>
              <a:t>Developing</a:t>
            </a:r>
            <a:r>
              <a:rPr spc="35" dirty="0"/>
              <a:t> </a:t>
            </a:r>
            <a:r>
              <a:rPr dirty="0"/>
              <a:t>Actions</a:t>
            </a:r>
            <a:r>
              <a:rPr spc="30" dirty="0"/>
              <a:t> </a:t>
            </a:r>
            <a:r>
              <a:rPr dirty="0"/>
              <a:t>and</a:t>
            </a:r>
            <a:r>
              <a:rPr spc="35" dirty="0"/>
              <a:t> </a:t>
            </a:r>
            <a:r>
              <a:rPr dirty="0"/>
              <a:t>Making</a:t>
            </a:r>
            <a:r>
              <a:rPr spc="35" dirty="0"/>
              <a:t> </a:t>
            </a:r>
            <a:r>
              <a:rPr spc="-10" dirty="0"/>
              <a:t>Recommendations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707299" y="2189680"/>
            <a:ext cx="6040755" cy="35731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0" dirty="0">
                <a:latin typeface="Roboto Medium"/>
                <a:cs typeface="Roboto Medium"/>
              </a:rPr>
              <a:t>Relevant</a:t>
            </a:r>
            <a:r>
              <a:rPr sz="1400" b="0" spc="-35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to</a:t>
            </a:r>
            <a:r>
              <a:rPr sz="1400" b="0" spc="-40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each</a:t>
            </a:r>
            <a:r>
              <a:rPr sz="1400" b="0" spc="-35" dirty="0"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Medium"/>
                <a:cs typeface="Roboto Medium"/>
              </a:rPr>
              <a:t>risk</a:t>
            </a:r>
            <a:r>
              <a:rPr sz="1400" b="0" spc="-35" dirty="0">
                <a:latin typeface="Roboto Medium"/>
                <a:cs typeface="Roboto Medium"/>
              </a:rPr>
              <a:t> </a:t>
            </a:r>
            <a:r>
              <a:rPr sz="1400" b="0" spc="-10" dirty="0">
                <a:latin typeface="Roboto Medium"/>
                <a:cs typeface="Roboto Medium"/>
              </a:rPr>
              <a:t>factor:</a:t>
            </a:r>
            <a:endParaRPr sz="1400">
              <a:latin typeface="Roboto Medium"/>
              <a:cs typeface="Roboto Medium"/>
            </a:endParaRPr>
          </a:p>
          <a:p>
            <a:pPr marL="190500" marR="239395" indent="-178435">
              <a:lnSpc>
                <a:spcPct val="119000"/>
              </a:lnSpc>
              <a:spcBef>
                <a:spcPts val="1415"/>
              </a:spcBef>
              <a:buFont typeface="Roboto Light"/>
              <a:buChar char="•"/>
              <a:tabLst>
                <a:tab pos="192405" algn="l"/>
              </a:tabLst>
            </a:pPr>
            <a:r>
              <a:rPr sz="1400" b="0" dirty="0">
                <a:solidFill>
                  <a:srgbClr val="3FBA8D"/>
                </a:solidFill>
                <a:latin typeface="Roboto Medium"/>
                <a:cs typeface="Roboto Medium"/>
              </a:rPr>
              <a:t>Threat:</a:t>
            </a:r>
            <a:r>
              <a:rPr sz="1400" b="0" spc="-40" dirty="0">
                <a:solidFill>
                  <a:srgbClr val="3FBA8D"/>
                </a:solidFill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Most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of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time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we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cannot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eliminate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threat,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but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we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can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spc="-25" dirty="0">
                <a:latin typeface="Roboto Light"/>
                <a:cs typeface="Roboto Light"/>
              </a:rPr>
              <a:t>try</a:t>
            </a:r>
            <a:r>
              <a:rPr sz="1400" b="0" spc="500" dirty="0">
                <a:latin typeface="Roboto Light"/>
                <a:cs typeface="Roboto Light"/>
              </a:rPr>
              <a:t> 	</a:t>
            </a:r>
            <a:r>
              <a:rPr sz="1400" b="0" dirty="0">
                <a:latin typeface="Roboto Light"/>
                <a:cs typeface="Roboto Light"/>
              </a:rPr>
              <a:t>to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reduce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it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through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engagement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with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main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actors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responsible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of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spc="-25" dirty="0">
                <a:latin typeface="Roboto Light"/>
                <a:cs typeface="Roboto Light"/>
              </a:rPr>
              <a:t>the</a:t>
            </a:r>
            <a:endParaRPr sz="1400">
              <a:latin typeface="Roboto Light"/>
              <a:cs typeface="Roboto Light"/>
            </a:endParaRPr>
          </a:p>
          <a:p>
            <a:pPr marL="192405" marR="5080">
              <a:lnSpc>
                <a:spcPct val="119000"/>
              </a:lnSpc>
            </a:pPr>
            <a:r>
              <a:rPr sz="1400" b="0" dirty="0">
                <a:latin typeface="Roboto Light"/>
                <a:cs typeface="Roboto Light"/>
              </a:rPr>
              <a:t>threat,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advocacy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work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with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others.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It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remains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underrepresented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20" dirty="0">
                <a:latin typeface="Roboto Light"/>
                <a:cs typeface="Roboto Light"/>
              </a:rPr>
              <a:t>type </a:t>
            </a:r>
            <a:r>
              <a:rPr sz="1400" b="0" dirty="0">
                <a:latin typeface="Roboto Light"/>
                <a:cs typeface="Roboto Light"/>
              </a:rPr>
              <a:t>of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activity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in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protection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programming,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so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opportunities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for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piloting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spc="-25" dirty="0">
                <a:latin typeface="Roboto Light"/>
                <a:cs typeface="Roboto Light"/>
              </a:rPr>
              <a:t>and </a:t>
            </a:r>
            <a:r>
              <a:rPr sz="1400" b="0" dirty="0">
                <a:latin typeface="Roboto Light"/>
                <a:cs typeface="Roboto Light"/>
              </a:rPr>
              <a:t>learning</a:t>
            </a:r>
            <a:r>
              <a:rPr sz="1400" b="0" spc="-4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are</a:t>
            </a:r>
            <a:r>
              <a:rPr sz="1400" b="0" spc="-4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vast.</a:t>
            </a:r>
            <a:endParaRPr sz="1400">
              <a:latin typeface="Roboto Light"/>
              <a:cs typeface="Roboto Light"/>
            </a:endParaRPr>
          </a:p>
          <a:p>
            <a:pPr marL="190500" marR="149860" indent="-178435">
              <a:lnSpc>
                <a:spcPct val="119000"/>
              </a:lnSpc>
              <a:spcBef>
                <a:spcPts val="1420"/>
              </a:spcBef>
              <a:buFont typeface="Roboto Light"/>
              <a:buChar char="•"/>
              <a:tabLst>
                <a:tab pos="192405" algn="l"/>
              </a:tabLst>
            </a:pPr>
            <a:r>
              <a:rPr sz="1400" b="0" spc="-10" dirty="0">
                <a:solidFill>
                  <a:srgbClr val="3FBA8D"/>
                </a:solidFill>
                <a:latin typeface="Roboto Medium"/>
                <a:cs typeface="Roboto Medium"/>
              </a:rPr>
              <a:t>Vulnerability:</a:t>
            </a:r>
            <a:r>
              <a:rPr sz="1400" b="0" spc="-30" dirty="0">
                <a:solidFill>
                  <a:srgbClr val="3FBA8D"/>
                </a:solidFill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we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need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to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practically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think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how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we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can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reduce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number 	</a:t>
            </a:r>
            <a:r>
              <a:rPr sz="1400" b="0" dirty="0">
                <a:latin typeface="Roboto Light"/>
                <a:cs typeface="Roboto Light"/>
              </a:rPr>
              <a:t>of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times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people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are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exposed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to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threat</a:t>
            </a:r>
            <a:r>
              <a:rPr sz="1400" b="0" spc="-4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or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make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people</a:t>
            </a:r>
            <a:r>
              <a:rPr sz="1400" b="0" spc="-3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stronger/more 	prepared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when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they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face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threat.</a:t>
            </a:r>
            <a:r>
              <a:rPr sz="1400" b="0" spc="-5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These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interventions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can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be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very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novel 	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innovative.</a:t>
            </a:r>
            <a:endParaRPr sz="1400">
              <a:latin typeface="Roboto Light"/>
              <a:cs typeface="Roboto Light"/>
            </a:endParaRPr>
          </a:p>
          <a:p>
            <a:pPr marL="190500" marR="294005" indent="-178435">
              <a:lnSpc>
                <a:spcPct val="119000"/>
              </a:lnSpc>
              <a:spcBef>
                <a:spcPts val="1420"/>
              </a:spcBef>
              <a:buFont typeface="Roboto Light"/>
              <a:buChar char="•"/>
              <a:tabLst>
                <a:tab pos="192405" algn="l"/>
              </a:tabLst>
            </a:pPr>
            <a:r>
              <a:rPr sz="1400" b="0" spc="-10" dirty="0">
                <a:solidFill>
                  <a:srgbClr val="3FBA8D"/>
                </a:solidFill>
                <a:latin typeface="Roboto Medium"/>
                <a:cs typeface="Roboto Medium"/>
              </a:rPr>
              <a:t>Capacity:</a:t>
            </a:r>
            <a:r>
              <a:rPr sz="1400" b="0" spc="-25" dirty="0">
                <a:solidFill>
                  <a:srgbClr val="3FBA8D"/>
                </a:solidFill>
                <a:latin typeface="Roboto Medium"/>
                <a:cs typeface="Roboto Medium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we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need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to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think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about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individual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capacity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but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also</a:t>
            </a:r>
            <a:r>
              <a:rPr sz="1400" b="0" spc="-25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as</a:t>
            </a:r>
            <a:r>
              <a:rPr sz="1400" b="0" spc="-3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group 	</a:t>
            </a:r>
            <a:r>
              <a:rPr sz="1400" b="0" dirty="0">
                <a:latin typeface="Roboto Light"/>
                <a:cs typeface="Roboto Light"/>
              </a:rPr>
              <a:t>and</a:t>
            </a:r>
            <a:r>
              <a:rPr sz="1400" b="0" spc="-20" dirty="0">
                <a:latin typeface="Roboto Light"/>
                <a:cs typeface="Roboto Light"/>
              </a:rPr>
              <a:t> </a:t>
            </a:r>
            <a:r>
              <a:rPr sz="1400" b="0" dirty="0">
                <a:latin typeface="Roboto Light"/>
                <a:cs typeface="Roboto Light"/>
              </a:rPr>
              <a:t>a</a:t>
            </a:r>
            <a:r>
              <a:rPr sz="1400" b="0" spc="-15" dirty="0">
                <a:latin typeface="Roboto Light"/>
                <a:cs typeface="Roboto Light"/>
              </a:rPr>
              <a:t> </a:t>
            </a:r>
            <a:r>
              <a:rPr sz="1400" b="0" spc="-10" dirty="0">
                <a:latin typeface="Roboto Light"/>
                <a:cs typeface="Roboto Light"/>
              </a:rPr>
              <a:t>community</a:t>
            </a:r>
            <a:endParaRPr sz="1400">
              <a:latin typeface="Roboto Light"/>
              <a:cs typeface="Roboto Ligh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6925056"/>
            <a:ext cx="10692130" cy="634365"/>
            <a:chOff x="0" y="6925056"/>
            <a:chExt cx="10692130" cy="63436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6925056"/>
              <a:ext cx="10692000" cy="633983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30330" y="7118816"/>
              <a:ext cx="268023" cy="159015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331291" y="71910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472119" y="7065429"/>
              <a:ext cx="1179955" cy="298856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9863999" y="70920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13995" y="7100295"/>
              <a:ext cx="302260" cy="299720"/>
            </a:xfrm>
            <a:custGeom>
              <a:avLst/>
              <a:gdLst/>
              <a:ahLst/>
              <a:cxnLst/>
              <a:rect l="l" t="t" r="r" b="b"/>
              <a:pathLst>
                <a:path w="302259" h="299720">
                  <a:moveTo>
                    <a:pt x="0" y="596"/>
                  </a:moveTo>
                  <a:lnTo>
                    <a:pt x="150228" y="151637"/>
                  </a:lnTo>
                  <a:lnTo>
                    <a:pt x="301866" y="0"/>
                  </a:lnTo>
                </a:path>
                <a:path w="302259" h="299720">
                  <a:moveTo>
                    <a:pt x="2070" y="79908"/>
                  </a:moveTo>
                  <a:lnTo>
                    <a:pt x="151015" y="228904"/>
                  </a:lnTo>
                  <a:lnTo>
                    <a:pt x="298996" y="85305"/>
                  </a:lnTo>
                </a:path>
                <a:path w="302259" h="299720">
                  <a:moveTo>
                    <a:pt x="2070" y="151523"/>
                  </a:moveTo>
                  <a:lnTo>
                    <a:pt x="151015" y="299402"/>
                  </a:lnTo>
                  <a:lnTo>
                    <a:pt x="300799" y="155968"/>
                  </a:lnTo>
                </a:path>
              </a:pathLst>
            </a:custGeom>
            <a:ln w="10502">
              <a:solidFill>
                <a:srgbClr val="3FBA8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Types</a:t>
            </a:r>
            <a:r>
              <a:rPr spc="-110" dirty="0"/>
              <a:t> </a:t>
            </a:r>
            <a:r>
              <a:rPr dirty="0"/>
              <a:t>of</a:t>
            </a:r>
            <a:r>
              <a:rPr spc="-105" dirty="0"/>
              <a:t> </a:t>
            </a:r>
            <a:r>
              <a:rPr spc="-10" dirty="0"/>
              <a:t>protection</a:t>
            </a:r>
            <a:r>
              <a:rPr spc="-105" dirty="0"/>
              <a:t> </a:t>
            </a:r>
            <a:r>
              <a:rPr spc="-10" dirty="0"/>
              <a:t>strategies</a:t>
            </a:r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8</a:t>
            </a:fld>
            <a:endParaRPr spc="-25" dirty="0"/>
          </a:p>
        </p:txBody>
      </p:sp>
      <p:sp>
        <p:nvSpPr>
          <p:cNvPr id="12" name="object 1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5</a:t>
            </a:r>
          </a:p>
        </p:txBody>
      </p:sp>
      <p:sp>
        <p:nvSpPr>
          <p:cNvPr id="13" name="object 13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Use</a:t>
            </a:r>
            <a:r>
              <a:rPr spc="30" dirty="0"/>
              <a:t> </a:t>
            </a:r>
            <a:r>
              <a:rPr dirty="0"/>
              <a:t>of</a:t>
            </a:r>
            <a:r>
              <a:rPr spc="35" dirty="0"/>
              <a:t> </a:t>
            </a:r>
            <a:r>
              <a:rPr dirty="0"/>
              <a:t>Analysis</a:t>
            </a:r>
            <a:r>
              <a:rPr spc="35" dirty="0"/>
              <a:t> </a:t>
            </a:r>
            <a:r>
              <a:rPr dirty="0"/>
              <a:t>-</a:t>
            </a:r>
            <a:r>
              <a:rPr spc="35" dirty="0"/>
              <a:t> </a:t>
            </a:r>
            <a:r>
              <a:rPr dirty="0"/>
              <a:t>Developing</a:t>
            </a:r>
            <a:r>
              <a:rPr spc="35" dirty="0"/>
              <a:t> </a:t>
            </a:r>
            <a:r>
              <a:rPr dirty="0"/>
              <a:t>Actions</a:t>
            </a:r>
            <a:r>
              <a:rPr spc="30" dirty="0"/>
              <a:t> </a:t>
            </a:r>
            <a:r>
              <a:rPr dirty="0"/>
              <a:t>and</a:t>
            </a:r>
            <a:r>
              <a:rPr spc="35" dirty="0"/>
              <a:t> </a:t>
            </a:r>
            <a:r>
              <a:rPr dirty="0"/>
              <a:t>Making</a:t>
            </a:r>
            <a:r>
              <a:rPr spc="35" dirty="0"/>
              <a:t> </a:t>
            </a:r>
            <a:r>
              <a:rPr spc="-10" dirty="0"/>
              <a:t>Recommendations</a:t>
            </a:r>
          </a:p>
        </p:txBody>
      </p:sp>
      <p:graphicFrame>
        <p:nvGraphicFramePr>
          <p:cNvPr id="10" name="object 10"/>
          <p:cNvGraphicFramePr>
            <a:graphicFrameLocks noGrp="1"/>
          </p:cNvGraphicFramePr>
          <p:nvPr/>
        </p:nvGraphicFramePr>
        <p:xfrm>
          <a:off x="719999" y="1976829"/>
          <a:ext cx="9226550" cy="436816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613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13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227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85"/>
                        </a:spcBef>
                      </a:pPr>
                      <a:r>
                        <a:rPr sz="1400" b="0" spc="-10" dirty="0">
                          <a:solidFill>
                            <a:srgbClr val="FFFFFF"/>
                          </a:solidFill>
                          <a:latin typeface="Roboto Medium"/>
                          <a:cs typeface="Roboto Medium"/>
                        </a:rPr>
                        <a:t>Type</a:t>
                      </a:r>
                      <a:r>
                        <a:rPr sz="1400" b="0" spc="-35" dirty="0">
                          <a:solidFill>
                            <a:srgbClr val="FFFFFF"/>
                          </a:solidFill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400" b="0" dirty="0">
                          <a:solidFill>
                            <a:srgbClr val="FFFFFF"/>
                          </a:solidFill>
                          <a:latin typeface="Roboto Medium"/>
                          <a:cs typeface="Roboto Medium"/>
                        </a:rPr>
                        <a:t>of</a:t>
                      </a:r>
                      <a:r>
                        <a:rPr sz="1400" b="0" spc="-40" dirty="0">
                          <a:solidFill>
                            <a:srgbClr val="FFFFFF"/>
                          </a:solidFill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400" b="0" spc="-10" dirty="0">
                          <a:solidFill>
                            <a:srgbClr val="FFFFFF"/>
                          </a:solidFill>
                          <a:latin typeface="Roboto Medium"/>
                          <a:cs typeface="Roboto Medium"/>
                        </a:rPr>
                        <a:t>Strategy</a:t>
                      </a:r>
                      <a:endParaRPr sz="1400">
                        <a:latin typeface="Roboto Medium"/>
                        <a:cs typeface="Roboto Medium"/>
                      </a:endParaRPr>
                    </a:p>
                  </a:txBody>
                  <a:tcPr marL="0" marR="0" marT="99695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3FBA8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85"/>
                        </a:spcBef>
                      </a:pPr>
                      <a:r>
                        <a:rPr sz="1400" b="0" spc="-10" dirty="0">
                          <a:solidFill>
                            <a:srgbClr val="FFFFFF"/>
                          </a:solidFill>
                          <a:latin typeface="Roboto Medium"/>
                          <a:cs typeface="Roboto Medium"/>
                        </a:rPr>
                        <a:t>Examples</a:t>
                      </a:r>
                      <a:endParaRPr sz="1400">
                        <a:latin typeface="Roboto Medium"/>
                        <a:cs typeface="Roboto Medium"/>
                      </a:endParaRPr>
                    </a:p>
                  </a:txBody>
                  <a:tcPr marL="0" marR="0" marT="99695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3FBA8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11250">
                <a:tc>
                  <a:txBody>
                    <a:bodyPr/>
                    <a:lstStyle/>
                    <a:p>
                      <a:pPr marL="107950" marR="307975">
                        <a:lnSpc>
                          <a:spcPct val="119000"/>
                        </a:lnSpc>
                        <a:spcBef>
                          <a:spcPts val="180"/>
                        </a:spcBef>
                      </a:pPr>
                      <a:r>
                        <a:rPr sz="1400" b="0" dirty="0">
                          <a:latin typeface="Roboto Medium"/>
                          <a:cs typeface="Roboto Medium"/>
                        </a:rPr>
                        <a:t>Prevention</a:t>
                      </a:r>
                      <a:r>
                        <a:rPr sz="1400" b="0" spc="-50" dirty="0"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400" b="0" spc="-10" dirty="0">
                          <a:latin typeface="Roboto Medium"/>
                          <a:cs typeface="Roboto Medium"/>
                        </a:rPr>
                        <a:t>strategies</a:t>
                      </a:r>
                      <a:r>
                        <a:rPr sz="1400" b="0" spc="-55" dirty="0"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entail</a:t>
                      </a:r>
                      <a:r>
                        <a:rPr sz="1400" b="0" spc="-5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deterring</a:t>
                      </a:r>
                      <a:r>
                        <a:rPr sz="1400" b="0" spc="-4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the</a:t>
                      </a:r>
                      <a:r>
                        <a:rPr sz="1400" b="0" spc="-4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(actual</a:t>
                      </a:r>
                      <a:r>
                        <a:rPr sz="1400" b="0" spc="-5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spc="-25" dirty="0">
                          <a:latin typeface="Roboto Light"/>
                          <a:cs typeface="Roboto Light"/>
                        </a:rPr>
                        <a:t>or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potential)</a:t>
                      </a:r>
                      <a:r>
                        <a:rPr sz="1400" b="0" spc="-5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spc="-10" dirty="0">
                          <a:latin typeface="Roboto Light"/>
                          <a:cs typeface="Roboto Light"/>
                        </a:rPr>
                        <a:t>perpetrators</a:t>
                      </a:r>
                      <a:r>
                        <a:rPr sz="1400" b="0" spc="-5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from</a:t>
                      </a:r>
                      <a:r>
                        <a:rPr sz="1400" b="0" spc="-5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committing</a:t>
                      </a:r>
                      <a:r>
                        <a:rPr sz="1400" b="0" spc="-5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spc="-10" dirty="0">
                          <a:latin typeface="Roboto Light"/>
                          <a:cs typeface="Roboto Light"/>
                        </a:rPr>
                        <a:t>violence,</a:t>
                      </a:r>
                      <a:r>
                        <a:rPr sz="1400" b="0" spc="-5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spc="-20" dirty="0">
                          <a:latin typeface="Roboto Light"/>
                          <a:cs typeface="Roboto Light"/>
                        </a:rPr>
                        <a:t>thus </a:t>
                      </a:r>
                      <a:r>
                        <a:rPr sz="1400" b="0" spc="-10" dirty="0">
                          <a:latin typeface="Roboto Light"/>
                          <a:cs typeface="Roboto Light"/>
                        </a:rPr>
                        <a:t>preventing</a:t>
                      </a:r>
                      <a:r>
                        <a:rPr sz="14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it</a:t>
                      </a:r>
                      <a:r>
                        <a:rPr sz="14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from</a:t>
                      </a:r>
                      <a:r>
                        <a:rPr sz="14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spc="-10" dirty="0">
                          <a:latin typeface="Roboto Light"/>
                          <a:cs typeface="Roboto Light"/>
                        </a:rPr>
                        <a:t>ocurring.</a:t>
                      </a:r>
                      <a:endParaRPr sz="1400">
                        <a:latin typeface="Roboto Light"/>
                        <a:cs typeface="Roboto Light"/>
                      </a:endParaRPr>
                    </a:p>
                  </a:txBody>
                  <a:tcPr marL="0" marR="0" marT="2286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DEF1E9"/>
                    </a:solidFill>
                  </a:tcPr>
                </a:tc>
                <a:tc>
                  <a:txBody>
                    <a:bodyPr/>
                    <a:lstStyle/>
                    <a:p>
                      <a:pPr marL="107950">
                        <a:lnSpc>
                          <a:spcPct val="100000"/>
                        </a:lnSpc>
                        <a:spcBef>
                          <a:spcPts val="500"/>
                        </a:spcBef>
                      </a:pPr>
                      <a:r>
                        <a:rPr sz="1400" b="0" spc="-10" dirty="0">
                          <a:latin typeface="Roboto Light"/>
                          <a:cs typeface="Roboto Light"/>
                        </a:rPr>
                        <a:t>Negotiations</a:t>
                      </a:r>
                      <a:r>
                        <a:rPr sz="1400" b="0" spc="-4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with</a:t>
                      </a:r>
                      <a:r>
                        <a:rPr sz="1400" b="0" spc="-3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armed</a:t>
                      </a:r>
                      <a:r>
                        <a:rPr sz="1400" b="0" spc="-3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actors</a:t>
                      </a:r>
                      <a:r>
                        <a:rPr sz="1400" b="0" spc="-4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for</a:t>
                      </a:r>
                      <a:r>
                        <a:rPr sz="1400" b="0" spc="-3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safe</a:t>
                      </a:r>
                      <a:r>
                        <a:rPr sz="1400" b="0" spc="-3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return</a:t>
                      </a:r>
                      <a:r>
                        <a:rPr sz="1400" b="0" spc="-4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spc="-25" dirty="0">
                          <a:latin typeface="Roboto Light"/>
                          <a:cs typeface="Roboto Light"/>
                        </a:rPr>
                        <a:t>of</a:t>
                      </a:r>
                      <a:endParaRPr sz="1400">
                        <a:latin typeface="Roboto Light"/>
                        <a:cs typeface="Roboto Light"/>
                      </a:endParaRPr>
                    </a:p>
                    <a:p>
                      <a:pPr marL="107950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400" b="0" dirty="0">
                          <a:latin typeface="Roboto Light"/>
                          <a:cs typeface="Roboto Light"/>
                        </a:rPr>
                        <a:t>displaced </a:t>
                      </a:r>
                      <a:r>
                        <a:rPr sz="1400" b="0" spc="-10" dirty="0">
                          <a:latin typeface="Roboto Light"/>
                          <a:cs typeface="Roboto Light"/>
                        </a:rPr>
                        <a:t>persons.</a:t>
                      </a:r>
                      <a:endParaRPr sz="1400">
                        <a:latin typeface="Roboto Light"/>
                        <a:cs typeface="Roboto Light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710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L="107950">
                        <a:lnSpc>
                          <a:spcPct val="100000"/>
                        </a:lnSpc>
                      </a:pPr>
                      <a:r>
                        <a:rPr sz="1400" b="0" spc="-10" dirty="0">
                          <a:latin typeface="Roboto Light"/>
                          <a:cs typeface="Roboto Light"/>
                        </a:rPr>
                        <a:t>Negotiations</a:t>
                      </a:r>
                      <a:r>
                        <a:rPr sz="14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by</a:t>
                      </a:r>
                      <a:r>
                        <a:rPr sz="14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spc="-10" dirty="0">
                          <a:latin typeface="Roboto Light"/>
                          <a:cs typeface="Roboto Light"/>
                        </a:rPr>
                        <a:t>communities</a:t>
                      </a:r>
                      <a:r>
                        <a:rPr sz="14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for</a:t>
                      </a:r>
                      <a:r>
                        <a:rPr sz="14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spc="-20" dirty="0">
                          <a:latin typeface="Roboto Light"/>
                          <a:cs typeface="Roboto Light"/>
                        </a:rPr>
                        <a:t>weapons-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free</a:t>
                      </a:r>
                      <a:r>
                        <a:rPr sz="1400" b="0" spc="-10" dirty="0">
                          <a:latin typeface="Roboto Light"/>
                          <a:cs typeface="Roboto Light"/>
                        </a:rPr>
                        <a:t> villages.</a:t>
                      </a:r>
                      <a:endParaRPr sz="1400">
                        <a:latin typeface="Roboto Light"/>
                        <a:cs typeface="Roboto Light"/>
                      </a:endParaRPr>
                    </a:p>
                  </a:txBody>
                  <a:tcPr marL="0" marR="0" marT="6350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DEF1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95044">
                <a:tc>
                  <a:txBody>
                    <a:bodyPr/>
                    <a:lstStyle/>
                    <a:p>
                      <a:pPr marL="107950" marR="417830">
                        <a:lnSpc>
                          <a:spcPct val="119000"/>
                        </a:lnSpc>
                        <a:spcBef>
                          <a:spcPts val="180"/>
                        </a:spcBef>
                      </a:pPr>
                      <a:r>
                        <a:rPr sz="1400" b="0" spc="-10" dirty="0">
                          <a:latin typeface="Roboto Medium"/>
                          <a:cs typeface="Roboto Medium"/>
                        </a:rPr>
                        <a:t>Avoidance</a:t>
                      </a:r>
                      <a:r>
                        <a:rPr sz="1400" b="0" spc="-20" dirty="0"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400" b="0" spc="-10" dirty="0">
                          <a:latin typeface="Roboto Medium"/>
                          <a:cs typeface="Roboto Medium"/>
                        </a:rPr>
                        <a:t>strategies</a:t>
                      </a:r>
                      <a:r>
                        <a:rPr sz="1400" b="0" spc="-30" dirty="0"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are</a:t>
                      </a:r>
                      <a:r>
                        <a:rPr sz="14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those</a:t>
                      </a:r>
                      <a:r>
                        <a:rPr sz="1400" b="0" spc="-1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that</a:t>
                      </a:r>
                      <a:r>
                        <a:rPr sz="14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allow</a:t>
                      </a:r>
                      <a:r>
                        <a:rPr sz="14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spc="-25" dirty="0">
                          <a:latin typeface="Roboto Light"/>
                          <a:cs typeface="Roboto Light"/>
                        </a:rPr>
                        <a:t>for </a:t>
                      </a:r>
                      <a:r>
                        <a:rPr sz="1400" b="0" spc="-10" dirty="0">
                          <a:latin typeface="Roboto Light"/>
                          <a:cs typeface="Roboto Light"/>
                        </a:rPr>
                        <a:t>individuales</a:t>
                      </a:r>
                      <a:r>
                        <a:rPr sz="1400" b="0" spc="-3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and</a:t>
                      </a:r>
                      <a:r>
                        <a:rPr sz="14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spc="-10" dirty="0">
                          <a:latin typeface="Roboto Light"/>
                          <a:cs typeface="Roboto Light"/>
                        </a:rPr>
                        <a:t>communities</a:t>
                      </a:r>
                      <a:r>
                        <a:rPr sz="14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to</a:t>
                      </a:r>
                      <a:r>
                        <a:rPr sz="14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not</a:t>
                      </a:r>
                      <a:r>
                        <a:rPr sz="14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be</a:t>
                      </a:r>
                      <a:r>
                        <a:rPr sz="14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exposed</a:t>
                      </a:r>
                      <a:r>
                        <a:rPr sz="14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to</a:t>
                      </a:r>
                      <a:r>
                        <a:rPr sz="14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spc="-50" dirty="0">
                          <a:latin typeface="Roboto Light"/>
                          <a:cs typeface="Roboto Light"/>
                        </a:rPr>
                        <a:t>a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threat.</a:t>
                      </a:r>
                      <a:r>
                        <a:rPr sz="1400" b="0" spc="-6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The</a:t>
                      </a:r>
                      <a:r>
                        <a:rPr sz="1400" b="0" spc="-3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threat</a:t>
                      </a:r>
                      <a:r>
                        <a:rPr sz="1400" b="0" spc="-3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itself</a:t>
                      </a:r>
                      <a:r>
                        <a:rPr sz="1400" b="0" spc="-4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still</a:t>
                      </a:r>
                      <a:r>
                        <a:rPr sz="1400" b="0" spc="-4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occurs,</a:t>
                      </a:r>
                      <a:r>
                        <a:rPr sz="1400" b="0" spc="-4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but</a:t>
                      </a:r>
                      <a:r>
                        <a:rPr sz="1400" b="0" spc="-3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it</a:t>
                      </a:r>
                      <a:r>
                        <a:rPr sz="1400" b="0" spc="-4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is</a:t>
                      </a:r>
                      <a:r>
                        <a:rPr sz="1400" b="0" spc="-4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spc="-10" dirty="0">
                          <a:latin typeface="Roboto Light"/>
                          <a:cs typeface="Roboto Light"/>
                        </a:rPr>
                        <a:t>avoided.</a:t>
                      </a:r>
                      <a:endParaRPr sz="1400">
                        <a:latin typeface="Roboto Light"/>
                        <a:cs typeface="Roboto Light"/>
                      </a:endParaRPr>
                    </a:p>
                  </a:txBody>
                  <a:tcPr marL="0" marR="0" marT="2286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DEF1E9"/>
                    </a:solidFill>
                  </a:tcPr>
                </a:tc>
                <a:tc>
                  <a:txBody>
                    <a:bodyPr/>
                    <a:lstStyle/>
                    <a:p>
                      <a:pPr marL="107950">
                        <a:lnSpc>
                          <a:spcPct val="100000"/>
                        </a:lnSpc>
                        <a:spcBef>
                          <a:spcPts val="500"/>
                        </a:spcBef>
                      </a:pPr>
                      <a:r>
                        <a:rPr sz="1400" b="0" dirty="0">
                          <a:latin typeface="Roboto Light"/>
                          <a:cs typeface="Roboto Light"/>
                        </a:rPr>
                        <a:t>Early</a:t>
                      </a:r>
                      <a:r>
                        <a:rPr sz="1400" b="0" spc="-6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Warning</a:t>
                      </a:r>
                      <a:r>
                        <a:rPr sz="1400" b="0" spc="-5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Early</a:t>
                      </a:r>
                      <a:r>
                        <a:rPr sz="1400" b="0" spc="-5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Response</a:t>
                      </a:r>
                      <a:r>
                        <a:rPr sz="1400" b="0" spc="-5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plands</a:t>
                      </a:r>
                      <a:r>
                        <a:rPr sz="1400" b="0" spc="-5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to</a:t>
                      </a:r>
                      <a:r>
                        <a:rPr sz="1400" b="0" spc="-6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facilitate</a:t>
                      </a:r>
                      <a:r>
                        <a:rPr sz="1400" b="0" spc="-5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spc="-20" dirty="0">
                          <a:latin typeface="Roboto Light"/>
                          <a:cs typeface="Roboto Light"/>
                        </a:rPr>
                        <a:t>safe</a:t>
                      </a:r>
                      <a:endParaRPr sz="1400">
                        <a:latin typeface="Roboto Light"/>
                        <a:cs typeface="Roboto Light"/>
                      </a:endParaRPr>
                    </a:p>
                    <a:p>
                      <a:pPr marL="107950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400" b="0" spc="-10" dirty="0">
                          <a:latin typeface="Roboto Light"/>
                          <a:cs typeface="Roboto Light"/>
                        </a:rPr>
                        <a:t>evacuations</a:t>
                      </a:r>
                      <a:r>
                        <a:rPr sz="1400" b="0" spc="-4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during</a:t>
                      </a:r>
                      <a:r>
                        <a:rPr sz="1400" b="0" spc="-3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spc="-10" dirty="0">
                          <a:latin typeface="Roboto Light"/>
                          <a:cs typeface="Roboto Light"/>
                        </a:rPr>
                        <a:t>conflict.</a:t>
                      </a:r>
                      <a:endParaRPr sz="1400">
                        <a:latin typeface="Roboto Light"/>
                        <a:cs typeface="Roboto Light"/>
                      </a:endParaRPr>
                    </a:p>
                  </a:txBody>
                  <a:tcPr marL="0" marR="0" marT="6350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DEF1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95044">
                <a:tc>
                  <a:txBody>
                    <a:bodyPr/>
                    <a:lstStyle/>
                    <a:p>
                      <a:pPr marL="107950" marR="395605">
                        <a:lnSpc>
                          <a:spcPct val="119000"/>
                        </a:lnSpc>
                        <a:spcBef>
                          <a:spcPts val="180"/>
                        </a:spcBef>
                      </a:pPr>
                      <a:r>
                        <a:rPr sz="1400" b="0" spc="-10" dirty="0">
                          <a:latin typeface="Roboto Medium"/>
                          <a:cs typeface="Roboto Medium"/>
                        </a:rPr>
                        <a:t>Mitigation</a:t>
                      </a:r>
                      <a:r>
                        <a:rPr sz="1400" b="0" spc="-30" dirty="0"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400" b="0" spc="-10" dirty="0">
                          <a:latin typeface="Roboto Medium"/>
                          <a:cs typeface="Roboto Medium"/>
                        </a:rPr>
                        <a:t>strategies</a:t>
                      </a:r>
                      <a:r>
                        <a:rPr sz="1400" b="0" spc="-25" dirty="0"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entail</a:t>
                      </a:r>
                      <a:r>
                        <a:rPr sz="14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reducing</a:t>
                      </a:r>
                      <a:r>
                        <a:rPr sz="14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the</a:t>
                      </a:r>
                      <a:r>
                        <a:rPr sz="14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spc="-10" dirty="0">
                          <a:latin typeface="Roboto Light"/>
                          <a:cs typeface="Roboto Light"/>
                        </a:rPr>
                        <a:t>severity</a:t>
                      </a:r>
                      <a:r>
                        <a:rPr sz="14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of</a:t>
                      </a:r>
                      <a:r>
                        <a:rPr sz="14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spc="-50" dirty="0">
                          <a:latin typeface="Roboto Light"/>
                          <a:cs typeface="Roboto Light"/>
                        </a:rPr>
                        <a:t>a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threat,</a:t>
                      </a:r>
                      <a:r>
                        <a:rPr sz="14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or</a:t>
                      </a:r>
                      <a:r>
                        <a:rPr sz="14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the</a:t>
                      </a:r>
                      <a:r>
                        <a:rPr sz="14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spc="-10" dirty="0">
                          <a:latin typeface="Roboto Light"/>
                          <a:cs typeface="Roboto Light"/>
                        </a:rPr>
                        <a:t>humanitatian</a:t>
                      </a:r>
                      <a:r>
                        <a:rPr sz="14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spc="-10" dirty="0">
                          <a:latin typeface="Roboto Light"/>
                          <a:cs typeface="Roboto Light"/>
                        </a:rPr>
                        <a:t>consequences</a:t>
                      </a:r>
                      <a:r>
                        <a:rPr sz="14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of</a:t>
                      </a:r>
                      <a:r>
                        <a:rPr sz="14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spc="-10" dirty="0">
                          <a:latin typeface="Roboto Light"/>
                          <a:cs typeface="Roboto Light"/>
                        </a:rPr>
                        <a:t>armed conflict</a:t>
                      </a:r>
                      <a:r>
                        <a:rPr sz="14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and</a:t>
                      </a:r>
                      <a:r>
                        <a:rPr sz="1400" b="0" spc="-1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spc="-20" dirty="0">
                          <a:latin typeface="Roboto Light"/>
                          <a:cs typeface="Roboto Light"/>
                        </a:rPr>
                        <a:t>OSV.</a:t>
                      </a:r>
                      <a:endParaRPr sz="1400">
                        <a:latin typeface="Roboto Light"/>
                        <a:cs typeface="Roboto Light"/>
                      </a:endParaRPr>
                    </a:p>
                  </a:txBody>
                  <a:tcPr marL="0" marR="0" marT="2286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DEF1E9"/>
                    </a:solidFill>
                  </a:tcPr>
                </a:tc>
                <a:tc>
                  <a:txBody>
                    <a:bodyPr/>
                    <a:lstStyle/>
                    <a:p>
                      <a:pPr marL="107950">
                        <a:lnSpc>
                          <a:spcPct val="100000"/>
                        </a:lnSpc>
                        <a:spcBef>
                          <a:spcPts val="500"/>
                        </a:spcBef>
                      </a:pPr>
                      <a:r>
                        <a:rPr sz="1400" b="0" dirty="0">
                          <a:latin typeface="Roboto Light"/>
                          <a:cs typeface="Roboto Light"/>
                        </a:rPr>
                        <a:t>First</a:t>
                      </a:r>
                      <a:r>
                        <a:rPr sz="14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aid</a:t>
                      </a:r>
                      <a:r>
                        <a:rPr sz="14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spc="-10" dirty="0">
                          <a:latin typeface="Roboto Light"/>
                          <a:cs typeface="Roboto Light"/>
                        </a:rPr>
                        <a:t>responder</a:t>
                      </a:r>
                      <a:r>
                        <a:rPr sz="14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spc="-10" dirty="0">
                          <a:latin typeface="Roboto Light"/>
                          <a:cs typeface="Roboto Light"/>
                        </a:rPr>
                        <a:t>networks</a:t>
                      </a:r>
                      <a:r>
                        <a:rPr sz="14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and</a:t>
                      </a:r>
                      <a:r>
                        <a:rPr sz="14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spc="-10" dirty="0">
                          <a:latin typeface="Roboto Light"/>
                          <a:cs typeface="Roboto Light"/>
                        </a:rPr>
                        <a:t>communication</a:t>
                      </a:r>
                      <a:r>
                        <a:rPr sz="14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spc="-10" dirty="0">
                          <a:latin typeface="Roboto Light"/>
                          <a:cs typeface="Roboto Light"/>
                        </a:rPr>
                        <a:t>trees</a:t>
                      </a:r>
                      <a:endParaRPr sz="1400">
                        <a:latin typeface="Roboto Light"/>
                        <a:cs typeface="Roboto Light"/>
                      </a:endParaRPr>
                    </a:p>
                    <a:p>
                      <a:pPr marL="107950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400" b="0" dirty="0">
                          <a:latin typeface="Roboto Light"/>
                          <a:cs typeface="Roboto Light"/>
                        </a:rPr>
                        <a:t>during</a:t>
                      </a:r>
                      <a:r>
                        <a:rPr sz="1400" b="0" spc="-4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curfews</a:t>
                      </a:r>
                      <a:r>
                        <a:rPr sz="1400" b="0" spc="-4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and</a:t>
                      </a:r>
                      <a:r>
                        <a:rPr sz="1400" b="0" spc="-4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times</a:t>
                      </a:r>
                      <a:r>
                        <a:rPr sz="1400" b="0" spc="-4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of</a:t>
                      </a:r>
                      <a:r>
                        <a:rPr sz="1400" b="0" spc="-4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spc="-10" dirty="0">
                          <a:latin typeface="Roboto Light"/>
                          <a:cs typeface="Roboto Light"/>
                        </a:rPr>
                        <a:t>confinement.</a:t>
                      </a:r>
                      <a:endParaRPr sz="1400">
                        <a:latin typeface="Roboto Light"/>
                        <a:cs typeface="Roboto Light"/>
                      </a:endParaRPr>
                    </a:p>
                  </a:txBody>
                  <a:tcPr marL="0" marR="0" marT="6350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DEF1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44550">
                <a:tc>
                  <a:txBody>
                    <a:bodyPr/>
                    <a:lstStyle/>
                    <a:p>
                      <a:pPr marL="107950" marR="302895">
                        <a:lnSpc>
                          <a:spcPct val="119000"/>
                        </a:lnSpc>
                        <a:spcBef>
                          <a:spcPts val="180"/>
                        </a:spcBef>
                      </a:pPr>
                      <a:r>
                        <a:rPr sz="1400" b="0" spc="-10" dirty="0">
                          <a:latin typeface="Roboto Medium"/>
                          <a:cs typeface="Roboto Medium"/>
                        </a:rPr>
                        <a:t>Cessation</a:t>
                      </a:r>
                      <a:r>
                        <a:rPr sz="1400" b="0" spc="-30" dirty="0"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400" b="0" spc="-10" dirty="0">
                          <a:latin typeface="Roboto Medium"/>
                          <a:cs typeface="Roboto Medium"/>
                        </a:rPr>
                        <a:t>strategies</a:t>
                      </a:r>
                      <a:r>
                        <a:rPr sz="1400" b="0" spc="-25" dirty="0">
                          <a:latin typeface="Roboto Medium"/>
                          <a:cs typeface="Roboto Medium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are</a:t>
                      </a:r>
                      <a:r>
                        <a:rPr sz="1400" b="0" spc="-2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those</a:t>
                      </a:r>
                      <a:r>
                        <a:rPr sz="14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that</a:t>
                      </a:r>
                      <a:r>
                        <a:rPr sz="14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bring</a:t>
                      </a:r>
                      <a:r>
                        <a:rPr sz="14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an</a:t>
                      </a:r>
                      <a:r>
                        <a:rPr sz="14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end</a:t>
                      </a:r>
                      <a:r>
                        <a:rPr sz="1400" b="0" spc="-2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to</a:t>
                      </a:r>
                      <a:r>
                        <a:rPr sz="1400" b="0" spc="-25" dirty="0">
                          <a:latin typeface="Roboto Light"/>
                          <a:cs typeface="Roboto Light"/>
                        </a:rPr>
                        <a:t> an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ongoing</a:t>
                      </a:r>
                      <a:r>
                        <a:rPr sz="1400" b="0" spc="-5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spc="-10" dirty="0">
                          <a:latin typeface="Roboto Light"/>
                          <a:cs typeface="Roboto Light"/>
                        </a:rPr>
                        <a:t>threat.</a:t>
                      </a:r>
                      <a:endParaRPr sz="1400">
                        <a:latin typeface="Roboto Light"/>
                        <a:cs typeface="Roboto Light"/>
                      </a:endParaRPr>
                    </a:p>
                  </a:txBody>
                  <a:tcPr marL="0" marR="0" marT="2286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DEF1E9"/>
                    </a:solidFill>
                  </a:tcPr>
                </a:tc>
                <a:tc>
                  <a:txBody>
                    <a:bodyPr/>
                    <a:lstStyle/>
                    <a:p>
                      <a:pPr marL="107950">
                        <a:lnSpc>
                          <a:spcPct val="100000"/>
                        </a:lnSpc>
                        <a:spcBef>
                          <a:spcPts val="500"/>
                        </a:spcBef>
                      </a:pPr>
                      <a:r>
                        <a:rPr sz="1400" b="0" spc="-10" dirty="0">
                          <a:latin typeface="Roboto Light"/>
                          <a:cs typeface="Roboto Light"/>
                        </a:rPr>
                        <a:t>Mediation</a:t>
                      </a:r>
                      <a:r>
                        <a:rPr sz="1400" b="0" spc="-3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team</a:t>
                      </a:r>
                      <a:r>
                        <a:rPr sz="1400" b="0" spc="-3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tasked</a:t>
                      </a:r>
                      <a:r>
                        <a:rPr sz="14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with</a:t>
                      </a:r>
                      <a:r>
                        <a:rPr sz="14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spc="-10" dirty="0">
                          <a:latin typeface="Roboto Light"/>
                          <a:cs typeface="Roboto Light"/>
                        </a:rPr>
                        <a:t>de-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escalating</a:t>
                      </a:r>
                      <a:r>
                        <a:rPr sz="14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tribal</a:t>
                      </a:r>
                      <a:r>
                        <a:rPr sz="1400" b="0" spc="-3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spc="-10" dirty="0">
                          <a:latin typeface="Roboto Light"/>
                          <a:cs typeface="Roboto Light"/>
                        </a:rPr>
                        <a:t>conflicts</a:t>
                      </a:r>
                      <a:endParaRPr sz="1400">
                        <a:latin typeface="Roboto Light"/>
                        <a:cs typeface="Roboto Light"/>
                      </a:endParaRPr>
                    </a:p>
                    <a:p>
                      <a:pPr marL="107950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400" b="0" dirty="0">
                          <a:latin typeface="Roboto Light"/>
                          <a:cs typeface="Roboto Light"/>
                        </a:rPr>
                        <a:t>and</a:t>
                      </a:r>
                      <a:r>
                        <a:rPr sz="1400" b="0" spc="-4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ensuring</a:t>
                      </a:r>
                      <a:r>
                        <a:rPr sz="1400" b="0" spc="-4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violence</a:t>
                      </a:r>
                      <a:r>
                        <a:rPr sz="1400" b="0" spc="-4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does</a:t>
                      </a:r>
                      <a:r>
                        <a:rPr sz="1400" b="0" spc="-5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dirty="0">
                          <a:latin typeface="Roboto Light"/>
                          <a:cs typeface="Roboto Light"/>
                        </a:rPr>
                        <a:t>target</a:t>
                      </a:r>
                      <a:r>
                        <a:rPr sz="1400" b="0" spc="-45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spc="-10" dirty="0">
                          <a:latin typeface="Roboto Light"/>
                          <a:cs typeface="Roboto Light"/>
                        </a:rPr>
                        <a:t>community</a:t>
                      </a:r>
                      <a:r>
                        <a:rPr sz="1400" b="0" spc="-50" dirty="0">
                          <a:latin typeface="Roboto Light"/>
                          <a:cs typeface="Roboto Light"/>
                        </a:rPr>
                        <a:t> </a:t>
                      </a:r>
                      <a:r>
                        <a:rPr sz="1400" b="0" spc="-10" dirty="0">
                          <a:latin typeface="Roboto Light"/>
                          <a:cs typeface="Roboto Light"/>
                        </a:rPr>
                        <a:t>members.</a:t>
                      </a:r>
                      <a:endParaRPr sz="1400">
                        <a:latin typeface="Roboto Light"/>
                        <a:cs typeface="Roboto Light"/>
                      </a:endParaRPr>
                    </a:p>
                  </a:txBody>
                  <a:tcPr marL="0" marR="0" marT="6350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DEF1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5"/>
            <a:ext cx="10692130" cy="7559040"/>
            <a:chOff x="0" y="5"/>
            <a:chExt cx="10692130" cy="755904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5"/>
              <a:ext cx="10692000" cy="755903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30330" y="7118815"/>
              <a:ext cx="268023" cy="159015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331291" y="7191005"/>
              <a:ext cx="0" cy="130810"/>
            </a:xfrm>
            <a:custGeom>
              <a:avLst/>
              <a:gdLst/>
              <a:ahLst/>
              <a:cxnLst/>
              <a:rect l="l" t="t" r="r" b="b"/>
              <a:pathLst>
                <a:path h="130809">
                  <a:moveTo>
                    <a:pt x="0" y="0"/>
                  </a:moveTo>
                  <a:lnTo>
                    <a:pt x="0" y="130517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472119" y="7065429"/>
              <a:ext cx="1179955" cy="298856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9863999" y="7092005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0"/>
                  </a:moveTo>
                  <a:lnTo>
                    <a:pt x="0" y="301485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13995" y="7100296"/>
              <a:ext cx="302260" cy="299720"/>
            </a:xfrm>
            <a:custGeom>
              <a:avLst/>
              <a:gdLst/>
              <a:ahLst/>
              <a:cxnLst/>
              <a:rect l="l" t="t" r="r" b="b"/>
              <a:pathLst>
                <a:path w="302259" h="299720">
                  <a:moveTo>
                    <a:pt x="0" y="596"/>
                  </a:moveTo>
                  <a:lnTo>
                    <a:pt x="150228" y="151637"/>
                  </a:lnTo>
                  <a:lnTo>
                    <a:pt x="301866" y="0"/>
                  </a:lnTo>
                </a:path>
                <a:path w="302259" h="299720">
                  <a:moveTo>
                    <a:pt x="2070" y="79908"/>
                  </a:moveTo>
                  <a:lnTo>
                    <a:pt x="151015" y="228904"/>
                  </a:lnTo>
                  <a:lnTo>
                    <a:pt x="298996" y="85305"/>
                  </a:lnTo>
                </a:path>
                <a:path w="302259" h="299720">
                  <a:moveTo>
                    <a:pt x="2070" y="151523"/>
                  </a:moveTo>
                  <a:lnTo>
                    <a:pt x="151015" y="299402"/>
                  </a:lnTo>
                  <a:lnTo>
                    <a:pt x="300799" y="155968"/>
                  </a:lnTo>
                </a:path>
              </a:pathLst>
            </a:custGeom>
            <a:ln w="10502">
              <a:solidFill>
                <a:srgbClr val="3FBA8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707299" y="1892375"/>
            <a:ext cx="5925185" cy="2540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5399"/>
              </a:lnSpc>
              <a:spcBef>
                <a:spcPts val="100"/>
              </a:spcBef>
            </a:pP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Aluna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IDP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camp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is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in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Province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X,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which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is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poorest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in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country.</a:t>
            </a:r>
            <a:r>
              <a:rPr sz="1300" b="0" spc="-5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There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spc="-25" dirty="0">
                <a:latin typeface="Roboto Light"/>
                <a:cs typeface="Roboto Light"/>
              </a:rPr>
              <a:t>are </a:t>
            </a:r>
            <a:r>
              <a:rPr sz="1300" b="0" dirty="0">
                <a:latin typeface="Roboto Light"/>
                <a:cs typeface="Roboto Light"/>
              </a:rPr>
              <a:t>few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opportunities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in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camp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and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its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surrounding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areas,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which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include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small </a:t>
            </a:r>
            <a:r>
              <a:rPr sz="1300" b="0" dirty="0">
                <a:latin typeface="Roboto Light"/>
                <a:cs typeface="Roboto Light"/>
              </a:rPr>
              <a:t>town.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While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host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population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is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welcoming,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tensions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are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growing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between</a:t>
            </a:r>
            <a:r>
              <a:rPr sz="1300" b="0" spc="-25" dirty="0">
                <a:latin typeface="Roboto Light"/>
                <a:cs typeface="Roboto Light"/>
              </a:rPr>
              <a:t> the </a:t>
            </a:r>
            <a:r>
              <a:rPr sz="1300" b="0" dirty="0">
                <a:latin typeface="Roboto Light"/>
                <a:cs typeface="Roboto Light"/>
              </a:rPr>
              <a:t>IDPs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and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host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community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members,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leading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to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incidents.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Many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of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these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incidents </a:t>
            </a:r>
            <a:r>
              <a:rPr sz="1300" b="0" dirty="0">
                <a:latin typeface="Roboto Light"/>
                <a:cs typeface="Roboto Light"/>
              </a:rPr>
              <a:t>are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related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to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use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of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limited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natural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resources.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IDP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women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are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particularly</a:t>
            </a:r>
            <a:endParaRPr sz="1300">
              <a:latin typeface="Roboto Light"/>
              <a:cs typeface="Roboto Light"/>
            </a:endParaRPr>
          </a:p>
          <a:p>
            <a:pPr marL="12700" marR="155575">
              <a:lnSpc>
                <a:spcPct val="115399"/>
              </a:lnSpc>
            </a:pPr>
            <a:r>
              <a:rPr sz="1300" b="0" dirty="0">
                <a:latin typeface="Roboto Light"/>
                <a:cs typeface="Roboto Light"/>
              </a:rPr>
              <a:t>at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risk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of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Medium"/>
                <a:cs typeface="Roboto Medium"/>
              </a:rPr>
              <a:t>verbal</a:t>
            </a:r>
            <a:r>
              <a:rPr sz="1300" b="0" spc="-25" dirty="0">
                <a:latin typeface="Roboto Medium"/>
                <a:cs typeface="Roboto Medium"/>
              </a:rPr>
              <a:t> </a:t>
            </a:r>
            <a:r>
              <a:rPr sz="1300" b="0" dirty="0">
                <a:latin typeface="Roboto Medium"/>
                <a:cs typeface="Roboto Medium"/>
              </a:rPr>
              <a:t>abuse</a:t>
            </a:r>
            <a:r>
              <a:rPr sz="1300" b="0" spc="-20" dirty="0">
                <a:latin typeface="Roboto Medium"/>
                <a:cs typeface="Roboto Medium"/>
              </a:rPr>
              <a:t> </a:t>
            </a:r>
            <a:r>
              <a:rPr sz="1300" b="0" dirty="0">
                <a:latin typeface="Roboto Medium"/>
                <a:cs typeface="Roboto Medium"/>
              </a:rPr>
              <a:t>and</a:t>
            </a:r>
            <a:r>
              <a:rPr sz="1300" b="0" spc="-25" dirty="0">
                <a:latin typeface="Roboto Medium"/>
                <a:cs typeface="Roboto Medium"/>
              </a:rPr>
              <a:t> </a:t>
            </a:r>
            <a:r>
              <a:rPr sz="1300" b="0" spc="-10" dirty="0">
                <a:latin typeface="Roboto Medium"/>
                <a:cs typeface="Roboto Medium"/>
              </a:rPr>
              <a:t>intimidation</a:t>
            </a:r>
            <a:r>
              <a:rPr sz="1300" b="0" spc="-20" dirty="0">
                <a:latin typeface="Roboto Medium"/>
                <a:cs typeface="Roboto Medium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when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they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go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to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water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points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or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to</a:t>
            </a:r>
            <a:r>
              <a:rPr sz="1300" b="0" spc="-25" dirty="0">
                <a:latin typeface="Roboto Light"/>
                <a:cs typeface="Roboto Light"/>
              </a:rPr>
              <a:t> the </a:t>
            </a:r>
            <a:r>
              <a:rPr sz="1300" b="0" spc="-10" dirty="0">
                <a:latin typeface="Roboto Light"/>
                <a:cs typeface="Roboto Light"/>
              </a:rPr>
              <a:t>marketplace.</a:t>
            </a:r>
            <a:r>
              <a:rPr sz="1300" b="0" spc="-5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They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are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often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asked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to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pay</a:t>
            </a:r>
            <a:r>
              <a:rPr sz="1300" b="0" spc="-1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Medium"/>
                <a:cs typeface="Roboto Medium"/>
              </a:rPr>
              <a:t>additional</a:t>
            </a:r>
            <a:r>
              <a:rPr sz="1300" b="0" spc="-25" dirty="0">
                <a:latin typeface="Roboto Medium"/>
                <a:cs typeface="Roboto Medium"/>
              </a:rPr>
              <a:t> “taxes.”</a:t>
            </a:r>
            <a:r>
              <a:rPr sz="1300" b="0" spc="-30" dirty="0">
                <a:latin typeface="Roboto Medium"/>
                <a:cs typeface="Roboto Medium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Young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women</a:t>
            </a:r>
            <a:r>
              <a:rPr sz="1300" b="0" spc="-25" dirty="0">
                <a:latin typeface="Roboto Light"/>
                <a:cs typeface="Roboto Light"/>
              </a:rPr>
              <a:t> or </a:t>
            </a:r>
            <a:r>
              <a:rPr sz="1300" b="0" dirty="0">
                <a:latin typeface="Roboto Light"/>
                <a:cs typeface="Roboto Light"/>
              </a:rPr>
              <a:t>women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traveling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alone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outside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camp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are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frequently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targeted.</a:t>
            </a:r>
            <a:r>
              <a:rPr sz="1300" b="0" spc="-5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To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protect </a:t>
            </a:r>
            <a:r>
              <a:rPr sz="1300" b="0" dirty="0">
                <a:latin typeface="Roboto Light"/>
                <a:cs typeface="Roboto Light"/>
              </a:rPr>
              <a:t>themselves,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some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women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have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organised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into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groups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when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leaving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camp, </a:t>
            </a:r>
            <a:r>
              <a:rPr sz="1300" b="0" dirty="0">
                <a:latin typeface="Roboto Light"/>
                <a:cs typeface="Roboto Light"/>
              </a:rPr>
              <a:t>and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others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are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trying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to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find</a:t>
            </a:r>
            <a:r>
              <a:rPr sz="1300" b="0" spc="-2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alternative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ways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to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earn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money.</a:t>
            </a:r>
            <a:r>
              <a:rPr sz="1300" b="0" spc="-5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The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IDPs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feels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local </a:t>
            </a:r>
            <a:r>
              <a:rPr sz="1300" b="0" dirty="0">
                <a:latin typeface="Roboto Light"/>
                <a:cs typeface="Roboto Light"/>
              </a:rPr>
              <a:t>authorities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are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not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supportive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and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tend</a:t>
            </a:r>
            <a:r>
              <a:rPr sz="1300" b="0" spc="-2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to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support</a:t>
            </a:r>
            <a:r>
              <a:rPr sz="1300" b="0" spc="-35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locals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dirty="0">
                <a:latin typeface="Roboto Light"/>
                <a:cs typeface="Roboto Light"/>
              </a:rPr>
              <a:t>when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disputes</a:t>
            </a:r>
            <a:r>
              <a:rPr sz="1300" b="0" spc="-30" dirty="0">
                <a:latin typeface="Roboto Light"/>
                <a:cs typeface="Roboto Light"/>
              </a:rPr>
              <a:t> </a:t>
            </a:r>
            <a:r>
              <a:rPr sz="1300" b="0" spc="-10" dirty="0">
                <a:latin typeface="Roboto Light"/>
                <a:cs typeface="Roboto Light"/>
              </a:rPr>
              <a:t>arise.</a:t>
            </a:r>
            <a:endParaRPr sz="1300">
              <a:latin typeface="Roboto Light"/>
              <a:cs typeface="Roboto Light"/>
            </a:endParaRPr>
          </a:p>
        </p:txBody>
      </p:sp>
      <p:sp>
        <p:nvSpPr>
          <p:cNvPr id="10" name="object 10" descr="$PPTXTitle"/>
          <p:cNvSpPr txBox="1">
            <a:spLocks noGrp="1"/>
          </p:cNvSpPr>
          <p:nvPr>
            <p:ph type="title"/>
          </p:nvPr>
        </p:nvSpPr>
        <p:spPr>
          <a:xfrm>
            <a:off x="887299" y="886826"/>
            <a:ext cx="4840401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105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Case</a:t>
            </a:r>
            <a:r>
              <a:rPr sz="2000" b="1" spc="10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 </a:t>
            </a:r>
            <a:r>
              <a:rPr sz="2000" b="1" spc="100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Study</a:t>
            </a:r>
            <a:r>
              <a:rPr sz="2000" b="1" spc="450" dirty="0"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</a:rPr>
              <a:t> </a:t>
            </a:r>
            <a:r>
              <a:rPr sz="2000" b="0" dirty="0">
                <a:latin typeface="Roboto Light"/>
                <a:cs typeface="Roboto Light"/>
              </a:rPr>
              <a:t>I</a:t>
            </a:r>
            <a:r>
              <a:rPr sz="2000" b="0" spc="459" dirty="0">
                <a:latin typeface="Roboto Light"/>
                <a:cs typeface="Roboto Light"/>
              </a:rPr>
              <a:t> </a:t>
            </a:r>
            <a:r>
              <a:rPr sz="2000" b="0" dirty="0">
                <a:latin typeface="Roboto Light"/>
                <a:cs typeface="Roboto Light"/>
              </a:rPr>
              <a:t>Risk</a:t>
            </a:r>
            <a:r>
              <a:rPr sz="2000" b="0" spc="-5" dirty="0">
                <a:latin typeface="Roboto Light"/>
                <a:cs typeface="Roboto Light"/>
              </a:rPr>
              <a:t> </a:t>
            </a:r>
            <a:r>
              <a:rPr sz="2000" b="0" spc="-10" dirty="0">
                <a:latin typeface="Roboto Light"/>
                <a:cs typeface="Roboto Light"/>
              </a:rPr>
              <a:t>reduction</a:t>
            </a:r>
            <a:r>
              <a:rPr sz="2000" b="0" spc="-15" dirty="0">
                <a:latin typeface="Roboto Light"/>
                <a:cs typeface="Roboto Light"/>
              </a:rPr>
              <a:t> </a:t>
            </a:r>
            <a:r>
              <a:rPr sz="2000" b="0" spc="-10" dirty="0">
                <a:latin typeface="Roboto Light"/>
                <a:cs typeface="Roboto Light"/>
              </a:rPr>
              <a:t>activities</a:t>
            </a:r>
            <a:endParaRPr sz="2000" dirty="0">
              <a:latin typeface="Roboto Light"/>
              <a:cs typeface="Roboto Light"/>
            </a:endParaRPr>
          </a:p>
        </p:txBody>
      </p:sp>
      <p:sp>
        <p:nvSpPr>
          <p:cNvPr id="17" name="object 1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pc="-25" dirty="0"/>
              <a:t>9</a:t>
            </a:fld>
            <a:endParaRPr spc="-25" dirty="0"/>
          </a:p>
        </p:txBody>
      </p:sp>
      <p:sp>
        <p:nvSpPr>
          <p:cNvPr id="18" name="object 1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MODULE</a:t>
            </a:r>
            <a:r>
              <a:rPr spc="195" dirty="0"/>
              <a:t> </a:t>
            </a:r>
            <a:r>
              <a:rPr spc="-50" dirty="0"/>
              <a:t>5</a:t>
            </a:r>
          </a:p>
        </p:txBody>
      </p:sp>
      <p:sp>
        <p:nvSpPr>
          <p:cNvPr id="19" name="object 19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/>
              <a:t>Use</a:t>
            </a:r>
            <a:r>
              <a:rPr spc="30" dirty="0"/>
              <a:t> </a:t>
            </a:r>
            <a:r>
              <a:rPr dirty="0"/>
              <a:t>of</a:t>
            </a:r>
            <a:r>
              <a:rPr spc="35" dirty="0"/>
              <a:t> </a:t>
            </a:r>
            <a:r>
              <a:rPr dirty="0"/>
              <a:t>Analysis</a:t>
            </a:r>
            <a:r>
              <a:rPr spc="35" dirty="0"/>
              <a:t> </a:t>
            </a:r>
            <a:r>
              <a:rPr dirty="0"/>
              <a:t>-</a:t>
            </a:r>
            <a:r>
              <a:rPr spc="35" dirty="0"/>
              <a:t> </a:t>
            </a:r>
            <a:r>
              <a:rPr dirty="0"/>
              <a:t>Developing</a:t>
            </a:r>
            <a:r>
              <a:rPr spc="35" dirty="0"/>
              <a:t> </a:t>
            </a:r>
            <a:r>
              <a:rPr dirty="0"/>
              <a:t>Actions</a:t>
            </a:r>
            <a:r>
              <a:rPr spc="30" dirty="0"/>
              <a:t> </a:t>
            </a:r>
            <a:r>
              <a:rPr dirty="0"/>
              <a:t>and</a:t>
            </a:r>
            <a:r>
              <a:rPr spc="35" dirty="0"/>
              <a:t> </a:t>
            </a:r>
            <a:r>
              <a:rPr dirty="0"/>
              <a:t>Making</a:t>
            </a:r>
            <a:r>
              <a:rPr spc="35" dirty="0"/>
              <a:t> </a:t>
            </a:r>
            <a:r>
              <a:rPr spc="-10" dirty="0"/>
              <a:t>Recommendations</a:t>
            </a:r>
          </a:p>
        </p:txBody>
      </p:sp>
      <p:pic>
        <p:nvPicPr>
          <p:cNvPr id="22" name="Gráfico 21">
            <a:extLst>
              <a:ext uri="{FF2B5EF4-FFF2-40B4-BE49-F238E27FC236}">
                <a16:creationId xmlns:a16="http://schemas.microsoft.com/office/drawing/2014/main" id="{12CAF45D-FC1A-57D8-449E-9C568712FC7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021262" y="595849"/>
            <a:ext cx="960766" cy="960766"/>
          </a:xfrm>
          <a:prstGeom prst="rect">
            <a:avLst/>
          </a:prstGeom>
        </p:spPr>
      </p:pic>
      <p:sp>
        <p:nvSpPr>
          <p:cNvPr id="11" name="object 12">
            <a:extLst>
              <a:ext uri="{FF2B5EF4-FFF2-40B4-BE49-F238E27FC236}">
                <a16:creationId xmlns:a16="http://schemas.microsoft.com/office/drawing/2014/main" id="{245CA51B-39F4-07A4-5682-2DE76D60F74F}"/>
              </a:ext>
            </a:extLst>
          </p:cNvPr>
          <p:cNvSpPr txBox="1"/>
          <p:nvPr/>
        </p:nvSpPr>
        <p:spPr>
          <a:xfrm>
            <a:off x="8424759" y="937626"/>
            <a:ext cx="466090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b="0" spc="-10" dirty="0">
                <a:latin typeface="Roboto Medium"/>
                <a:cs typeface="Roboto Medium"/>
              </a:rPr>
              <a:t>Adapt</a:t>
            </a:r>
            <a:endParaRPr sz="1300" dirty="0">
              <a:latin typeface="Roboto Medium"/>
              <a:cs typeface="Roboto Medium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C2A90FB2D955F47A720B6D3CE6E4C9A" ma:contentTypeVersion="13" ma:contentTypeDescription="Create a new document." ma:contentTypeScope="" ma:versionID="79f1e4007ea9d9affe1e40fc05cf30b8">
  <xsd:schema xmlns:xsd="http://www.w3.org/2001/XMLSchema" xmlns:xs="http://www.w3.org/2001/XMLSchema" xmlns:p="http://schemas.microsoft.com/office/2006/metadata/properties" xmlns:ns2="f7845480-3952-4ab0-8880-7f583a2d8ed2" xmlns:ns3="56499386-8d59-40ac-8a03-a9963ff55e05" targetNamespace="http://schemas.microsoft.com/office/2006/metadata/properties" ma:root="true" ma:fieldsID="34eddff45c299a93f97f8889c7a706ab" ns2:_="" ns3:_="">
    <xsd:import namespace="f7845480-3952-4ab0-8880-7f583a2d8ed2"/>
    <xsd:import namespace="56499386-8d59-40ac-8a03-a9963ff55e0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845480-3952-4ab0-8880-7f583a2d8ed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15" nillable="true" ma:displayName="MediaServiceBillingMetadata" ma:hidden="true" ma:internalName="MediaServiceBillingMetadata" ma:readOnly="true">
      <xsd:simpleType>
        <xsd:restriction base="dms:Note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2851e875-a665-42c1-a59f-633611ec1f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6499386-8d59-40ac-8a03-a9963ff55e05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2157df4-656c-4050-833b-a0cd74793f2e}" ma:internalName="TaxCatchAll" ma:showField="CatchAllData" ma:web="56499386-8d59-40ac-8a03-a9963ff55e0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7845480-3952-4ab0-8880-7f583a2d8ed2">
      <Terms xmlns="http://schemas.microsoft.com/office/infopath/2007/PartnerControls"/>
    </lcf76f155ced4ddcb4097134ff3c332f>
    <TaxCatchAll xmlns="56499386-8d59-40ac-8a03-a9963ff55e05" xsi:nil="true"/>
  </documentManagement>
</p:properties>
</file>

<file path=customXml/itemProps1.xml><?xml version="1.0" encoding="utf-8"?>
<ds:datastoreItem xmlns:ds="http://schemas.openxmlformats.org/officeDocument/2006/customXml" ds:itemID="{5E89F411-D9EE-41CD-B620-7E5017E38332}"/>
</file>

<file path=customXml/itemProps2.xml><?xml version="1.0" encoding="utf-8"?>
<ds:datastoreItem xmlns:ds="http://schemas.openxmlformats.org/officeDocument/2006/customXml" ds:itemID="{C48F2819-E8A4-4E5D-9A1D-4B671CC5E35E}"/>
</file>

<file path=customXml/itemProps3.xml><?xml version="1.0" encoding="utf-8"?>
<ds:datastoreItem xmlns:ds="http://schemas.openxmlformats.org/officeDocument/2006/customXml" ds:itemID="{DA9C0C34-BAB8-4F90-8535-98509E44BBE5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126</TotalTime>
  <Words>2115</Words>
  <Application>Microsoft Office PowerPoint</Application>
  <PresentationFormat>Personalizado</PresentationFormat>
  <Paragraphs>300</Paragraphs>
  <Slides>27</Slides>
  <Notes>3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27</vt:i4>
      </vt:variant>
    </vt:vector>
  </HeadingPairs>
  <TitlesOfParts>
    <vt:vector size="34" baseType="lpstr">
      <vt:lpstr>Aptos</vt:lpstr>
      <vt:lpstr>Noto Serif</vt:lpstr>
      <vt:lpstr>Roboto</vt:lpstr>
      <vt:lpstr>Roboto Light</vt:lpstr>
      <vt:lpstr>Roboto Medium</vt:lpstr>
      <vt:lpstr>Times New Roman</vt:lpstr>
      <vt:lpstr>Office Theme</vt:lpstr>
      <vt:lpstr>Module 5</vt:lpstr>
      <vt:lpstr>Module 5 Objectives</vt:lpstr>
      <vt:lpstr>Use of analysis – Response planning and risk reduction</vt:lpstr>
      <vt:lpstr>Think and share: Protection activities</vt:lpstr>
      <vt:lpstr>The Equation = an actionable concept</vt:lpstr>
      <vt:lpstr>Key considerations when designing risk reduction programming</vt:lpstr>
      <vt:lpstr>Key considerations when designing risk reduction programming</vt:lpstr>
      <vt:lpstr>Types of protection strategies</vt:lpstr>
      <vt:lpstr>Case Study I Risk reduction activities</vt:lpstr>
      <vt:lpstr>Findings from the analysis</vt:lpstr>
      <vt:lpstr>Risk reduction activities – Case study</vt:lpstr>
      <vt:lpstr>Presentación de PowerPoint</vt:lpstr>
      <vt:lpstr>The Risk Canvas</vt:lpstr>
      <vt:lpstr>Analysis *USE* note Module 1</vt:lpstr>
      <vt:lpstr>Use of Analysis – Written Analysis Reports and Making Recommendations</vt:lpstr>
      <vt:lpstr>Plenary discussion</vt:lpstr>
      <vt:lpstr>Activity: Review of an analysis</vt:lpstr>
      <vt:lpstr>Activity: Present your example</vt:lpstr>
      <vt:lpstr>Tips for formulating recommendations</vt:lpstr>
      <vt:lpstr>Analysis *USE* note- Module 1</vt:lpstr>
      <vt:lpstr>Any questions or comments?</vt:lpstr>
      <vt:lpstr>Conclusion</vt:lpstr>
      <vt:lpstr>Let’s look at back at our objectives: Do you think we reached them ? What about your expectations?</vt:lpstr>
      <vt:lpstr>Post- test and Feedback time</vt:lpstr>
      <vt:lpstr>Some useful resources</vt:lpstr>
      <vt:lpstr>Thank you for your active participation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>Yésica Vázquez</cp:lastModifiedBy>
  <cp:revision>9</cp:revision>
  <dcterms:created xsi:type="dcterms:W3CDTF">2025-12-17T13:18:37Z</dcterms:created>
  <dcterms:modified xsi:type="dcterms:W3CDTF">2025-12-17T20:33:45Z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2025-12-17T00:00:00Z</vt:filetime>
  </property>
  <property fmtid="{D5CDD505-2E9C-101B-9397-08002B2CF9AE}" pid="3" name="Creator">
    <vt:lpwstr>Adobe InDesign 20.0 (Windows)</vt:lpwstr>
  </property>
  <property fmtid="{D5CDD505-2E9C-101B-9397-08002B2CF9AE}" pid="4" name="LastSaved">
    <vt:filetime>2025-12-17T00:00:00Z</vt:filetime>
  </property>
  <property fmtid="{D5CDD505-2E9C-101B-9397-08002B2CF9AE}" pid="5" name="Producer">
    <vt:lpwstr>Adobe PDF Library 17.0</vt:lpwstr>
  </property>
  <property fmtid="{D5CDD505-2E9C-101B-9397-08002B2CF9AE}" pid="6" name="ContentTypeId">
    <vt:lpwstr>0x010100DC2A90FB2D955F47A720B6D3CE6E4C9A</vt:lpwstr>
  </property>
  <property fmtid="{D5CDD505-2E9C-101B-9397-08002B2CF9AE}" pid="7" name="Order">
    <vt:r8>142000</vt:r8>
  </property>
  <property fmtid="{D5CDD505-2E9C-101B-9397-08002B2CF9AE}" pid="8" name="xd_Signature">
    <vt:bool>false</vt:bool>
  </property>
  <property fmtid="{D5CDD505-2E9C-101B-9397-08002B2CF9AE}" pid="9" name="xd_ProgID">
    <vt:lpwstr/>
  </property>
  <property fmtid="{D5CDD505-2E9C-101B-9397-08002B2CF9AE}" pid="10" name="_SourceUrl">
    <vt:lpwstr/>
  </property>
  <property fmtid="{D5CDD505-2E9C-101B-9397-08002B2CF9AE}" pid="11" name="_SharedFileIndex">
    <vt:lpwstr/>
  </property>
  <property fmtid="{D5CDD505-2E9C-101B-9397-08002B2CF9AE}" pid="12" name="ComplianceAssetId">
    <vt:lpwstr/>
  </property>
  <property fmtid="{D5CDD505-2E9C-101B-9397-08002B2CF9AE}" pid="13" name="TemplateUrl">
    <vt:lpwstr/>
  </property>
  <property fmtid="{D5CDD505-2E9C-101B-9397-08002B2CF9AE}" pid="14" name="_ExtendedDescription">
    <vt:lpwstr/>
  </property>
  <property fmtid="{D5CDD505-2E9C-101B-9397-08002B2CF9AE}" pid="15" name="TriggerFlowInfo">
    <vt:lpwstr/>
  </property>
  <property fmtid="{D5CDD505-2E9C-101B-9397-08002B2CF9AE}" pid="16" name="MediaServiceImageTags">
    <vt:lpwstr/>
  </property>
</Properties>
</file>