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99" autoAdjust="0"/>
  </p:normalViewPr>
  <p:slideViewPr>
    <p:cSldViewPr>
      <p:cViewPr>
        <p:scale>
          <a:sx n="98" d="100"/>
          <a:sy n="98" d="100"/>
        </p:scale>
        <p:origin x="960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E1F95-90BA-4B25-965E-72A4A7B0AB9E}" type="datetimeFigureOut">
              <a:rPr lang="es-AR" smtClean="0"/>
              <a:t>17/12/2025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6F7BE-D7CB-4724-B865-8DE34F580B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6709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shows the summer sea ice measured in September 2012 (white line), compared to the average summer sea ice between 1979 – 2000 (orange outline). Source: National Snow and Ice Data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University of Colorado. </a:t>
            </a:r>
            <a:endParaRPr lang="en-GB" dirty="0"/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96F7BE-D7CB-4724-B865-8DE34F580BE5}" type="slidenum">
              <a:rPr lang="es-AR" smtClean="0"/>
              <a:t>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3634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Identify the type of trend – Increase, decrease or stagnating. </a:t>
            </a:r>
            <a:endParaRPr lang="en-KE" dirty="0"/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96F7BE-D7CB-4724-B865-8DE34F580BE5}" type="slidenum">
              <a:rPr lang="es-AR" smtClean="0"/>
              <a:t>12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27650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Identify the type of trend – increase, decrease or stagnating. </a:t>
            </a:r>
            <a:endParaRPr lang="en-KE" dirty="0"/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96F7BE-D7CB-4724-B865-8DE34F580BE5}" type="slidenum">
              <a:rPr lang="es-AR" smtClean="0"/>
              <a:t>13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75792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Source: World Health Organisation, “Attacks on Health Care: Three-year analysis of SSA data (2018 – 2020).” See facilitation guide for instructions on exercise.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96F7BE-D7CB-4724-B865-8DE34F580BE5}" type="slidenum">
              <a:rPr lang="es-AR" smtClean="0"/>
              <a:t>15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3075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See facilitation guide for details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96F7BE-D7CB-4724-B865-8DE34F580BE5}" type="slidenum">
              <a:rPr lang="es-AR" smtClean="0"/>
              <a:t>18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43147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See facilitation guide for instructions.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96F7BE-D7CB-4724-B865-8DE34F580BE5}" type="slidenum">
              <a:rPr lang="es-AR" smtClean="0"/>
              <a:t>24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8918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04651"/>
            <a:ext cx="10692000" cy="624524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7299" y="1199925"/>
            <a:ext cx="1082675" cy="299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839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839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839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85"/>
            <a:ext cx="10692003" cy="694751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839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18041"/>
            <a:ext cx="10692000" cy="586196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722325" y="6699148"/>
            <a:ext cx="525780" cy="525780"/>
          </a:xfrm>
          <a:custGeom>
            <a:avLst/>
            <a:gdLst/>
            <a:ahLst/>
            <a:cxnLst/>
            <a:rect l="l" t="t" r="r" b="b"/>
            <a:pathLst>
              <a:path w="525780" h="525779">
                <a:moveTo>
                  <a:pt x="525538" y="0"/>
                </a:moveTo>
                <a:lnTo>
                  <a:pt x="0" y="0"/>
                </a:lnTo>
                <a:lnTo>
                  <a:pt x="0" y="525538"/>
                </a:lnTo>
                <a:lnTo>
                  <a:pt x="525538" y="525538"/>
                </a:lnTo>
                <a:lnTo>
                  <a:pt x="525538" y="0"/>
                </a:lnTo>
                <a:close/>
              </a:path>
            </a:pathLst>
          </a:custGeom>
          <a:solidFill>
            <a:srgbClr val="FF5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9418" y="6925466"/>
            <a:ext cx="135102" cy="18268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44" y="6921757"/>
            <a:ext cx="256047" cy="189649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54641" y="6926400"/>
            <a:ext cx="81470" cy="10398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61455" y="6923384"/>
            <a:ext cx="104646" cy="10956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91637" y="6926395"/>
            <a:ext cx="239783" cy="1040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51620" y="6923614"/>
            <a:ext cx="189410" cy="109334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2069122" y="6926401"/>
            <a:ext cx="124460" cy="104139"/>
          </a:xfrm>
          <a:custGeom>
            <a:avLst/>
            <a:gdLst/>
            <a:ahLst/>
            <a:cxnLst/>
            <a:rect l="l" t="t" r="r" b="b"/>
            <a:pathLst>
              <a:path w="124460" h="104140">
                <a:moveTo>
                  <a:pt x="13931" y="0"/>
                </a:moveTo>
                <a:lnTo>
                  <a:pt x="0" y="0"/>
                </a:lnTo>
                <a:lnTo>
                  <a:pt x="0" y="103987"/>
                </a:lnTo>
                <a:lnTo>
                  <a:pt x="13931" y="103987"/>
                </a:lnTo>
                <a:lnTo>
                  <a:pt x="13931" y="0"/>
                </a:lnTo>
                <a:close/>
              </a:path>
              <a:path w="124460" h="104140">
                <a:moveTo>
                  <a:pt x="124180" y="104000"/>
                </a:moveTo>
                <a:lnTo>
                  <a:pt x="112610" y="72199"/>
                </a:lnTo>
                <a:lnTo>
                  <a:pt x="108394" y="60591"/>
                </a:lnTo>
                <a:lnTo>
                  <a:pt x="94462" y="22313"/>
                </a:lnTo>
                <a:lnTo>
                  <a:pt x="94462" y="60591"/>
                </a:lnTo>
                <a:lnTo>
                  <a:pt x="63360" y="60591"/>
                </a:lnTo>
                <a:lnTo>
                  <a:pt x="79375" y="17183"/>
                </a:lnTo>
                <a:lnTo>
                  <a:pt x="94462" y="60591"/>
                </a:lnTo>
                <a:lnTo>
                  <a:pt x="94462" y="22313"/>
                </a:lnTo>
                <a:lnTo>
                  <a:pt x="92595" y="17183"/>
                </a:lnTo>
                <a:lnTo>
                  <a:pt x="86347" y="12"/>
                </a:lnTo>
                <a:lnTo>
                  <a:pt x="71945" y="12"/>
                </a:lnTo>
                <a:lnTo>
                  <a:pt x="32258" y="104000"/>
                </a:lnTo>
                <a:lnTo>
                  <a:pt x="47117" y="104000"/>
                </a:lnTo>
                <a:lnTo>
                  <a:pt x="58724" y="72199"/>
                </a:lnTo>
                <a:lnTo>
                  <a:pt x="98412" y="72199"/>
                </a:lnTo>
                <a:lnTo>
                  <a:pt x="109550" y="104000"/>
                </a:lnTo>
                <a:lnTo>
                  <a:pt x="124180" y="104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13046" y="6926400"/>
            <a:ext cx="81470" cy="10398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54869" y="7096312"/>
            <a:ext cx="85191" cy="104000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460253" y="7096313"/>
            <a:ext cx="73583" cy="104000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554492" y="7096086"/>
            <a:ext cx="66852" cy="104228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640611" y="7095856"/>
            <a:ext cx="79159" cy="106768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44371" y="7093531"/>
            <a:ext cx="101904" cy="109334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874832" y="7096313"/>
            <a:ext cx="73583" cy="104000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969309" y="7096313"/>
            <a:ext cx="73583" cy="104000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105799" y="7093300"/>
            <a:ext cx="223767" cy="109791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353937" y="7095856"/>
            <a:ext cx="79159" cy="106768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462812" y="7096317"/>
            <a:ext cx="81241" cy="103987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569124" y="7093528"/>
            <a:ext cx="102133" cy="109562"/>
          </a:xfrm>
          <a:prstGeom prst="rect">
            <a:avLst/>
          </a:prstGeom>
        </p:spPr>
      </p:pic>
      <p:sp>
        <p:nvSpPr>
          <p:cNvPr id="37" name="bg object 37"/>
          <p:cNvSpPr/>
          <p:nvPr/>
        </p:nvSpPr>
        <p:spPr>
          <a:xfrm>
            <a:off x="2690977" y="7096328"/>
            <a:ext cx="106680" cy="104775"/>
          </a:xfrm>
          <a:custGeom>
            <a:avLst/>
            <a:gdLst/>
            <a:ahLst/>
            <a:cxnLst/>
            <a:rect l="l" t="t" r="r" b="b"/>
            <a:pathLst>
              <a:path w="106680" h="104775">
                <a:moveTo>
                  <a:pt x="13944" y="0"/>
                </a:moveTo>
                <a:lnTo>
                  <a:pt x="0" y="0"/>
                </a:lnTo>
                <a:lnTo>
                  <a:pt x="0" y="103987"/>
                </a:lnTo>
                <a:lnTo>
                  <a:pt x="13944" y="103987"/>
                </a:lnTo>
                <a:lnTo>
                  <a:pt x="13944" y="0"/>
                </a:lnTo>
                <a:close/>
              </a:path>
              <a:path w="106680" h="104775">
                <a:moveTo>
                  <a:pt x="106311" y="91681"/>
                </a:moveTo>
                <a:lnTo>
                  <a:pt x="55943" y="91681"/>
                </a:lnTo>
                <a:lnTo>
                  <a:pt x="55943" y="241"/>
                </a:lnTo>
                <a:lnTo>
                  <a:pt x="42011" y="241"/>
                </a:lnTo>
                <a:lnTo>
                  <a:pt x="42011" y="91681"/>
                </a:lnTo>
                <a:lnTo>
                  <a:pt x="42011" y="104381"/>
                </a:lnTo>
                <a:lnTo>
                  <a:pt x="106311" y="104381"/>
                </a:lnTo>
                <a:lnTo>
                  <a:pt x="106311" y="9168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bg object 3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62995" y="6718823"/>
            <a:ext cx="1102484" cy="322033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464607" y="7170854"/>
            <a:ext cx="1268605" cy="64471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201624" y="6705834"/>
            <a:ext cx="187318" cy="20603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839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7299" y="684055"/>
            <a:ext cx="7628549" cy="543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7299" y="3355370"/>
            <a:ext cx="6019800" cy="170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411813" y="7180208"/>
            <a:ext cx="1767205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00839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22.png"/><Relationship Id="rId16" Type="http://schemas.openxmlformats.org/officeDocument/2006/relationships/image" Target="../media/image17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rc.no/" TargetMode="External"/><Relationship Id="rId2" Type="http://schemas.openxmlformats.org/officeDocument/2006/relationships/hyperlink" Target="mailto:nicolas.alvarez@nrc.no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ctrTitle"/>
          </p:nvPr>
        </p:nvSpPr>
        <p:spPr>
          <a:xfrm>
            <a:off x="707299" y="1199925"/>
            <a:ext cx="108267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 4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19999" y="315951"/>
            <a:ext cx="9246870" cy="1283970"/>
            <a:chOff x="719999" y="315951"/>
            <a:chExt cx="9246870" cy="1283970"/>
          </a:xfrm>
        </p:grpSpPr>
        <p:sp>
          <p:nvSpPr>
            <p:cNvPr id="4" name="object 4"/>
            <p:cNvSpPr/>
            <p:nvPr/>
          </p:nvSpPr>
          <p:spPr>
            <a:xfrm>
              <a:off x="719999" y="1593005"/>
              <a:ext cx="1062355" cy="0"/>
            </a:xfrm>
            <a:custGeom>
              <a:avLst/>
              <a:gdLst/>
              <a:ahLst/>
              <a:cxnLst/>
              <a:rect l="l" t="t" r="r" b="b"/>
              <a:pathLst>
                <a:path w="1062355">
                  <a:moveTo>
                    <a:pt x="0" y="0"/>
                  </a:moveTo>
                  <a:lnTo>
                    <a:pt x="1061999" y="0"/>
                  </a:lnTo>
                </a:path>
              </a:pathLst>
            </a:custGeom>
            <a:ln w="12700">
              <a:solidFill>
                <a:srgbClr val="FF5A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823437" y="423572"/>
              <a:ext cx="143510" cy="287020"/>
            </a:xfrm>
            <a:custGeom>
              <a:avLst/>
              <a:gdLst/>
              <a:ahLst/>
              <a:cxnLst/>
              <a:rect l="l" t="t" r="r" b="b"/>
              <a:pathLst>
                <a:path w="143509" h="287020">
                  <a:moveTo>
                    <a:pt x="143433" y="0"/>
                  </a:moveTo>
                  <a:lnTo>
                    <a:pt x="0" y="143433"/>
                  </a:lnTo>
                  <a:lnTo>
                    <a:pt x="143433" y="286867"/>
                  </a:lnTo>
                  <a:lnTo>
                    <a:pt x="143433" y="0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207872" y="315951"/>
              <a:ext cx="502284" cy="502284"/>
            </a:xfrm>
            <a:custGeom>
              <a:avLst/>
              <a:gdLst/>
              <a:ahLst/>
              <a:cxnLst/>
              <a:rect l="l" t="t" r="r" b="b"/>
              <a:pathLst>
                <a:path w="502284" h="502284">
                  <a:moveTo>
                    <a:pt x="251066" y="0"/>
                  </a:moveTo>
                  <a:lnTo>
                    <a:pt x="205937" y="4045"/>
                  </a:lnTo>
                  <a:lnTo>
                    <a:pt x="163461" y="15707"/>
                  </a:lnTo>
                  <a:lnTo>
                    <a:pt x="124348" y="34278"/>
                  </a:lnTo>
                  <a:lnTo>
                    <a:pt x="89308" y="59048"/>
                  </a:lnTo>
                  <a:lnTo>
                    <a:pt x="59048" y="89308"/>
                  </a:lnTo>
                  <a:lnTo>
                    <a:pt x="34278" y="124348"/>
                  </a:lnTo>
                  <a:lnTo>
                    <a:pt x="15707" y="163461"/>
                  </a:lnTo>
                  <a:lnTo>
                    <a:pt x="4045" y="205937"/>
                  </a:lnTo>
                  <a:lnTo>
                    <a:pt x="0" y="251066"/>
                  </a:lnTo>
                  <a:lnTo>
                    <a:pt x="4045" y="296191"/>
                  </a:lnTo>
                  <a:lnTo>
                    <a:pt x="15707" y="338662"/>
                  </a:lnTo>
                  <a:lnTo>
                    <a:pt x="34278" y="377771"/>
                  </a:lnTo>
                  <a:lnTo>
                    <a:pt x="59048" y="412808"/>
                  </a:lnTo>
                  <a:lnTo>
                    <a:pt x="89308" y="443065"/>
                  </a:lnTo>
                  <a:lnTo>
                    <a:pt x="124348" y="467832"/>
                  </a:lnTo>
                  <a:lnTo>
                    <a:pt x="163461" y="486401"/>
                  </a:lnTo>
                  <a:lnTo>
                    <a:pt x="205937" y="498062"/>
                  </a:lnTo>
                  <a:lnTo>
                    <a:pt x="251066" y="502107"/>
                  </a:lnTo>
                  <a:lnTo>
                    <a:pt x="296191" y="498062"/>
                  </a:lnTo>
                  <a:lnTo>
                    <a:pt x="338662" y="486401"/>
                  </a:lnTo>
                  <a:lnTo>
                    <a:pt x="377771" y="467832"/>
                  </a:lnTo>
                  <a:lnTo>
                    <a:pt x="412808" y="443065"/>
                  </a:lnTo>
                  <a:lnTo>
                    <a:pt x="443065" y="412808"/>
                  </a:lnTo>
                  <a:lnTo>
                    <a:pt x="467832" y="377771"/>
                  </a:lnTo>
                  <a:lnTo>
                    <a:pt x="486401" y="338662"/>
                  </a:lnTo>
                  <a:lnTo>
                    <a:pt x="498062" y="296191"/>
                  </a:lnTo>
                  <a:lnTo>
                    <a:pt x="502107" y="251066"/>
                  </a:lnTo>
                  <a:lnTo>
                    <a:pt x="498062" y="205937"/>
                  </a:lnTo>
                  <a:lnTo>
                    <a:pt x="486401" y="163461"/>
                  </a:lnTo>
                  <a:lnTo>
                    <a:pt x="467832" y="124348"/>
                  </a:lnTo>
                  <a:lnTo>
                    <a:pt x="443065" y="89308"/>
                  </a:lnTo>
                  <a:lnTo>
                    <a:pt x="412808" y="59048"/>
                  </a:lnTo>
                  <a:lnTo>
                    <a:pt x="377771" y="34278"/>
                  </a:lnTo>
                  <a:lnTo>
                    <a:pt x="338662" y="15707"/>
                  </a:lnTo>
                  <a:lnTo>
                    <a:pt x="296191" y="4045"/>
                  </a:lnTo>
                  <a:lnTo>
                    <a:pt x="251066" y="0"/>
                  </a:lnTo>
                  <a:close/>
                </a:path>
              </a:pathLst>
            </a:custGeom>
            <a:solidFill>
              <a:srgbClr val="F6F3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87203" y="495294"/>
              <a:ext cx="143433" cy="143433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707299" y="1745529"/>
            <a:ext cx="398526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300" b="0" spc="-25" dirty="0">
                <a:latin typeface="Roboto Medium"/>
                <a:cs typeface="Roboto Medium"/>
              </a:rPr>
              <a:t>Identify,</a:t>
            </a:r>
            <a:r>
              <a:rPr sz="3300" b="0" spc="-160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interpret</a:t>
            </a:r>
            <a:r>
              <a:rPr sz="3300" b="0" spc="82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and</a:t>
            </a:r>
            <a:r>
              <a:rPr sz="3300" b="0" spc="-114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anticipate</a:t>
            </a:r>
            <a:r>
              <a:rPr sz="3300" b="0" spc="-105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trends</a:t>
            </a:r>
            <a:endParaRPr sz="3300">
              <a:latin typeface="Roboto Medium"/>
              <a:cs typeface="Roboto Medium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22325" y="6699148"/>
            <a:ext cx="525780" cy="525780"/>
            <a:chOff x="722325" y="6699148"/>
            <a:chExt cx="525780" cy="525780"/>
          </a:xfrm>
        </p:grpSpPr>
        <p:sp>
          <p:nvSpPr>
            <p:cNvPr id="10" name="object 10"/>
            <p:cNvSpPr/>
            <p:nvPr/>
          </p:nvSpPr>
          <p:spPr>
            <a:xfrm>
              <a:off x="722325" y="6699148"/>
              <a:ext cx="525780" cy="525780"/>
            </a:xfrm>
            <a:custGeom>
              <a:avLst/>
              <a:gdLst/>
              <a:ahLst/>
              <a:cxnLst/>
              <a:rect l="l" t="t" r="r" b="b"/>
              <a:pathLst>
                <a:path w="525780" h="525779">
                  <a:moveTo>
                    <a:pt x="525538" y="0"/>
                  </a:moveTo>
                  <a:lnTo>
                    <a:pt x="0" y="0"/>
                  </a:lnTo>
                  <a:lnTo>
                    <a:pt x="0" y="525538"/>
                  </a:lnTo>
                  <a:lnTo>
                    <a:pt x="525538" y="525538"/>
                  </a:lnTo>
                  <a:lnTo>
                    <a:pt x="525538" y="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9418" y="6925466"/>
              <a:ext cx="135102" cy="1826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44" y="6921757"/>
              <a:ext cx="256047" cy="189649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1354641" y="6923384"/>
            <a:ext cx="940435" cy="109855"/>
            <a:chOff x="1354641" y="6923384"/>
            <a:chExt cx="940435" cy="10985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641" y="6926400"/>
              <a:ext cx="81470" cy="1039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61455" y="6923384"/>
              <a:ext cx="104646" cy="10956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91637" y="6926395"/>
              <a:ext cx="239783" cy="104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51620" y="6923614"/>
              <a:ext cx="189410" cy="10933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069122" y="6926401"/>
              <a:ext cx="124460" cy="104139"/>
            </a:xfrm>
            <a:custGeom>
              <a:avLst/>
              <a:gdLst/>
              <a:ahLst/>
              <a:cxnLst/>
              <a:rect l="l" t="t" r="r" b="b"/>
              <a:pathLst>
                <a:path w="124460" h="104140">
                  <a:moveTo>
                    <a:pt x="13931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31" y="103987"/>
                  </a:lnTo>
                  <a:lnTo>
                    <a:pt x="13931" y="0"/>
                  </a:lnTo>
                  <a:close/>
                </a:path>
                <a:path w="124460" h="104140">
                  <a:moveTo>
                    <a:pt x="124180" y="104000"/>
                  </a:moveTo>
                  <a:lnTo>
                    <a:pt x="112610" y="72199"/>
                  </a:lnTo>
                  <a:lnTo>
                    <a:pt x="108394" y="60591"/>
                  </a:lnTo>
                  <a:lnTo>
                    <a:pt x="94462" y="22313"/>
                  </a:lnTo>
                  <a:lnTo>
                    <a:pt x="94462" y="60591"/>
                  </a:lnTo>
                  <a:lnTo>
                    <a:pt x="63360" y="60591"/>
                  </a:lnTo>
                  <a:lnTo>
                    <a:pt x="79375" y="17183"/>
                  </a:lnTo>
                  <a:lnTo>
                    <a:pt x="94462" y="60591"/>
                  </a:lnTo>
                  <a:lnTo>
                    <a:pt x="94462" y="22313"/>
                  </a:lnTo>
                  <a:lnTo>
                    <a:pt x="92595" y="17183"/>
                  </a:lnTo>
                  <a:lnTo>
                    <a:pt x="86347" y="12"/>
                  </a:lnTo>
                  <a:lnTo>
                    <a:pt x="71945" y="12"/>
                  </a:lnTo>
                  <a:lnTo>
                    <a:pt x="32258" y="104000"/>
                  </a:lnTo>
                  <a:lnTo>
                    <a:pt x="47117" y="104000"/>
                  </a:lnTo>
                  <a:lnTo>
                    <a:pt x="58724" y="72199"/>
                  </a:lnTo>
                  <a:lnTo>
                    <a:pt x="98412" y="72199"/>
                  </a:lnTo>
                  <a:lnTo>
                    <a:pt x="109550" y="104000"/>
                  </a:lnTo>
                  <a:lnTo>
                    <a:pt x="124180" y="104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13046" y="6926400"/>
              <a:ext cx="81470" cy="103987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1354869" y="7093531"/>
            <a:ext cx="688340" cy="109855"/>
            <a:chOff x="1354869" y="7093531"/>
            <a:chExt cx="688340" cy="109855"/>
          </a:xfrm>
        </p:grpSpPr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54869" y="7096312"/>
              <a:ext cx="85191" cy="1040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60253" y="7096313"/>
              <a:ext cx="73583" cy="1040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54492" y="7096086"/>
              <a:ext cx="66852" cy="10422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40611" y="7095856"/>
              <a:ext cx="79159" cy="10676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44371" y="7093531"/>
              <a:ext cx="101904" cy="10933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74832" y="7096313"/>
              <a:ext cx="73583" cy="1040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9309" y="7096313"/>
              <a:ext cx="73583" cy="104000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2105799" y="7093300"/>
            <a:ext cx="691515" cy="109855"/>
            <a:chOff x="2105799" y="7093300"/>
            <a:chExt cx="691515" cy="109855"/>
          </a:xfrm>
        </p:grpSpPr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05799" y="7093300"/>
              <a:ext cx="223767" cy="10979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53937" y="7095856"/>
              <a:ext cx="79159" cy="10676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62812" y="7096317"/>
              <a:ext cx="81241" cy="10398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69124" y="7093528"/>
              <a:ext cx="102133" cy="10956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690977" y="7096328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80" h="104775">
                  <a:moveTo>
                    <a:pt x="13944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44" y="103987"/>
                  </a:lnTo>
                  <a:lnTo>
                    <a:pt x="13944" y="0"/>
                  </a:lnTo>
                  <a:close/>
                </a:path>
                <a:path w="106680" h="104775">
                  <a:moveTo>
                    <a:pt x="106311" y="91681"/>
                  </a:moveTo>
                  <a:lnTo>
                    <a:pt x="55943" y="91681"/>
                  </a:lnTo>
                  <a:lnTo>
                    <a:pt x="55943" y="241"/>
                  </a:lnTo>
                  <a:lnTo>
                    <a:pt x="42011" y="241"/>
                  </a:lnTo>
                  <a:lnTo>
                    <a:pt x="42011" y="91681"/>
                  </a:lnTo>
                  <a:lnTo>
                    <a:pt x="42011" y="104381"/>
                  </a:lnTo>
                  <a:lnTo>
                    <a:pt x="106311" y="104381"/>
                  </a:lnTo>
                  <a:lnTo>
                    <a:pt x="106311" y="916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703828" y="6709819"/>
            <a:ext cx="1102484" cy="322032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705440" y="7161849"/>
            <a:ext cx="1268604" cy="64471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8442456" y="6696830"/>
            <a:ext cx="187318" cy="206032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869299" y="444205"/>
            <a:ext cx="348805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protection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Increasing</a:t>
            </a:r>
            <a:r>
              <a:rPr sz="3000" b="0" spc="-5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trend</a:t>
            </a:r>
            <a:r>
              <a:rPr sz="3000" b="0" spc="-5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–</a:t>
            </a:r>
            <a:r>
              <a:rPr sz="3000" b="0" spc="-5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protection</a:t>
            </a:r>
            <a:r>
              <a:rPr sz="3000" b="0" spc="-5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example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3036570" cy="1422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892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Since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January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2025,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have </a:t>
            </a:r>
            <a:r>
              <a:rPr sz="1600" b="0" dirty="0">
                <a:latin typeface="Roboto Light"/>
                <a:cs typeface="Roboto Light"/>
              </a:rPr>
              <a:t>been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3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violent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attacks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men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Aluna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camp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suspicious</a:t>
            </a:r>
            <a:endParaRPr sz="16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600" b="0" spc="-10" dirty="0">
                <a:latin typeface="Roboto Light"/>
                <a:cs typeface="Roboto Light"/>
              </a:rPr>
              <a:t>circumstances.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These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first</a:t>
            </a:r>
            <a:endParaRPr sz="16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Light"/>
                <a:cs typeface="Roboto Light"/>
              </a:rPr>
              <a:t>violent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attacks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camp.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387112" y="1998042"/>
            <a:ext cx="3468370" cy="2316480"/>
            <a:chOff x="5387112" y="1998042"/>
            <a:chExt cx="3468370" cy="2316480"/>
          </a:xfrm>
        </p:grpSpPr>
        <p:sp>
          <p:nvSpPr>
            <p:cNvPr id="14" name="object 14"/>
            <p:cNvSpPr/>
            <p:nvPr/>
          </p:nvSpPr>
          <p:spPr>
            <a:xfrm>
              <a:off x="5393463" y="292582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93463" y="2695467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93463" y="2465109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93463" y="223475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93463" y="3386538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9346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93463" y="2004396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0" y="0"/>
                  </a:moveTo>
                  <a:lnTo>
                    <a:pt x="3455365" y="0"/>
                  </a:lnTo>
                  <a:lnTo>
                    <a:pt x="3455365" y="2303576"/>
                  </a:lnTo>
                  <a:lnTo>
                    <a:pt x="0" y="230357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9346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54525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1489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84535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854177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2382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157754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75608" y="2004392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2303576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27397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9703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6668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236324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00596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618470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388112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927397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9703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93463" y="384725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93463" y="3616896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93463" y="4077611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435820" y="2370237"/>
              <a:ext cx="3009265" cy="1649095"/>
            </a:xfrm>
            <a:custGeom>
              <a:avLst/>
              <a:gdLst/>
              <a:ahLst/>
              <a:cxnLst/>
              <a:rect l="l" t="t" r="r" b="b"/>
              <a:pathLst>
                <a:path w="3009265" h="1649095">
                  <a:moveTo>
                    <a:pt x="0" y="1649044"/>
                  </a:moveTo>
                  <a:lnTo>
                    <a:pt x="413308" y="1131570"/>
                  </a:lnTo>
                  <a:lnTo>
                    <a:pt x="888555" y="1630984"/>
                  </a:lnTo>
                  <a:lnTo>
                    <a:pt x="1346593" y="859650"/>
                  </a:lnTo>
                  <a:lnTo>
                    <a:pt x="1799907" y="1139901"/>
                  </a:lnTo>
                  <a:lnTo>
                    <a:pt x="3009265" y="0"/>
                  </a:lnTo>
                </a:path>
              </a:pathLst>
            </a:custGeom>
            <a:ln w="76199">
              <a:solidFill>
                <a:srgbClr val="0083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308477" y="2220210"/>
              <a:ext cx="295910" cy="291465"/>
            </a:xfrm>
            <a:custGeom>
              <a:avLst/>
              <a:gdLst/>
              <a:ahLst/>
              <a:cxnLst/>
              <a:rect l="l" t="t" r="r" b="b"/>
              <a:pathLst>
                <a:path w="295909" h="291464">
                  <a:moveTo>
                    <a:pt x="295783" y="0"/>
                  </a:moveTo>
                  <a:lnTo>
                    <a:pt x="0" y="69938"/>
                  </a:lnTo>
                  <a:lnTo>
                    <a:pt x="208495" y="291134"/>
                  </a:lnTo>
                  <a:lnTo>
                    <a:pt x="295783" y="0"/>
                  </a:lnTo>
                  <a:close/>
                </a:path>
              </a:pathLst>
            </a:custGeom>
            <a:solidFill>
              <a:srgbClr val="0083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93462" y="2004392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3455365" y="2303576"/>
                  </a:moveTo>
                  <a:lnTo>
                    <a:pt x="0" y="2303576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/>
          <p:nvPr/>
        </p:nvSpPr>
        <p:spPr>
          <a:xfrm>
            <a:off x="719999" y="16804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sp>
        <p:nvSpPr>
          <p:cNvPr id="46" name="object 4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Stagnating </a:t>
            </a:r>
            <a:r>
              <a:rPr sz="3000" b="0" spc="-10" dirty="0">
                <a:latin typeface="Roboto Medium"/>
                <a:cs typeface="Roboto Medium"/>
              </a:rPr>
              <a:t>trend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3139440" cy="41979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215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While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global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access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internet</a:t>
            </a:r>
            <a:r>
              <a:rPr sz="1600" b="0" spc="50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grown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rapidly,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progress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in </a:t>
            </a:r>
            <a:r>
              <a:rPr sz="1600" b="0" dirty="0">
                <a:latin typeface="Roboto Light"/>
                <a:cs typeface="Roboto Light"/>
              </a:rPr>
              <a:t>expanding</a:t>
            </a:r>
            <a:r>
              <a:rPr sz="1600" b="0" spc="3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internet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access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rural</a:t>
            </a:r>
            <a:endParaRPr sz="1600">
              <a:latin typeface="Roboto Light"/>
              <a:cs typeface="Roboto Light"/>
            </a:endParaRPr>
          </a:p>
          <a:p>
            <a:pPr marL="12700" marR="5080">
              <a:lnSpc>
                <a:spcPct val="114599"/>
              </a:lnSpc>
            </a:pPr>
            <a:r>
              <a:rPr sz="1600" b="0" dirty="0">
                <a:latin typeface="Roboto Light"/>
                <a:cs typeface="Roboto Light"/>
              </a:rPr>
              <a:t>areas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stagnated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between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2018 </a:t>
            </a:r>
            <a:r>
              <a:rPr sz="1600" b="0" dirty="0">
                <a:latin typeface="Roboto Light"/>
                <a:cs typeface="Roboto Light"/>
              </a:rPr>
              <a:t>and </a:t>
            </a:r>
            <a:r>
              <a:rPr sz="1600" b="0" spc="-10" dirty="0">
                <a:latin typeface="Roboto Light"/>
                <a:cs typeface="Roboto Light"/>
              </a:rPr>
              <a:t>2023:</a:t>
            </a:r>
            <a:endParaRPr sz="1600">
              <a:latin typeface="Roboto Light"/>
              <a:cs typeface="Roboto Light"/>
            </a:endParaRPr>
          </a:p>
          <a:p>
            <a:pPr marL="12700" marR="5080">
              <a:lnSpc>
                <a:spcPct val="114599"/>
              </a:lnSpc>
              <a:spcBef>
                <a:spcPts val="1415"/>
              </a:spcBef>
            </a:pP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2013:</a:t>
            </a:r>
            <a:r>
              <a:rPr sz="1600" b="0" spc="-4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Approximately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30%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rural </a:t>
            </a:r>
            <a:r>
              <a:rPr sz="1600" b="0" spc="-10" dirty="0">
                <a:latin typeface="Roboto Light"/>
                <a:cs typeface="Roboto Light"/>
              </a:rPr>
              <a:t>populations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worldwide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internet access.</a:t>
            </a:r>
            <a:endParaRPr sz="16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1695"/>
              </a:spcBef>
            </a:pP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2018:</a:t>
            </a:r>
            <a:r>
              <a:rPr sz="1600" b="0" spc="-5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increased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50</a:t>
            </a:r>
            <a:endParaRPr sz="1600">
              <a:latin typeface="Roboto Light"/>
              <a:cs typeface="Roboto Light"/>
            </a:endParaRPr>
          </a:p>
          <a:p>
            <a:pPr marL="12700" marR="136525">
              <a:lnSpc>
                <a:spcPct val="114599"/>
              </a:lnSpc>
              <a:spcBef>
                <a:spcPts val="1420"/>
              </a:spcBef>
            </a:pP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2023:</a:t>
            </a:r>
            <a:r>
              <a:rPr sz="1600" b="0" spc="-4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rate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remains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roughly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same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(now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55%),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efforts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expand </a:t>
            </a:r>
            <a:r>
              <a:rPr sz="1600" b="0" spc="-10" dirty="0">
                <a:latin typeface="Roboto Light"/>
                <a:cs typeface="Roboto Light"/>
              </a:rPr>
              <a:t>infrastructure</a:t>
            </a:r>
            <a:r>
              <a:rPr sz="1600" b="0" spc="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remote </a:t>
            </a:r>
            <a:r>
              <a:rPr sz="1600" b="0" dirty="0">
                <a:latin typeface="Roboto Light"/>
                <a:cs typeface="Roboto Light"/>
              </a:rPr>
              <a:t>areas</a:t>
            </a:r>
            <a:r>
              <a:rPr sz="1600" b="0" spc="-7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slowed.</a:t>
            </a:r>
            <a:endParaRPr sz="16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003" cy="7560005"/>
            <a:chOff x="0" y="0"/>
            <a:chExt cx="10692003" cy="756000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19999" y="1680469"/>
              <a:ext cx="9252585" cy="0"/>
            </a:xfrm>
            <a:custGeom>
              <a:avLst/>
              <a:gdLst/>
              <a:ahLst/>
              <a:cxnLst/>
              <a:rect l="l" t="t" r="r" b="b"/>
              <a:pathLst>
                <a:path w="9252585">
                  <a:moveTo>
                    <a:pt x="9252000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Optional</a:t>
            </a:r>
            <a:r>
              <a:rPr sz="3000" b="0" spc="-8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extra</a:t>
            </a:r>
            <a:r>
              <a:rPr sz="3000" b="0" spc="-8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example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342698" y="976020"/>
            <a:ext cx="64643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Optional</a:t>
            </a:r>
            <a:endParaRPr sz="1300">
              <a:latin typeface="Roboto Medium"/>
              <a:cs typeface="Roboto Medium"/>
            </a:endParaRPr>
          </a:p>
        </p:txBody>
      </p:sp>
      <p:pic>
        <p:nvPicPr>
          <p:cNvPr id="29" name="Gráfico 28">
            <a:extLst>
              <a:ext uri="{FF2B5EF4-FFF2-40B4-BE49-F238E27FC236}">
                <a16:creationId xmlns:a16="http://schemas.microsoft.com/office/drawing/2014/main" id="{2385D2D8-436E-0819-0EAA-71F866E481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2155" y="677895"/>
            <a:ext cx="812745" cy="8127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003" cy="7560005"/>
            <a:chOff x="0" y="0"/>
            <a:chExt cx="10692003" cy="756000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19999" y="1680469"/>
              <a:ext cx="9252585" cy="0"/>
            </a:xfrm>
            <a:custGeom>
              <a:avLst/>
              <a:gdLst/>
              <a:ahLst/>
              <a:cxnLst/>
              <a:rect l="l" t="t" r="r" b="b"/>
              <a:pathLst>
                <a:path w="9252585">
                  <a:moveTo>
                    <a:pt x="9252000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Optional</a:t>
            </a:r>
            <a:r>
              <a:rPr sz="3000" b="0" spc="-8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extra</a:t>
            </a:r>
            <a:r>
              <a:rPr sz="3000" b="0" spc="-8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example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342698" y="976020"/>
            <a:ext cx="64643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Optional</a:t>
            </a:r>
            <a:endParaRPr sz="1300">
              <a:latin typeface="Roboto Medium"/>
              <a:cs typeface="Roboto Medium"/>
            </a:endParaRPr>
          </a:p>
        </p:txBody>
      </p:sp>
      <p:pic>
        <p:nvPicPr>
          <p:cNvPr id="26" name="Gráfico 25">
            <a:extLst>
              <a:ext uri="{FF2B5EF4-FFF2-40B4-BE49-F238E27FC236}">
                <a16:creationId xmlns:a16="http://schemas.microsoft.com/office/drawing/2014/main" id="{4B19F56D-9CE8-2237-FD4F-6FF9D582A8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2155" y="677895"/>
            <a:ext cx="812745" cy="8127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Linear</a:t>
            </a:r>
            <a:r>
              <a:rPr sz="3000" b="0" spc="-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and</a:t>
            </a:r>
            <a:r>
              <a:rPr sz="3000" b="0" spc="-1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Nonlinear </a:t>
            </a:r>
            <a:r>
              <a:rPr sz="3000" b="0" spc="-10" dirty="0">
                <a:latin typeface="Roboto Medium"/>
                <a:cs typeface="Roboto Medium"/>
              </a:rPr>
              <a:t>trends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2689225" cy="4396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Linear</a:t>
            </a:r>
            <a:r>
              <a:rPr sz="1600"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trends</a:t>
            </a:r>
            <a:r>
              <a:rPr sz="1600" b="0" spc="-4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show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steady, </a:t>
            </a:r>
            <a:r>
              <a:rPr sz="1600" b="0" spc="-20" dirty="0">
                <a:latin typeface="Roboto Light"/>
                <a:cs typeface="Roboto Light"/>
              </a:rPr>
              <a:t>straight-</a:t>
            </a:r>
            <a:r>
              <a:rPr sz="1600" b="0" dirty="0">
                <a:latin typeface="Roboto Light"/>
                <a:cs typeface="Roboto Light"/>
              </a:rPr>
              <a:t>line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increases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or </a:t>
            </a:r>
            <a:r>
              <a:rPr sz="1600" b="0" dirty="0">
                <a:latin typeface="Roboto Light"/>
                <a:cs typeface="Roboto Light"/>
              </a:rPr>
              <a:t>decreases.</a:t>
            </a:r>
            <a:r>
              <a:rPr sz="1600" b="0" spc="3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general </a:t>
            </a:r>
            <a:r>
              <a:rPr sz="1600" b="0" dirty="0">
                <a:latin typeface="Roboto Light"/>
                <a:cs typeface="Roboto Light"/>
              </a:rPr>
              <a:t>tendency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variable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change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constant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proportion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another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variable.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Decrease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2%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every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year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instance.</a:t>
            </a:r>
            <a:endParaRPr sz="1600">
              <a:latin typeface="Roboto Light"/>
              <a:cs typeface="Roboto Light"/>
            </a:endParaRPr>
          </a:p>
          <a:p>
            <a:pPr marL="12700" marR="19050">
              <a:lnSpc>
                <a:spcPct val="114599"/>
              </a:lnSpc>
              <a:spcBef>
                <a:spcPts val="1415"/>
              </a:spcBef>
            </a:pP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Nonlinear</a:t>
            </a:r>
            <a:r>
              <a:rPr sz="1600" b="0" spc="-5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trend</a:t>
            </a:r>
            <a:r>
              <a:rPr sz="1600" b="0" spc="-5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refers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50" dirty="0">
                <a:latin typeface="Roboto Light"/>
                <a:cs typeface="Roboto Light"/>
              </a:rPr>
              <a:t>a </a:t>
            </a:r>
            <a:r>
              <a:rPr sz="1600" b="0" dirty="0">
                <a:latin typeface="Roboto Light"/>
                <a:cs typeface="Roboto Light"/>
              </a:rPr>
              <a:t>pattern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that </a:t>
            </a:r>
            <a:r>
              <a:rPr sz="1600" b="0" dirty="0">
                <a:latin typeface="Roboto Light"/>
                <a:cs typeface="Roboto Light"/>
              </a:rPr>
              <a:t>deviates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from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straight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line.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rate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data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not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constant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(there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are</a:t>
            </a:r>
            <a:endParaRPr sz="1600">
              <a:latin typeface="Roboto Light"/>
              <a:cs typeface="Roboto Light"/>
            </a:endParaRPr>
          </a:p>
          <a:p>
            <a:pPr marL="12700" marR="109855">
              <a:lnSpc>
                <a:spcPct val="114599"/>
              </a:lnSpc>
            </a:pPr>
            <a:r>
              <a:rPr sz="1600" b="0" dirty="0">
                <a:latin typeface="Roboto Light"/>
                <a:cs typeface="Roboto Light"/>
              </a:rPr>
              <a:t>ups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downs)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but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can </a:t>
            </a:r>
            <a:r>
              <a:rPr sz="1600" b="0" dirty="0">
                <a:latin typeface="Roboto Light"/>
                <a:cs typeface="Roboto Light"/>
              </a:rPr>
              <a:t>still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increase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decrease overtime.</a:t>
            </a:r>
            <a:endParaRPr sz="16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5471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Exercise 4.1</a:t>
            </a: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0001" y="1976831"/>
            <a:ext cx="9251998" cy="4503178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7080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2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70649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0" spc="-10" dirty="0">
                <a:latin typeface="Roboto Medium"/>
                <a:cs typeface="Roboto Medium"/>
              </a:rPr>
              <a:t>Interpreting</a:t>
            </a:r>
            <a:r>
              <a:rPr sz="3400" b="0" spc="-125" dirty="0">
                <a:latin typeface="Roboto Medium"/>
                <a:cs typeface="Roboto Medium"/>
              </a:rPr>
              <a:t> </a:t>
            </a:r>
            <a:r>
              <a:rPr sz="3400" b="0" spc="-10" dirty="0">
                <a:latin typeface="Roboto Medium"/>
                <a:cs typeface="Roboto Medium"/>
              </a:rPr>
              <a:t>Trends</a:t>
            </a:r>
            <a:endParaRPr sz="3400">
              <a:latin typeface="Roboto Medium"/>
              <a:cs typeface="Robot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210832" y="7106894"/>
            <a:ext cx="307340" cy="296545"/>
            <a:chOff x="210832" y="7106894"/>
            <a:chExt cx="307340" cy="296545"/>
          </a:xfrm>
        </p:grpSpPr>
        <p:sp>
          <p:nvSpPr>
            <p:cNvPr id="7" name="object 7"/>
            <p:cNvSpPr/>
            <p:nvPr/>
          </p:nvSpPr>
          <p:spPr>
            <a:xfrm>
              <a:off x="216065" y="7118528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604342" y="2903330"/>
            <a:ext cx="346519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Think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and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Share:</a:t>
            </a:r>
            <a:endParaRPr sz="16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interpreting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data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mean?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63999" y="2598353"/>
            <a:ext cx="3564254" cy="0"/>
          </a:xfrm>
          <a:custGeom>
            <a:avLst/>
            <a:gdLst/>
            <a:ahLst/>
            <a:cxnLst/>
            <a:rect l="l" t="t" r="r" b="b"/>
            <a:pathLst>
              <a:path w="3564254">
                <a:moveTo>
                  <a:pt x="356400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 descr="$PPTXTitle"/>
          <p:cNvSpPr txBox="1">
            <a:spLocks noGrp="1"/>
          </p:cNvSpPr>
          <p:nvPr>
            <p:ph type="title"/>
          </p:nvPr>
        </p:nvSpPr>
        <p:spPr>
          <a:xfrm>
            <a:off x="3220591" y="1845055"/>
            <a:ext cx="42513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Interpretation</a:t>
            </a:r>
            <a:r>
              <a:rPr sz="3000" b="0" spc="-8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–</a:t>
            </a:r>
            <a:r>
              <a:rPr sz="3000" b="0" spc="-8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the</a:t>
            </a:r>
            <a:r>
              <a:rPr sz="3000" b="0" spc="-75" dirty="0">
                <a:latin typeface="Roboto Medium"/>
                <a:cs typeface="Roboto Medium"/>
              </a:rPr>
              <a:t> </a:t>
            </a:r>
            <a:r>
              <a:rPr sz="3000" b="0" spc="-25" dirty="0">
                <a:latin typeface="Roboto Medium"/>
                <a:cs typeface="Roboto Medium"/>
              </a:rPr>
              <a:t>WHY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3591001" y="3689997"/>
            <a:ext cx="3492500" cy="1359535"/>
          </a:xfrm>
          <a:prstGeom prst="rect">
            <a:avLst/>
          </a:prstGeom>
          <a:solidFill>
            <a:srgbClr val="E7F5F7">
              <a:alpha val="75000"/>
            </a:srgbClr>
          </a:solidFill>
        </p:spPr>
        <p:txBody>
          <a:bodyPr vert="horz" wrap="square" lIns="0" tIns="154305" rIns="0" bIns="0" rtlCol="0">
            <a:spAutoFit/>
          </a:bodyPr>
          <a:lstStyle/>
          <a:p>
            <a:pPr marL="305435" marR="377825">
              <a:lnSpc>
                <a:spcPct val="100000"/>
              </a:lnSpc>
              <a:spcBef>
                <a:spcPts val="1215"/>
              </a:spcBef>
            </a:pPr>
            <a:r>
              <a:rPr sz="1600" b="0" spc="-10" dirty="0">
                <a:latin typeface="Roboto Light"/>
                <a:cs typeface="Roboto Light"/>
              </a:rPr>
              <a:t>Interpretation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process</a:t>
            </a:r>
            <a:r>
              <a:rPr sz="1600" b="0" spc="-25" dirty="0">
                <a:latin typeface="Roboto Light"/>
                <a:cs typeface="Roboto Light"/>
              </a:rPr>
              <a:t> of </a:t>
            </a:r>
            <a:r>
              <a:rPr sz="1600" b="0" dirty="0">
                <a:latin typeface="Roboto Light"/>
                <a:cs typeface="Roboto Light"/>
              </a:rPr>
              <a:t>reviewing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data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arriving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at </a:t>
            </a:r>
            <a:r>
              <a:rPr sz="1600" b="0" dirty="0">
                <a:latin typeface="Roboto Light"/>
                <a:cs typeface="Roboto Light"/>
              </a:rPr>
              <a:t>conclusions.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make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sense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of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data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shows.</a:t>
            </a:r>
            <a:endParaRPr sz="1600">
              <a:latin typeface="Roboto Light"/>
              <a:cs typeface="Roboto Light"/>
            </a:endParaRPr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B619FB26-8F1B-71A8-7127-46D36E7148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78187" y="5305425"/>
            <a:ext cx="1101913" cy="110191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Trend</a:t>
            </a:r>
            <a:r>
              <a:rPr sz="3000" b="0" spc="-16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interpretation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2825115" cy="2720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understand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trend </a:t>
            </a:r>
            <a:r>
              <a:rPr sz="1600" b="0" dirty="0">
                <a:latin typeface="Roboto Light"/>
                <a:cs typeface="Roboto Light"/>
              </a:rPr>
              <a:t>means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how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long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may </a:t>
            </a:r>
            <a:r>
              <a:rPr sz="1600" b="0" dirty="0">
                <a:latin typeface="Roboto Light"/>
                <a:cs typeface="Roboto Light"/>
              </a:rPr>
              <a:t>last,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understand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25" dirty="0">
                <a:latin typeface="Roboto Medium"/>
                <a:cs typeface="Roboto Medium"/>
              </a:rPr>
              <a:t>the </a:t>
            </a:r>
            <a:r>
              <a:rPr sz="1600" b="0" dirty="0">
                <a:latin typeface="Roboto Medium"/>
                <a:cs typeface="Roboto Medium"/>
              </a:rPr>
              <a:t>context</a:t>
            </a:r>
            <a:r>
              <a:rPr sz="1600" b="0" spc="-5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caused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change.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Why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it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changing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50" dirty="0">
                <a:latin typeface="Roboto Medium"/>
                <a:cs typeface="Roboto Medium"/>
              </a:rPr>
              <a:t>?</a:t>
            </a:r>
            <a:endParaRPr sz="1600">
              <a:latin typeface="Roboto Medium"/>
              <a:cs typeface="Roboto Medium"/>
            </a:endParaRPr>
          </a:p>
          <a:p>
            <a:pPr marL="12700" marR="458470">
              <a:lnSpc>
                <a:spcPct val="114599"/>
              </a:lnSpc>
              <a:spcBef>
                <a:spcPts val="1415"/>
              </a:spcBef>
            </a:pPr>
            <a:r>
              <a:rPr sz="1600" b="0" dirty="0">
                <a:latin typeface="Roboto Light"/>
                <a:cs typeface="Roboto Light"/>
              </a:rPr>
              <a:t>Sometimes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variables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can </a:t>
            </a:r>
            <a:r>
              <a:rPr sz="1600" b="0" dirty="0">
                <a:latin typeface="Roboto Light"/>
                <a:cs typeface="Roboto Light"/>
              </a:rPr>
              <a:t>greatly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impact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real </a:t>
            </a:r>
            <a:r>
              <a:rPr sz="1600" b="0" dirty="0">
                <a:latin typeface="Roboto Light"/>
                <a:cs typeface="Roboto Light"/>
              </a:rPr>
              <a:t>significance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dirty="0">
                <a:latin typeface="Roboto Light"/>
                <a:cs typeface="Roboto Light"/>
              </a:rPr>
              <a:t>skews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analyse.</a:t>
            </a:r>
            <a:endParaRPr sz="16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56692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Trends</a:t>
            </a:r>
            <a:r>
              <a:rPr sz="3000" b="0" spc="-12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related</a:t>
            </a:r>
            <a:r>
              <a:rPr sz="3000" b="0" spc="-13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to</a:t>
            </a:r>
            <a:r>
              <a:rPr sz="3000" b="0" spc="-12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protection</a:t>
            </a:r>
            <a:r>
              <a:rPr sz="3000" b="0" spc="-12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risks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5628640" cy="58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Has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change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in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protection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risks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occurred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(decrease,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increase stagnate)?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(trend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identification)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7299" y="2616570"/>
            <a:ext cx="5732145" cy="58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If</a:t>
            </a:r>
            <a:r>
              <a:rPr sz="1600" b="0" spc="-1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so,</a:t>
            </a:r>
            <a:r>
              <a:rPr sz="1600" b="0" spc="-1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why?</a:t>
            </a:r>
            <a:r>
              <a:rPr sz="1600" b="0" spc="-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(trend </a:t>
            </a:r>
            <a:r>
              <a:rPr sz="1600" b="0" spc="-10" dirty="0">
                <a:latin typeface="Roboto Light"/>
                <a:cs typeface="Roboto Light"/>
              </a:rPr>
              <a:t>interpretation)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good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understanding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context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up-to-</a:t>
            </a:r>
            <a:r>
              <a:rPr sz="1600" b="0" dirty="0">
                <a:latin typeface="Roboto Light"/>
                <a:cs typeface="Roboto Light"/>
              </a:rPr>
              <a:t>date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information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important.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4599"/>
              </a:lnSpc>
              <a:spcBef>
                <a:spcPts val="100"/>
              </a:spcBef>
              <a:buSzPct val="87500"/>
              <a:buFont typeface="Roboto Light"/>
              <a:buChar char="•"/>
              <a:tabLst>
                <a:tab pos="240665" algn="l"/>
              </a:tabLst>
            </a:pPr>
            <a:r>
              <a:rPr b="0" dirty="0">
                <a:solidFill>
                  <a:srgbClr val="00839E"/>
                </a:solidFill>
                <a:latin typeface="Roboto Medium"/>
                <a:cs typeface="Roboto Medium"/>
              </a:rPr>
              <a:t>Consider</a:t>
            </a:r>
            <a:r>
              <a:rPr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b="0" dirty="0">
                <a:solidFill>
                  <a:srgbClr val="00839E"/>
                </a:solidFill>
                <a:latin typeface="Roboto Medium"/>
                <a:cs typeface="Roboto Medium"/>
              </a:rPr>
              <a:t>how</a:t>
            </a:r>
            <a:r>
              <a:rPr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b="0" dirty="0">
                <a:solidFill>
                  <a:srgbClr val="00839E"/>
                </a:solidFill>
                <a:latin typeface="Roboto Medium"/>
                <a:cs typeface="Roboto Medium"/>
              </a:rPr>
              <a:t>the</a:t>
            </a:r>
            <a:r>
              <a:rPr b="0" spc="-2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b="0" spc="-10" dirty="0">
                <a:solidFill>
                  <a:srgbClr val="00839E"/>
                </a:solidFill>
                <a:latin typeface="Roboto Medium"/>
                <a:cs typeface="Roboto Medium"/>
              </a:rPr>
              <a:t>components</a:t>
            </a:r>
            <a:r>
              <a:rPr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b="0" spc="-10" dirty="0">
                <a:solidFill>
                  <a:srgbClr val="00839E"/>
                </a:solidFill>
                <a:latin typeface="Roboto Medium"/>
                <a:cs typeface="Roboto Medium"/>
              </a:rPr>
              <a:t>interact:</a:t>
            </a:r>
            <a:r>
              <a:rPr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dirty="0"/>
              <a:t>If</a:t>
            </a:r>
            <a:r>
              <a:rPr spc="-30" dirty="0"/>
              <a:t> </a:t>
            </a:r>
            <a:r>
              <a:rPr dirty="0"/>
              <a:t>there</a:t>
            </a:r>
            <a:r>
              <a:rPr spc="-25" dirty="0"/>
              <a:t> </a:t>
            </a:r>
            <a:r>
              <a:rPr dirty="0"/>
              <a:t>has</a:t>
            </a:r>
            <a:r>
              <a:rPr spc="-30" dirty="0"/>
              <a:t> </a:t>
            </a:r>
            <a:r>
              <a:rPr dirty="0"/>
              <a:t>been</a:t>
            </a:r>
            <a:r>
              <a:rPr spc="-30" dirty="0"/>
              <a:t> </a:t>
            </a:r>
            <a:r>
              <a:rPr spc="-25" dirty="0"/>
              <a:t>an </a:t>
            </a:r>
            <a:r>
              <a:rPr dirty="0"/>
              <a:t>increase</a:t>
            </a:r>
            <a:r>
              <a:rPr spc="-40" dirty="0"/>
              <a:t> </a:t>
            </a:r>
            <a:r>
              <a:rPr dirty="0"/>
              <a:t>in</a:t>
            </a:r>
            <a:r>
              <a:rPr spc="-40" dirty="0"/>
              <a:t> </a:t>
            </a:r>
            <a:r>
              <a:rPr spc="-10" dirty="0"/>
              <a:t>protection</a:t>
            </a:r>
            <a:r>
              <a:rPr spc="-40" dirty="0"/>
              <a:t> </a:t>
            </a:r>
            <a:r>
              <a:rPr dirty="0"/>
              <a:t>risks,</a:t>
            </a:r>
            <a:r>
              <a:rPr spc="-40" dirty="0"/>
              <a:t> </a:t>
            </a:r>
            <a:r>
              <a:rPr dirty="0"/>
              <a:t>are</a:t>
            </a:r>
            <a:r>
              <a:rPr spc="-40" dirty="0"/>
              <a:t> </a:t>
            </a:r>
            <a:r>
              <a:rPr spc="-10" dirty="0"/>
              <a:t>threats/vulnerabilities/capacities </a:t>
            </a:r>
            <a:r>
              <a:rPr dirty="0"/>
              <a:t>remaining</a:t>
            </a:r>
            <a:r>
              <a:rPr spc="-40" dirty="0"/>
              <a:t> </a:t>
            </a:r>
            <a:r>
              <a:rPr dirty="0"/>
              <a:t>the</a:t>
            </a:r>
            <a:r>
              <a:rPr spc="-35" dirty="0"/>
              <a:t> </a:t>
            </a:r>
            <a:r>
              <a:rPr dirty="0"/>
              <a:t>same,</a:t>
            </a:r>
            <a:r>
              <a:rPr spc="-40" dirty="0"/>
              <a:t> </a:t>
            </a:r>
            <a:r>
              <a:rPr dirty="0"/>
              <a:t>increasing</a:t>
            </a:r>
            <a:r>
              <a:rPr spc="-40" dirty="0"/>
              <a:t> </a:t>
            </a:r>
            <a:r>
              <a:rPr dirty="0"/>
              <a:t>or</a:t>
            </a:r>
            <a:r>
              <a:rPr spc="-40" dirty="0"/>
              <a:t> </a:t>
            </a:r>
            <a:r>
              <a:rPr dirty="0"/>
              <a:t>decreasing</a:t>
            </a:r>
            <a:r>
              <a:rPr spc="-35" dirty="0"/>
              <a:t> </a:t>
            </a:r>
            <a:r>
              <a:rPr dirty="0"/>
              <a:t>since</a:t>
            </a:r>
            <a:r>
              <a:rPr spc="-35" dirty="0"/>
              <a:t> </a:t>
            </a:r>
            <a:r>
              <a:rPr dirty="0"/>
              <a:t>[time</a:t>
            </a:r>
            <a:r>
              <a:rPr spc="-40" dirty="0"/>
              <a:t> </a:t>
            </a:r>
            <a:r>
              <a:rPr spc="-10" dirty="0"/>
              <a:t>marker] </a:t>
            </a:r>
            <a:r>
              <a:rPr dirty="0"/>
              <a:t>in</a:t>
            </a:r>
            <a:r>
              <a:rPr spc="-35" dirty="0"/>
              <a:t> </a:t>
            </a:r>
            <a:r>
              <a:rPr dirty="0"/>
              <a:t>[location]?</a:t>
            </a:r>
            <a:r>
              <a:rPr spc="320" dirty="0"/>
              <a:t> </a:t>
            </a:r>
            <a:r>
              <a:rPr dirty="0"/>
              <a:t>Are</a:t>
            </a:r>
            <a:r>
              <a:rPr spc="-30" dirty="0"/>
              <a:t> </a:t>
            </a:r>
            <a:r>
              <a:rPr spc="-10" dirty="0"/>
              <a:t>individuals</a:t>
            </a:r>
            <a:r>
              <a:rPr spc="-35" dirty="0"/>
              <a:t> </a:t>
            </a:r>
            <a:r>
              <a:rPr dirty="0"/>
              <a:t>at</a:t>
            </a:r>
            <a:r>
              <a:rPr spc="-35" dirty="0"/>
              <a:t> </a:t>
            </a:r>
            <a:r>
              <a:rPr dirty="0"/>
              <a:t>risk</a:t>
            </a:r>
            <a:r>
              <a:rPr spc="-30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dirty="0"/>
              <a:t>the</a:t>
            </a:r>
            <a:r>
              <a:rPr spc="-30" dirty="0"/>
              <a:t> </a:t>
            </a:r>
            <a:r>
              <a:rPr dirty="0"/>
              <a:t>specific</a:t>
            </a:r>
            <a:r>
              <a:rPr spc="-35" dirty="0"/>
              <a:t> </a:t>
            </a:r>
            <a:r>
              <a:rPr dirty="0"/>
              <a:t>risk</a:t>
            </a:r>
            <a:r>
              <a:rPr spc="-30" dirty="0"/>
              <a:t> </a:t>
            </a:r>
            <a:r>
              <a:rPr spc="-10" dirty="0"/>
              <a:t>feeling </a:t>
            </a:r>
            <a:r>
              <a:rPr spc="-20" dirty="0"/>
              <a:t>safer,</a:t>
            </a:r>
            <a:r>
              <a:rPr spc="-40" dirty="0"/>
              <a:t> </a:t>
            </a:r>
            <a:r>
              <a:rPr dirty="0"/>
              <a:t>more</a:t>
            </a:r>
            <a:r>
              <a:rPr spc="-35" dirty="0"/>
              <a:t> </a:t>
            </a:r>
            <a:r>
              <a:rPr dirty="0"/>
              <a:t>at</a:t>
            </a:r>
            <a:r>
              <a:rPr spc="-35" dirty="0"/>
              <a:t> </a:t>
            </a:r>
            <a:r>
              <a:rPr dirty="0"/>
              <a:t>risk,</a:t>
            </a:r>
            <a:r>
              <a:rPr spc="-40" dirty="0"/>
              <a:t> </a:t>
            </a:r>
            <a:r>
              <a:rPr dirty="0"/>
              <a:t>at</a:t>
            </a:r>
            <a:r>
              <a:rPr spc="-35" dirty="0"/>
              <a:t> </a:t>
            </a:r>
            <a:r>
              <a:rPr dirty="0"/>
              <a:t>same</a:t>
            </a:r>
            <a:r>
              <a:rPr spc="-35" dirty="0"/>
              <a:t> </a:t>
            </a:r>
            <a:r>
              <a:rPr dirty="0"/>
              <a:t>level</a:t>
            </a:r>
            <a:r>
              <a:rPr spc="-35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dirty="0"/>
              <a:t>risks</a:t>
            </a:r>
            <a:r>
              <a:rPr spc="-35" dirty="0"/>
              <a:t> </a:t>
            </a:r>
            <a:r>
              <a:rPr dirty="0"/>
              <a:t>than</a:t>
            </a:r>
            <a:r>
              <a:rPr spc="-40" dirty="0"/>
              <a:t> </a:t>
            </a:r>
            <a:r>
              <a:rPr dirty="0"/>
              <a:t>[time</a:t>
            </a:r>
            <a:r>
              <a:rPr spc="-30" dirty="0"/>
              <a:t> </a:t>
            </a:r>
            <a:r>
              <a:rPr dirty="0"/>
              <a:t>marker]</a:t>
            </a:r>
            <a:r>
              <a:rPr spc="-35" dirty="0"/>
              <a:t> </a:t>
            </a:r>
            <a:r>
              <a:rPr spc="-25" dirty="0"/>
              <a:t>in </a:t>
            </a:r>
            <a:r>
              <a:rPr dirty="0"/>
              <a:t>[location].</a:t>
            </a:r>
            <a:r>
              <a:rPr spc="-70" dirty="0"/>
              <a:t> </a:t>
            </a:r>
            <a:r>
              <a:rPr spc="-20" dirty="0"/>
              <a:t>Why?</a:t>
            </a:r>
          </a:p>
        </p:txBody>
      </p:sp>
      <p:sp>
        <p:nvSpPr>
          <p:cNvPr id="15" name="object 15"/>
          <p:cNvSpPr/>
          <p:nvPr/>
        </p:nvSpPr>
        <p:spPr>
          <a:xfrm>
            <a:off x="7131698" y="792010"/>
            <a:ext cx="2831465" cy="846455"/>
          </a:xfrm>
          <a:custGeom>
            <a:avLst/>
            <a:gdLst/>
            <a:ahLst/>
            <a:cxnLst/>
            <a:rect l="l" t="t" r="r" b="b"/>
            <a:pathLst>
              <a:path w="2831465" h="846455">
                <a:moveTo>
                  <a:pt x="2831299" y="0"/>
                </a:moveTo>
                <a:lnTo>
                  <a:pt x="0" y="0"/>
                </a:lnTo>
                <a:lnTo>
                  <a:pt x="0" y="845997"/>
                </a:lnTo>
                <a:lnTo>
                  <a:pt x="2831299" y="845997"/>
                </a:lnTo>
                <a:lnTo>
                  <a:pt x="2831299" y="0"/>
                </a:lnTo>
                <a:close/>
              </a:path>
            </a:pathLst>
          </a:custGeom>
          <a:solidFill>
            <a:srgbClr val="E1F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115300" y="2237329"/>
            <a:ext cx="2764790" cy="523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b="1" dirty="0">
                <a:solidFill>
                  <a:srgbClr val="00839E"/>
                </a:solidFill>
                <a:latin typeface="Roboto"/>
                <a:cs typeface="Roboto"/>
              </a:rPr>
              <a:t>Remember</a:t>
            </a:r>
            <a:r>
              <a:rPr sz="1600" b="1" spc="-6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1" dirty="0">
                <a:solidFill>
                  <a:srgbClr val="00839E"/>
                </a:solidFill>
                <a:latin typeface="Roboto"/>
                <a:cs typeface="Roboto"/>
              </a:rPr>
              <a:t>to</a:t>
            </a:r>
            <a:r>
              <a:rPr sz="1600" b="1" spc="-6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1" dirty="0">
                <a:solidFill>
                  <a:srgbClr val="00839E"/>
                </a:solidFill>
                <a:latin typeface="Roboto"/>
                <a:cs typeface="Roboto"/>
              </a:rPr>
              <a:t>always</a:t>
            </a:r>
            <a:r>
              <a:rPr sz="1600" b="1" spc="-6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1" spc="-10" dirty="0">
                <a:solidFill>
                  <a:srgbClr val="00839E"/>
                </a:solidFill>
                <a:latin typeface="Roboto"/>
                <a:cs typeface="Roboto"/>
              </a:rPr>
              <a:t>critically </a:t>
            </a:r>
            <a:r>
              <a:rPr sz="1600" b="1" dirty="0">
                <a:solidFill>
                  <a:srgbClr val="00839E"/>
                </a:solidFill>
                <a:latin typeface="Roboto"/>
                <a:cs typeface="Roboto"/>
              </a:rPr>
              <a:t>engage</a:t>
            </a:r>
            <a:r>
              <a:rPr sz="1600" b="1" spc="-3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1" dirty="0">
                <a:solidFill>
                  <a:srgbClr val="00839E"/>
                </a:solidFill>
                <a:latin typeface="Roboto"/>
                <a:cs typeface="Roboto"/>
              </a:rPr>
              <a:t>with</a:t>
            </a:r>
            <a:r>
              <a:rPr sz="1600" b="1" spc="-3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1" dirty="0">
                <a:solidFill>
                  <a:srgbClr val="00839E"/>
                </a:solidFill>
                <a:latin typeface="Roboto"/>
                <a:cs typeface="Roboto"/>
              </a:rPr>
              <a:t>the</a:t>
            </a:r>
            <a:r>
              <a:rPr sz="1600" b="1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1" spc="-10" dirty="0">
                <a:solidFill>
                  <a:srgbClr val="00839E"/>
                </a:solidFill>
                <a:latin typeface="Roboto"/>
                <a:cs typeface="Roboto"/>
              </a:rPr>
              <a:t>data: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15300" y="2999329"/>
            <a:ext cx="2776220" cy="1285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Do</a:t>
            </a:r>
            <a:r>
              <a:rPr sz="1600" spc="-3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we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have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enough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information</a:t>
            </a:r>
            <a:r>
              <a:rPr sz="1600" spc="-4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to</a:t>
            </a:r>
            <a:r>
              <a:rPr sz="1600" spc="-3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interpret</a:t>
            </a:r>
            <a:r>
              <a:rPr sz="1600" spc="-3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in</a:t>
            </a:r>
            <a:r>
              <a:rPr sz="1600" spc="-3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20" dirty="0">
                <a:solidFill>
                  <a:srgbClr val="00839E"/>
                </a:solidFill>
                <a:latin typeface="Roboto"/>
                <a:cs typeface="Roboto"/>
              </a:rPr>
              <a:t>this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way?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Is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it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based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on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several sources,</a:t>
            </a:r>
            <a:r>
              <a:rPr sz="1600" spc="-4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representing</a:t>
            </a:r>
            <a:r>
              <a:rPr sz="1600" spc="-3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different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voices</a:t>
            </a:r>
            <a:r>
              <a:rPr sz="1600" spc="-3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or</a:t>
            </a:r>
            <a:r>
              <a:rPr sz="1600" spc="-3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my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assumptions?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128000" y="1981592"/>
            <a:ext cx="2835275" cy="0"/>
          </a:xfrm>
          <a:custGeom>
            <a:avLst/>
            <a:gdLst/>
            <a:ahLst/>
            <a:cxnLst/>
            <a:rect l="l" t="t" r="r" b="b"/>
            <a:pathLst>
              <a:path w="2835275">
                <a:moveTo>
                  <a:pt x="0" y="0"/>
                </a:moveTo>
                <a:lnTo>
                  <a:pt x="2834995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131698" y="792010"/>
            <a:ext cx="2831465" cy="84645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marL="742950" algn="ctr">
              <a:lnSpc>
                <a:spcPct val="100000"/>
              </a:lnSpc>
            </a:pPr>
            <a:r>
              <a:rPr sz="1050" b="0" spc="-10" dirty="0">
                <a:latin typeface="Roboto Medium"/>
                <a:cs typeface="Roboto Medium"/>
              </a:rPr>
              <a:t>Threats</a:t>
            </a:r>
            <a:r>
              <a:rPr sz="1050" b="0" spc="-40" dirty="0">
                <a:latin typeface="Roboto Medium"/>
                <a:cs typeface="Roboto Medium"/>
              </a:rPr>
              <a:t> </a:t>
            </a:r>
            <a:r>
              <a:rPr sz="1050" b="0" dirty="0">
                <a:latin typeface="Roboto Medium"/>
                <a:cs typeface="Roboto Medium"/>
              </a:rPr>
              <a:t>x</a:t>
            </a:r>
            <a:r>
              <a:rPr sz="1050" b="0" spc="-35" dirty="0">
                <a:latin typeface="Roboto Medium"/>
                <a:cs typeface="Roboto Medium"/>
              </a:rPr>
              <a:t> </a:t>
            </a:r>
            <a:r>
              <a:rPr sz="1050" b="0" spc="-10" dirty="0">
                <a:latin typeface="Roboto Medium"/>
                <a:cs typeface="Roboto Medium"/>
              </a:rPr>
              <a:t>Vulnerabilities</a:t>
            </a:r>
            <a:endParaRPr sz="1050">
              <a:latin typeface="Roboto Medium"/>
              <a:cs typeface="Roboto Medium"/>
            </a:endParaRPr>
          </a:p>
          <a:p>
            <a:pPr marL="331470">
              <a:lnSpc>
                <a:spcPts val="1580"/>
              </a:lnSpc>
              <a:spcBef>
                <a:spcPts val="90"/>
              </a:spcBef>
              <a:tabLst>
                <a:tab pos="837565" algn="l"/>
              </a:tabLst>
            </a:pPr>
            <a:r>
              <a:rPr sz="1350" b="0" spc="-20" dirty="0">
                <a:latin typeface="Roboto Medium"/>
                <a:cs typeface="Roboto Medium"/>
              </a:rPr>
              <a:t>RISK</a:t>
            </a:r>
            <a:r>
              <a:rPr sz="1350" b="0" dirty="0">
                <a:latin typeface="Roboto Medium"/>
                <a:cs typeface="Roboto Medium"/>
              </a:rPr>
              <a:t>	</a:t>
            </a:r>
            <a:r>
              <a:rPr sz="1350" b="0" spc="-50" dirty="0">
                <a:latin typeface="Roboto Medium"/>
                <a:cs typeface="Roboto Medium"/>
              </a:rPr>
              <a:t>=</a:t>
            </a:r>
            <a:endParaRPr sz="1350">
              <a:latin typeface="Roboto Medium"/>
              <a:cs typeface="Roboto Medium"/>
            </a:endParaRPr>
          </a:p>
          <a:p>
            <a:pPr marL="742315" algn="ctr">
              <a:lnSpc>
                <a:spcPts val="1220"/>
              </a:lnSpc>
            </a:pPr>
            <a:r>
              <a:rPr sz="1050" b="0" spc="-10" dirty="0">
                <a:latin typeface="Roboto Medium"/>
                <a:cs typeface="Roboto Medium"/>
              </a:rPr>
              <a:t>Capacities</a:t>
            </a:r>
            <a:endParaRPr sz="1050">
              <a:latin typeface="Roboto Medium"/>
              <a:cs typeface="Roboto Medium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227034" y="1246294"/>
            <a:ext cx="1394460" cy="0"/>
          </a:xfrm>
          <a:custGeom>
            <a:avLst/>
            <a:gdLst/>
            <a:ahLst/>
            <a:cxnLst/>
            <a:rect l="l" t="t" r="r" b="b"/>
            <a:pathLst>
              <a:path w="1394459">
                <a:moveTo>
                  <a:pt x="0" y="0"/>
                </a:moveTo>
                <a:lnTo>
                  <a:pt x="1393913" y="0"/>
                </a:lnTo>
              </a:path>
            </a:pathLst>
          </a:custGeom>
          <a:ln w="1153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Module 4</a:t>
            </a:r>
            <a:r>
              <a:rPr sz="3000" b="0" spc="-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Objectives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309299" y="2317836"/>
            <a:ext cx="2675255" cy="1514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algn="ctr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0839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2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5080">
              <a:lnSpc>
                <a:spcPct val="113100"/>
              </a:lnSpc>
              <a:spcBef>
                <a:spcPts val="2665"/>
              </a:spcBef>
            </a:pPr>
            <a:r>
              <a:rPr sz="1400" b="0" dirty="0">
                <a:latin typeface="Roboto Light"/>
                <a:cs typeface="Roboto Light"/>
              </a:rPr>
              <a:t>Familiarise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ourselves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practice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trend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(identifying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interpreting trends).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13299" y="2317836"/>
            <a:ext cx="2367915" cy="1273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1015" algn="ctr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0839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2</a:t>
            </a:r>
            <a:endParaRPr sz="2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5080">
              <a:lnSpc>
                <a:spcPct val="113100"/>
              </a:lnSpc>
              <a:spcBef>
                <a:spcPts val="2665"/>
              </a:spcBef>
            </a:pPr>
            <a:r>
              <a:rPr sz="1400" b="0" dirty="0">
                <a:latin typeface="Roboto Light"/>
                <a:cs typeface="Roboto Light"/>
              </a:rPr>
              <a:t>Familiarise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ourselves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practice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anticipatory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analysis.</a:t>
            </a:r>
            <a:endParaRPr sz="1400" dirty="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7080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3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77888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0" dirty="0">
                <a:latin typeface="Roboto Medium"/>
                <a:cs typeface="Roboto Medium"/>
              </a:rPr>
              <a:t>Anticipating</a:t>
            </a:r>
            <a:r>
              <a:rPr sz="3400" b="0" spc="-180" dirty="0">
                <a:latin typeface="Roboto Medium"/>
                <a:cs typeface="Roboto Medium"/>
              </a:rPr>
              <a:t> </a:t>
            </a:r>
            <a:r>
              <a:rPr sz="3400" b="0" spc="-10" dirty="0">
                <a:latin typeface="Roboto Medium"/>
                <a:cs typeface="Roboto Medium"/>
              </a:rPr>
              <a:t>Trends</a:t>
            </a:r>
            <a:endParaRPr sz="3400">
              <a:latin typeface="Roboto Medium"/>
              <a:cs typeface="Roboto Medium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210832" y="7106894"/>
            <a:ext cx="307340" cy="296545"/>
            <a:chOff x="210832" y="7106894"/>
            <a:chExt cx="307340" cy="296545"/>
          </a:xfrm>
        </p:grpSpPr>
        <p:sp>
          <p:nvSpPr>
            <p:cNvPr id="8" name="object 8"/>
            <p:cNvSpPr/>
            <p:nvPr/>
          </p:nvSpPr>
          <p:spPr>
            <a:xfrm>
              <a:off x="216065" y="7118528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716017" y="2903330"/>
            <a:ext cx="333057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Think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and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Share:</a:t>
            </a:r>
            <a:endParaRPr sz="1600">
              <a:latin typeface="Roboto Medium"/>
              <a:cs typeface="Roboto Medium"/>
            </a:endParaRPr>
          </a:p>
          <a:p>
            <a:pPr marL="12065" marR="5080" indent="1905" algn="ctr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‘anticipating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trends’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context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analysis,</a:t>
            </a:r>
            <a:r>
              <a:rPr sz="1600" b="0" spc="-20" dirty="0">
                <a:latin typeface="Roboto Light"/>
                <a:cs typeface="Roboto Light"/>
              </a:rPr>
              <a:t> mean?</a:t>
            </a:r>
            <a:endParaRPr sz="1600">
              <a:latin typeface="Roboto Light"/>
              <a:cs typeface="Roboto Light"/>
            </a:endParaRPr>
          </a:p>
          <a:p>
            <a:pPr marL="1270" algn="ctr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How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it?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635995" y="2598353"/>
            <a:ext cx="3492500" cy="0"/>
          </a:xfrm>
          <a:custGeom>
            <a:avLst/>
            <a:gdLst/>
            <a:ahLst/>
            <a:cxnLst/>
            <a:rect l="l" t="t" r="r" b="b"/>
            <a:pathLst>
              <a:path w="3492500">
                <a:moveTo>
                  <a:pt x="3492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 descr="$PPTXTitle"/>
          <p:cNvSpPr txBox="1">
            <a:spLocks noGrp="1"/>
          </p:cNvSpPr>
          <p:nvPr>
            <p:ph type="title"/>
          </p:nvPr>
        </p:nvSpPr>
        <p:spPr>
          <a:xfrm>
            <a:off x="4307966" y="1845055"/>
            <a:ext cx="207581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spc="-10" dirty="0">
                <a:latin typeface="Roboto Medium"/>
                <a:cs typeface="Roboto Medium"/>
              </a:rPr>
              <a:t>Anticipation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635997" y="4221010"/>
            <a:ext cx="3492500" cy="1620520"/>
          </a:xfrm>
          <a:prstGeom prst="rect">
            <a:avLst/>
          </a:prstGeom>
          <a:solidFill>
            <a:srgbClr val="E7F5F7">
              <a:alpha val="75000"/>
            </a:srgbClr>
          </a:solidFill>
        </p:spPr>
        <p:txBody>
          <a:bodyPr vert="horz" wrap="square" lIns="0" tIns="154305" rIns="0" bIns="0" rtlCol="0">
            <a:spAutoFit/>
          </a:bodyPr>
          <a:lstStyle/>
          <a:p>
            <a:pPr marL="305435" marR="283845">
              <a:lnSpc>
                <a:spcPct val="100000"/>
              </a:lnSpc>
              <a:spcBef>
                <a:spcPts val="1215"/>
              </a:spcBef>
            </a:pPr>
            <a:r>
              <a:rPr sz="1600" b="0" spc="-10" dirty="0">
                <a:latin typeface="Roboto Light"/>
                <a:cs typeface="Roboto Light"/>
              </a:rPr>
              <a:t>Anticipatory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 identifies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likelihood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future </a:t>
            </a:r>
            <a:r>
              <a:rPr sz="1600" b="0" dirty="0">
                <a:latin typeface="Roboto Light"/>
                <a:cs typeface="Roboto Light"/>
              </a:rPr>
              <a:t>outcomes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50" dirty="0">
                <a:latin typeface="Roboto Light"/>
                <a:cs typeface="Roboto Light"/>
              </a:rPr>
              <a:t>a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time,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based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historical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current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data/information.</a:t>
            </a:r>
            <a:endParaRPr sz="16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Anticipatory</a:t>
            </a:r>
            <a:r>
              <a:rPr sz="3000" b="0" spc="-8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analysis</a:t>
            </a:r>
            <a:r>
              <a:rPr sz="3000" b="0" spc="-85" dirty="0">
                <a:latin typeface="Roboto Medium"/>
                <a:cs typeface="Roboto Medium"/>
              </a:rPr>
              <a:t> </a:t>
            </a:r>
            <a:r>
              <a:rPr sz="3000" b="0" spc="-20" dirty="0">
                <a:latin typeface="Roboto Medium"/>
                <a:cs typeface="Roboto Medium"/>
              </a:rPr>
              <a:t>tool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913330"/>
            <a:ext cx="16865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00839E"/>
                </a:solidFill>
                <a:latin typeface="Roboto Light"/>
                <a:cs typeface="Roboto Light"/>
              </a:rPr>
              <a:t>1.</a:t>
            </a:r>
            <a:r>
              <a:rPr sz="1400" b="0" spc="285" dirty="0">
                <a:solidFill>
                  <a:srgbClr val="00839E"/>
                </a:solidFill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Possible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futures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7299" y="2372730"/>
            <a:ext cx="17240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00839E"/>
                </a:solidFill>
                <a:latin typeface="Roboto Light"/>
                <a:cs typeface="Roboto Light"/>
              </a:rPr>
              <a:t>2.</a:t>
            </a:r>
            <a:r>
              <a:rPr sz="1400" b="0" spc="275" dirty="0">
                <a:solidFill>
                  <a:srgbClr val="00839E"/>
                </a:solidFill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Probable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futures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7299" y="2832130"/>
            <a:ext cx="17367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00839E"/>
                </a:solidFill>
                <a:latin typeface="Roboto Light"/>
                <a:cs typeface="Roboto Light"/>
              </a:rPr>
              <a:t>3.</a:t>
            </a:r>
            <a:r>
              <a:rPr sz="1400" b="0" spc="290" dirty="0">
                <a:solidFill>
                  <a:srgbClr val="00839E"/>
                </a:solidFill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Plausible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futures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7299" y="3291530"/>
            <a:ext cx="175260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00839E"/>
                </a:solidFill>
                <a:latin typeface="Roboto Light"/>
                <a:cs typeface="Roboto Light"/>
              </a:rPr>
              <a:t>4.</a:t>
            </a:r>
            <a:r>
              <a:rPr sz="1400" b="0" spc="275" dirty="0">
                <a:solidFill>
                  <a:srgbClr val="00839E"/>
                </a:solidFill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Preferred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futures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7299" y="3895370"/>
            <a:ext cx="2797810" cy="58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Data/information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supports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analysis: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7299" y="4634170"/>
            <a:ext cx="3028950" cy="5842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380"/>
              </a:spcBef>
              <a:buClr>
                <a:srgbClr val="00839E"/>
              </a:buClr>
              <a:buSzPct val="87500"/>
              <a:buChar char="•"/>
              <a:tabLst>
                <a:tab pos="240665" algn="l"/>
              </a:tabLst>
            </a:pPr>
            <a:r>
              <a:rPr sz="1600" b="0" spc="-10" dirty="0">
                <a:latin typeface="Roboto Light"/>
                <a:cs typeface="Roboto Light"/>
              </a:rPr>
              <a:t>Identification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0" dirty="0">
                <a:latin typeface="Roboto Light"/>
                <a:cs typeface="Roboto Light"/>
              </a:rPr>
              <a:t> interpretation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existing </a:t>
            </a:r>
            <a:r>
              <a:rPr sz="1600" b="0" spc="-10" dirty="0">
                <a:latin typeface="Roboto Light"/>
                <a:cs typeface="Roboto Light"/>
              </a:rPr>
              <a:t>trends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7299" y="5372970"/>
            <a:ext cx="3139440" cy="58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4599"/>
              </a:lnSpc>
              <a:spcBef>
                <a:spcPts val="100"/>
              </a:spcBef>
              <a:buClr>
                <a:srgbClr val="00839E"/>
              </a:buClr>
              <a:buSzPct val="87500"/>
              <a:buChar char="•"/>
              <a:tabLst>
                <a:tab pos="240665" algn="l"/>
              </a:tabLst>
            </a:pPr>
            <a:r>
              <a:rPr sz="1600" b="0" spc="-20" dirty="0">
                <a:latin typeface="Roboto Light"/>
                <a:cs typeface="Roboto Light"/>
              </a:rPr>
              <a:t>Up-to-</a:t>
            </a:r>
            <a:r>
              <a:rPr sz="1600" b="0" dirty="0">
                <a:latin typeface="Roboto Light"/>
                <a:cs typeface="Roboto Light"/>
              </a:rPr>
              <a:t>date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knowledge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context </a:t>
            </a:r>
            <a:r>
              <a:rPr sz="1600" b="0" dirty="0">
                <a:latin typeface="Roboto Light"/>
                <a:cs typeface="Roboto Light"/>
              </a:rPr>
              <a:t>(area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country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level/regional)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08301" y="4689030"/>
            <a:ext cx="122936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latin typeface="Roboto Medium"/>
                <a:cs typeface="Roboto Medium"/>
              </a:rPr>
              <a:t>Possible</a:t>
            </a:r>
            <a:r>
              <a:rPr sz="1300" b="0" spc="-5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futures</a:t>
            </a:r>
            <a:endParaRPr sz="1300">
              <a:latin typeface="Roboto Medium"/>
              <a:cs typeface="Roboto Medium"/>
            </a:endParaRPr>
          </a:p>
        </p:txBody>
      </p:sp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43869" y="2746912"/>
            <a:ext cx="4286923" cy="2338455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8708299" y="3907668"/>
            <a:ext cx="125539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latin typeface="Roboto Medium"/>
                <a:cs typeface="Roboto Medium"/>
              </a:rPr>
              <a:t>Probable</a:t>
            </a:r>
            <a:r>
              <a:rPr sz="1300" b="0" spc="-6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futures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708299" y="3274442"/>
            <a:ext cx="12858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Preferred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futures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708299" y="4274237"/>
            <a:ext cx="12744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latin typeface="Roboto Medium"/>
                <a:cs typeface="Roboto Medium"/>
              </a:rPr>
              <a:t>Plausible</a:t>
            </a:r>
            <a:r>
              <a:rPr sz="1300" b="0" spc="-5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futures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23454" y="1797018"/>
            <a:ext cx="4010660" cy="685165"/>
          </a:xfrm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15"/>
              </a:spcBef>
            </a:pPr>
            <a:r>
              <a:rPr sz="1400" b="1" dirty="0">
                <a:latin typeface="Roboto"/>
                <a:cs typeface="Roboto"/>
              </a:rPr>
              <a:t>The</a:t>
            </a:r>
            <a:r>
              <a:rPr sz="1400" b="1" spc="-10" dirty="0">
                <a:latin typeface="Roboto"/>
                <a:cs typeface="Roboto"/>
              </a:rPr>
              <a:t> </a:t>
            </a:r>
            <a:r>
              <a:rPr sz="1400" b="1" dirty="0">
                <a:latin typeface="Roboto"/>
                <a:cs typeface="Roboto"/>
              </a:rPr>
              <a:t>cone</a:t>
            </a:r>
            <a:r>
              <a:rPr sz="1400" b="1" spc="-10" dirty="0">
                <a:latin typeface="Roboto"/>
                <a:cs typeface="Roboto"/>
              </a:rPr>
              <a:t> </a:t>
            </a:r>
            <a:r>
              <a:rPr sz="1400" b="1" dirty="0">
                <a:latin typeface="Roboto"/>
                <a:cs typeface="Roboto"/>
              </a:rPr>
              <a:t>of</a:t>
            </a:r>
            <a:r>
              <a:rPr sz="1400" b="1" spc="-15" dirty="0">
                <a:latin typeface="Roboto"/>
                <a:cs typeface="Roboto"/>
              </a:rPr>
              <a:t> </a:t>
            </a:r>
            <a:r>
              <a:rPr sz="1400" b="1" spc="-10" dirty="0">
                <a:latin typeface="Roboto"/>
                <a:cs typeface="Roboto"/>
              </a:rPr>
              <a:t>POSSIBILITIES</a:t>
            </a:r>
            <a:endParaRPr sz="14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920"/>
              </a:spcBef>
            </a:pP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visual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guide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ALL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futures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available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you.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69455" y="5573834"/>
            <a:ext cx="45593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5" dirty="0">
                <a:solidFill>
                  <a:srgbClr val="00839E"/>
                </a:solidFill>
                <a:latin typeface="Roboto"/>
                <a:cs typeface="Roboto"/>
              </a:rPr>
              <a:t>TODAY</a:t>
            </a:r>
            <a:endParaRPr sz="1100">
              <a:latin typeface="Roboto"/>
              <a:cs typeface="Robot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008956" y="5573834"/>
            <a:ext cx="84137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839E"/>
                </a:solidFill>
                <a:latin typeface="Roboto"/>
                <a:cs typeface="Roboto"/>
              </a:rPr>
              <a:t>near</a:t>
            </a:r>
            <a:r>
              <a:rPr sz="1100" spc="-4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100" spc="-10" dirty="0">
                <a:solidFill>
                  <a:srgbClr val="00839E"/>
                </a:solidFill>
                <a:latin typeface="Roboto"/>
                <a:cs typeface="Roboto"/>
              </a:rPr>
              <a:t>FUTURE</a:t>
            </a:r>
            <a:endParaRPr sz="11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803644" y="5573834"/>
            <a:ext cx="73850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839E"/>
                </a:solidFill>
                <a:latin typeface="Roboto"/>
                <a:cs typeface="Roboto"/>
              </a:rPr>
              <a:t>far</a:t>
            </a:r>
            <a:r>
              <a:rPr sz="11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100" spc="-10" dirty="0">
                <a:solidFill>
                  <a:srgbClr val="00839E"/>
                </a:solidFill>
                <a:latin typeface="Roboto"/>
                <a:cs typeface="Roboto"/>
              </a:rPr>
              <a:t>FUTURE</a:t>
            </a:r>
            <a:endParaRPr sz="1100">
              <a:latin typeface="Roboto"/>
              <a:cs typeface="Roboto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362354" y="5399173"/>
            <a:ext cx="3870960" cy="118110"/>
            <a:chOff x="4362354" y="5399173"/>
            <a:chExt cx="3870960" cy="118110"/>
          </a:xfrm>
        </p:grpSpPr>
        <p:sp>
          <p:nvSpPr>
            <p:cNvPr id="29" name="object 29"/>
            <p:cNvSpPr/>
            <p:nvPr/>
          </p:nvSpPr>
          <p:spPr>
            <a:xfrm>
              <a:off x="4437000" y="5458105"/>
              <a:ext cx="3737610" cy="0"/>
            </a:xfrm>
            <a:custGeom>
              <a:avLst/>
              <a:gdLst/>
              <a:ahLst/>
              <a:cxnLst/>
              <a:rect l="l" t="t" r="r" b="b"/>
              <a:pathLst>
                <a:path w="3737609">
                  <a:moveTo>
                    <a:pt x="0" y="0"/>
                  </a:moveTo>
                  <a:lnTo>
                    <a:pt x="3737254" y="0"/>
                  </a:lnTo>
                </a:path>
              </a:pathLst>
            </a:custGeom>
            <a:ln w="12700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62354" y="5399173"/>
              <a:ext cx="117805" cy="11781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69354" y="5399173"/>
              <a:ext cx="117805" cy="11781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15354" y="5399173"/>
              <a:ext cx="117805" cy="117817"/>
            </a:xfrm>
            <a:prstGeom prst="rect">
              <a:avLst/>
            </a:prstGeom>
          </p:spPr>
        </p:pic>
      </p:grpSp>
      <p:sp>
        <p:nvSpPr>
          <p:cNvPr id="33" name="object 33"/>
          <p:cNvSpPr/>
          <p:nvPr/>
        </p:nvSpPr>
        <p:spPr>
          <a:xfrm>
            <a:off x="719999" y="16804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35" name="object 3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7080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4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873500" cy="157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400" b="0" dirty="0">
                <a:latin typeface="Roboto Medium"/>
                <a:cs typeface="Roboto Medium"/>
              </a:rPr>
              <a:t>Practice</a:t>
            </a:r>
            <a:r>
              <a:rPr sz="3400" b="0" spc="-85" dirty="0">
                <a:latin typeface="Roboto Medium"/>
                <a:cs typeface="Roboto Medium"/>
              </a:rPr>
              <a:t> </a:t>
            </a:r>
            <a:r>
              <a:rPr sz="3400" b="0" spc="-10" dirty="0">
                <a:latin typeface="Roboto Medium"/>
                <a:cs typeface="Roboto Medium"/>
              </a:rPr>
              <a:t>Identifying, </a:t>
            </a:r>
            <a:r>
              <a:rPr sz="3400" b="0" dirty="0">
                <a:latin typeface="Roboto Medium"/>
                <a:cs typeface="Roboto Medium"/>
              </a:rPr>
              <a:t>Interpreting</a:t>
            </a:r>
            <a:r>
              <a:rPr sz="3400" b="0" spc="-140" dirty="0">
                <a:latin typeface="Roboto Medium"/>
                <a:cs typeface="Roboto Medium"/>
              </a:rPr>
              <a:t> </a:t>
            </a:r>
            <a:r>
              <a:rPr sz="3400" b="0" spc="-25" dirty="0">
                <a:latin typeface="Roboto Medium"/>
                <a:cs typeface="Roboto Medium"/>
              </a:rPr>
              <a:t>and </a:t>
            </a:r>
            <a:r>
              <a:rPr sz="3400" b="0" dirty="0">
                <a:latin typeface="Roboto Medium"/>
                <a:cs typeface="Roboto Medium"/>
              </a:rPr>
              <a:t>Anticipating</a:t>
            </a:r>
            <a:r>
              <a:rPr sz="3400" b="0" spc="-180" dirty="0">
                <a:latin typeface="Roboto Medium"/>
                <a:cs typeface="Roboto Medium"/>
              </a:rPr>
              <a:t> </a:t>
            </a:r>
            <a:r>
              <a:rPr sz="3400" b="0" spc="-10" dirty="0">
                <a:latin typeface="Roboto Medium"/>
                <a:cs typeface="Roboto Medium"/>
              </a:rPr>
              <a:t>Trends</a:t>
            </a:r>
            <a:endParaRPr sz="3400">
              <a:latin typeface="Roboto Medium"/>
              <a:cs typeface="Roboto Medium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210832" y="7106894"/>
            <a:ext cx="307340" cy="296545"/>
            <a:chOff x="210832" y="7106894"/>
            <a:chExt cx="307340" cy="296545"/>
          </a:xfrm>
        </p:grpSpPr>
        <p:sp>
          <p:nvSpPr>
            <p:cNvPr id="8" name="object 8"/>
            <p:cNvSpPr/>
            <p:nvPr/>
          </p:nvSpPr>
          <p:spPr>
            <a:xfrm>
              <a:off x="216065" y="7118528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07299" y="1892375"/>
            <a:ext cx="5405120" cy="207073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300" b="0" dirty="0">
                <a:latin typeface="Roboto Medium"/>
                <a:cs typeface="Roboto Medium"/>
              </a:rPr>
              <a:t>In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group,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review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ALL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information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available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on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situation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in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Aluna.</a:t>
            </a:r>
            <a:endParaRPr sz="1300" dirty="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data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provided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is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reliable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and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representative</a:t>
            </a:r>
            <a:r>
              <a:rPr sz="1300" b="0" spc="-50" dirty="0">
                <a:latin typeface="Roboto Medium"/>
                <a:cs typeface="Roboto Medium"/>
              </a:rPr>
              <a:t>:</a:t>
            </a:r>
            <a:endParaRPr sz="1300" dirty="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1300" dirty="0">
              <a:latin typeface="Roboto Medium"/>
              <a:cs typeface="Roboto Medium"/>
            </a:endParaRPr>
          </a:p>
          <a:p>
            <a:pPr marL="240029" indent="-227329">
              <a:lnSpc>
                <a:spcPct val="100000"/>
              </a:lnSpc>
              <a:spcBef>
                <a:spcPts val="5"/>
              </a:spcBef>
              <a:buClr>
                <a:srgbClr val="00839E"/>
              </a:buClr>
              <a:buSzPct val="107692"/>
              <a:buAutoNum type="arabicPeriod"/>
              <a:tabLst>
                <a:tab pos="240029" algn="l"/>
              </a:tabLst>
            </a:pPr>
            <a:r>
              <a:rPr sz="1300" b="0" dirty="0">
                <a:latin typeface="Roboto Light"/>
                <a:cs typeface="Roboto Light"/>
              </a:rPr>
              <a:t>Identify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trends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update</a:t>
            </a:r>
            <a:endParaRPr sz="1300" dirty="0">
              <a:latin typeface="Roboto Light"/>
              <a:cs typeface="Roboto Light"/>
            </a:endParaRPr>
          </a:p>
          <a:p>
            <a:pPr marL="240029" indent="-227329">
              <a:lnSpc>
                <a:spcPct val="100000"/>
              </a:lnSpc>
              <a:spcBef>
                <a:spcPts val="969"/>
              </a:spcBef>
              <a:buClr>
                <a:srgbClr val="00839E"/>
              </a:buClr>
              <a:buSzPct val="107692"/>
              <a:buAutoNum type="arabicPeriod"/>
              <a:tabLst>
                <a:tab pos="240029" algn="l"/>
              </a:tabLst>
            </a:pPr>
            <a:r>
              <a:rPr sz="1300" b="0" spc="-10" dirty="0">
                <a:latin typeface="Roboto Light"/>
                <a:cs typeface="Roboto Light"/>
              </a:rPr>
              <a:t>Interpret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each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trend</a:t>
            </a:r>
            <a:endParaRPr sz="1300" dirty="0">
              <a:latin typeface="Roboto Light"/>
              <a:cs typeface="Roboto Light"/>
            </a:endParaRPr>
          </a:p>
          <a:p>
            <a:pPr marL="239395" marR="5080" indent="-227329">
              <a:lnSpc>
                <a:spcPct val="114199"/>
              </a:lnSpc>
              <a:spcBef>
                <a:spcPts val="730"/>
              </a:spcBef>
              <a:buClr>
                <a:srgbClr val="00839E"/>
              </a:buClr>
              <a:buSzPct val="107692"/>
              <a:buAutoNum type="arabicPeriod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Explain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potential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evolution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these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trends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over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next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6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months 	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effects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(make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clear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where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need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further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data/information 	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test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hypothesis)</a:t>
            </a:r>
            <a:endParaRPr sz="1300" dirty="0">
              <a:latin typeface="Roboto Light"/>
              <a:cs typeface="Robot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24759" y="937626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13" name="object 13" descr="$PPTXTitle"/>
          <p:cNvSpPr txBox="1">
            <a:spLocks noGrp="1"/>
          </p:cNvSpPr>
          <p:nvPr>
            <p:ph type="title"/>
          </p:nvPr>
        </p:nvSpPr>
        <p:spPr>
          <a:xfrm>
            <a:off x="861899" y="807954"/>
            <a:ext cx="3002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559560" algn="l"/>
              </a:tabLst>
            </a:pPr>
            <a:r>
              <a:rPr sz="3000" b="1" baseline="-55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Case Study</a:t>
            </a:r>
            <a:r>
              <a:rPr sz="3000" b="0" baseline="-5555" dirty="0">
                <a:latin typeface="Palatino Linotype"/>
                <a:cs typeface="Palatino Linotype"/>
              </a:rPr>
              <a:t>	</a:t>
            </a:r>
            <a:r>
              <a:rPr sz="3600" baseline="-4629" dirty="0"/>
              <a:t>I</a:t>
            </a:r>
            <a:r>
              <a:rPr sz="3600" spc="525" baseline="-4629" dirty="0"/>
              <a:t> </a:t>
            </a:r>
            <a:r>
              <a:rPr sz="1800" dirty="0"/>
              <a:t>Exercise</a:t>
            </a:r>
            <a:r>
              <a:rPr sz="1800" spc="-20" dirty="0"/>
              <a:t> </a:t>
            </a:r>
            <a:r>
              <a:rPr sz="1800" spc="-25" dirty="0"/>
              <a:t>4.2</a:t>
            </a:r>
            <a:endParaRPr sz="1800" dirty="0">
              <a:latin typeface="Palatino Linotype"/>
              <a:cs typeface="Palatino Linotype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9753D660-184F-C17A-333B-2E69F4DC2B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47184" y="584138"/>
            <a:ext cx="947716" cy="94771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07299" y="1806058"/>
            <a:ext cx="4645025" cy="350329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2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decreased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over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past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10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months.</a:t>
            </a:r>
            <a:endParaRPr sz="1300">
              <a:latin typeface="Roboto Light"/>
              <a:cs typeface="Roboto Light"/>
            </a:endParaRPr>
          </a:p>
          <a:p>
            <a:pPr marL="240665" marR="172085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number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lower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year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than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at </a:t>
            </a:r>
            <a:r>
              <a:rPr sz="1300" b="0" dirty="0">
                <a:latin typeface="Roboto Light"/>
                <a:cs typeface="Roboto Light"/>
              </a:rPr>
              <a:t>the </a:t>
            </a:r>
            <a:r>
              <a:rPr sz="1300" b="0" spc="-10" dirty="0">
                <a:latin typeface="Roboto Light"/>
                <a:cs typeface="Roboto Light"/>
              </a:rPr>
              <a:t>beginning.</a:t>
            </a:r>
            <a:endParaRPr sz="1300">
              <a:latin typeface="Roboto Light"/>
              <a:cs typeface="Roboto Light"/>
            </a:endParaRPr>
          </a:p>
          <a:p>
            <a:pPr marL="12700" marR="486409" indent="227965">
              <a:lnSpc>
                <a:spcPct val="169900"/>
              </a:lnSpc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There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noticeable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drop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starting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from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June. </a:t>
            </a:r>
            <a:r>
              <a:rPr sz="1300" b="0" dirty="0">
                <a:latin typeface="Roboto Light"/>
                <a:cs typeface="Roboto Light"/>
              </a:rPr>
              <a:t>We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compare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end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year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beginning.</a:t>
            </a:r>
            <a:endParaRPr sz="13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unfenced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guarded.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June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5" dirty="0">
                <a:latin typeface="Roboto Light"/>
                <a:cs typeface="Roboto Light"/>
              </a:rPr>
              <a:t> put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up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fence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increased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number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security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agent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which </a:t>
            </a:r>
            <a:r>
              <a:rPr sz="1300" b="0" dirty="0">
                <a:latin typeface="Roboto Light"/>
                <a:cs typeface="Roboto Light"/>
              </a:rPr>
              <a:t>helped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reducing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from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outside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inside.</a:t>
            </a:r>
            <a:endParaRPr sz="1300">
              <a:latin typeface="Roboto Light"/>
              <a:cs typeface="Roboto Light"/>
            </a:endParaRPr>
          </a:p>
          <a:p>
            <a:pPr marL="240665" marR="73025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same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time,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got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organised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protect </a:t>
            </a:r>
            <a:r>
              <a:rPr sz="1300" b="0" dirty="0">
                <a:latin typeface="Roboto Light"/>
                <a:cs typeface="Roboto Light"/>
              </a:rPr>
              <a:t>themselves</a:t>
            </a:r>
            <a:r>
              <a:rPr sz="1300" b="0" spc="-6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against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thefts.</a:t>
            </a:r>
            <a:endParaRPr sz="1300">
              <a:latin typeface="Roboto Light"/>
              <a:cs typeface="Roboto Light"/>
            </a:endParaRPr>
          </a:p>
          <a:p>
            <a:pPr marL="240665" marR="311785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However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arrival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new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youth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gang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may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change</a:t>
            </a:r>
            <a:r>
              <a:rPr sz="1300" b="0" spc="-25" dirty="0">
                <a:latin typeface="Roboto Light"/>
                <a:cs typeface="Roboto Light"/>
              </a:rPr>
              <a:t> the </a:t>
            </a:r>
            <a:r>
              <a:rPr sz="1300" b="0" dirty="0">
                <a:latin typeface="Roboto Light"/>
                <a:cs typeface="Roboto Light"/>
              </a:rPr>
              <a:t>situation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might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increase.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12" name="object 12" descr="$PPTXTitle"/>
          <p:cNvSpPr txBox="1">
            <a:spLocks noGrp="1"/>
          </p:cNvSpPr>
          <p:nvPr>
            <p:ph type="title"/>
          </p:nvPr>
        </p:nvSpPr>
        <p:spPr>
          <a:xfrm>
            <a:off x="861899" y="836026"/>
            <a:ext cx="2520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559560" algn="l"/>
              </a:tabLst>
            </a:pPr>
            <a:r>
              <a:rPr sz="20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Case Study</a:t>
            </a:r>
            <a:r>
              <a:rPr sz="2000" b="0" dirty="0">
                <a:latin typeface="Palatino Linotype"/>
                <a:cs typeface="Palatino Linotype"/>
              </a:rPr>
              <a:t>	</a:t>
            </a:r>
            <a:r>
              <a:rPr sz="2400" dirty="0"/>
              <a:t>I</a:t>
            </a:r>
            <a:r>
              <a:rPr sz="2400" spc="400" dirty="0"/>
              <a:t> </a:t>
            </a:r>
            <a:r>
              <a:rPr sz="2700" spc="-15" baseline="6172" dirty="0"/>
              <a:t>Debrief</a:t>
            </a:r>
            <a:endParaRPr sz="2700" baseline="6172" dirty="0">
              <a:latin typeface="Palatino Linotype"/>
              <a:cs typeface="Palatino Linotyp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424759" y="937626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077CEA5E-DD2C-823A-9691-65A45D1CE4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47184" y="584138"/>
            <a:ext cx="947716" cy="94771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07299" y="1806058"/>
            <a:ext cx="4725670" cy="4189095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2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sense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security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decreased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over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10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months.</a:t>
            </a:r>
            <a:endParaRPr sz="1300">
              <a:latin typeface="Roboto Light"/>
              <a:cs typeface="Roboto Light"/>
            </a:endParaRPr>
          </a:p>
          <a:p>
            <a:pPr marL="240665" marR="109220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sense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security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higher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beginning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year </a:t>
            </a:r>
            <a:r>
              <a:rPr sz="1300" b="0" dirty="0">
                <a:latin typeface="Roboto Light"/>
                <a:cs typeface="Roboto Light"/>
              </a:rPr>
              <a:t>than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end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year.</a:t>
            </a:r>
            <a:endParaRPr sz="1300">
              <a:latin typeface="Roboto Light"/>
              <a:cs typeface="Roboto Light"/>
            </a:endParaRPr>
          </a:p>
          <a:p>
            <a:pPr marL="240665" marR="317500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There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noticeable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drop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sense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security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starting </a:t>
            </a:r>
            <a:r>
              <a:rPr sz="1300" b="0" dirty="0">
                <a:latin typeface="Roboto Light"/>
                <a:cs typeface="Roboto Light"/>
              </a:rPr>
              <a:t>from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June.</a:t>
            </a:r>
            <a:endParaRPr sz="13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1090"/>
              </a:spcBef>
            </a:pPr>
            <a:r>
              <a:rPr sz="1300" b="0" dirty="0">
                <a:latin typeface="Roboto Light"/>
                <a:cs typeface="Roboto Light"/>
              </a:rPr>
              <a:t>We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comparing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year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beginning</a:t>
            </a:r>
            <a:r>
              <a:rPr sz="1300" b="0" spc="-25" dirty="0">
                <a:latin typeface="Roboto Light"/>
                <a:cs typeface="Roboto Light"/>
              </a:rPr>
              <a:t> of</a:t>
            </a:r>
            <a:endParaRPr sz="13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latin typeface="Roboto Light"/>
                <a:cs typeface="Roboto Light"/>
              </a:rPr>
              <a:t>the </a:t>
            </a:r>
            <a:r>
              <a:rPr sz="1300" b="0" spc="-10" dirty="0">
                <a:latin typeface="Roboto Light"/>
                <a:cs typeface="Roboto Light"/>
              </a:rPr>
              <a:t>year.</a:t>
            </a:r>
            <a:endParaRPr sz="1300">
              <a:latin typeface="Roboto Light"/>
              <a:cs typeface="Roboto Light"/>
            </a:endParaRPr>
          </a:p>
          <a:p>
            <a:pPr marL="240665" marR="89535" indent="-228600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While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number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decrease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feeling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safety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also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decreased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increasing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presence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security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agents </a:t>
            </a:r>
            <a:r>
              <a:rPr sz="1300" b="0" dirty="0">
                <a:latin typeface="Roboto Light"/>
                <a:cs typeface="Roboto Light"/>
              </a:rPr>
              <a:t>increased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risk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other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risks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such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abuses</a:t>
            </a:r>
            <a:endParaRPr sz="1300">
              <a:latin typeface="Roboto Light"/>
              <a:cs typeface="Roboto Light"/>
            </a:endParaRPr>
          </a:p>
          <a:p>
            <a:pPr marL="238760" marR="5080" indent="-226695" algn="just">
              <a:lnSpc>
                <a:spcPct val="115399"/>
              </a:lnSpc>
              <a:spcBef>
                <a:spcPts val="85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increasing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tensions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over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water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with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locals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during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summer 	</a:t>
            </a:r>
            <a:r>
              <a:rPr sz="1300" b="0" dirty="0">
                <a:latin typeface="Roboto Light"/>
                <a:cs typeface="Roboto Light"/>
              </a:rPr>
              <a:t>may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increased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feeling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insecurity/unease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when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outside 	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 </a:t>
            </a:r>
            <a:r>
              <a:rPr sz="1300" b="0" spc="-10" dirty="0">
                <a:latin typeface="Roboto Light"/>
                <a:cs typeface="Roboto Light"/>
              </a:rPr>
              <a:t>camp.</a:t>
            </a:r>
            <a:endParaRPr sz="13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1090"/>
              </a:spcBef>
              <a:buClr>
                <a:srgbClr val="00839E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recent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presence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youth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gangs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likely</a:t>
            </a:r>
            <a:endParaRPr sz="13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latin typeface="Roboto Light"/>
                <a:cs typeface="Roboto Light"/>
              </a:rPr>
              <a:t>another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factor.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12" name="object 12" descr="$PPTXTitle"/>
          <p:cNvSpPr txBox="1">
            <a:spLocks noGrp="1"/>
          </p:cNvSpPr>
          <p:nvPr>
            <p:ph type="title"/>
          </p:nvPr>
        </p:nvSpPr>
        <p:spPr>
          <a:xfrm>
            <a:off x="861899" y="836026"/>
            <a:ext cx="2520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559560" algn="l"/>
              </a:tabLst>
            </a:pPr>
            <a:r>
              <a:rPr sz="20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Case Study</a:t>
            </a:r>
            <a:r>
              <a:rPr sz="2000" b="0" dirty="0">
                <a:latin typeface="Palatino Linotype"/>
                <a:cs typeface="Palatino Linotype"/>
              </a:rPr>
              <a:t>	</a:t>
            </a:r>
            <a:r>
              <a:rPr sz="2400" dirty="0"/>
              <a:t>I</a:t>
            </a:r>
            <a:r>
              <a:rPr sz="2400" spc="400" dirty="0"/>
              <a:t> </a:t>
            </a:r>
            <a:r>
              <a:rPr sz="2700" spc="-15" baseline="6172" dirty="0"/>
              <a:t>Debrief</a:t>
            </a:r>
            <a:endParaRPr sz="2700" baseline="6172" dirty="0">
              <a:latin typeface="Palatino Linotype"/>
              <a:cs typeface="Palatino Linotyp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424759" y="937626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B5612ED6-2243-8286-D9B7-DE77E38224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47184" y="584138"/>
            <a:ext cx="947716" cy="94771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158998" y="3906011"/>
            <a:ext cx="4077335" cy="1224280"/>
          </a:xfrm>
          <a:prstGeom prst="rect">
            <a:avLst/>
          </a:prstGeom>
          <a:solidFill>
            <a:srgbClr val="E7F5F7">
              <a:alpha val="75000"/>
            </a:srgbClr>
          </a:solidFill>
        </p:spPr>
        <p:txBody>
          <a:bodyPr vert="horz" wrap="square" lIns="0" tIns="227965" rIns="0" bIns="0" rtlCol="0">
            <a:spAutoFit/>
          </a:bodyPr>
          <a:lstStyle/>
          <a:p>
            <a:pPr marL="588010" marR="589915" indent="635" algn="ctr">
              <a:lnSpc>
                <a:spcPct val="100000"/>
              </a:lnSpc>
              <a:spcBef>
                <a:spcPts val="1795"/>
              </a:spcBef>
            </a:pPr>
            <a:r>
              <a:rPr sz="1600" b="0" dirty="0">
                <a:latin typeface="Roboto Light"/>
                <a:cs typeface="Roboto Light"/>
              </a:rPr>
              <a:t>Write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0" dirty="0">
                <a:latin typeface="Roboto Light"/>
                <a:cs typeface="Roboto Light"/>
              </a:rPr>
              <a:t> anticipatory analysis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group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developed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in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previous exercise.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158995" y="2812763"/>
            <a:ext cx="4077335" cy="697865"/>
            <a:chOff x="3158995" y="2812763"/>
            <a:chExt cx="4077335" cy="697865"/>
          </a:xfrm>
        </p:grpSpPr>
        <p:sp>
          <p:nvSpPr>
            <p:cNvPr id="13" name="object 13"/>
            <p:cNvSpPr/>
            <p:nvPr/>
          </p:nvSpPr>
          <p:spPr>
            <a:xfrm>
              <a:off x="3158995" y="2817529"/>
              <a:ext cx="4077335" cy="0"/>
            </a:xfrm>
            <a:custGeom>
              <a:avLst/>
              <a:gdLst/>
              <a:ahLst/>
              <a:cxnLst/>
              <a:rect l="l" t="t" r="r" b="b"/>
              <a:pathLst>
                <a:path w="4077334">
                  <a:moveTo>
                    <a:pt x="407700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197500" y="2812763"/>
              <a:ext cx="0" cy="697865"/>
            </a:xfrm>
            <a:custGeom>
              <a:avLst/>
              <a:gdLst/>
              <a:ahLst/>
              <a:cxnLst/>
              <a:rect l="l" t="t" r="r" b="b"/>
              <a:pathLst>
                <a:path h="697864">
                  <a:moveTo>
                    <a:pt x="0" y="697242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279705" y="2982708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4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05840" y="3089308"/>
              <a:ext cx="247721" cy="26483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471999" y="2982710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4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588849" y="3093433"/>
              <a:ext cx="273685" cy="274320"/>
            </a:xfrm>
            <a:custGeom>
              <a:avLst/>
              <a:gdLst/>
              <a:ahLst/>
              <a:cxnLst/>
              <a:rect l="l" t="t" r="r" b="b"/>
              <a:pathLst>
                <a:path w="273685" h="274320">
                  <a:moveTo>
                    <a:pt x="137023" y="0"/>
                  </a:moveTo>
                  <a:lnTo>
                    <a:pt x="114858" y="2195"/>
                  </a:lnTo>
                  <a:lnTo>
                    <a:pt x="107377" y="5963"/>
                  </a:lnTo>
                  <a:lnTo>
                    <a:pt x="104347" y="11538"/>
                  </a:lnTo>
                  <a:lnTo>
                    <a:pt x="105847" y="17695"/>
                  </a:lnTo>
                  <a:lnTo>
                    <a:pt x="111962" y="23214"/>
                  </a:lnTo>
                  <a:lnTo>
                    <a:pt x="133858" y="21618"/>
                  </a:lnTo>
                  <a:lnTo>
                    <a:pt x="155631" y="23071"/>
                  </a:lnTo>
                  <a:lnTo>
                    <a:pt x="196709" y="37577"/>
                  </a:lnTo>
                  <a:lnTo>
                    <a:pt x="227833" y="64498"/>
                  </a:lnTo>
                  <a:lnTo>
                    <a:pt x="253097" y="132888"/>
                  </a:lnTo>
                  <a:lnTo>
                    <a:pt x="248882" y="168575"/>
                  </a:lnTo>
                  <a:lnTo>
                    <a:pt x="234533" y="201400"/>
                  </a:lnTo>
                  <a:lnTo>
                    <a:pt x="210873" y="228473"/>
                  </a:lnTo>
                  <a:lnTo>
                    <a:pt x="178725" y="246901"/>
                  </a:lnTo>
                  <a:lnTo>
                    <a:pt x="138911" y="253795"/>
                  </a:lnTo>
                  <a:lnTo>
                    <a:pt x="94145" y="245482"/>
                  </a:lnTo>
                  <a:lnTo>
                    <a:pt x="58431" y="222812"/>
                  </a:lnTo>
                  <a:lnTo>
                    <a:pt x="33701" y="189741"/>
                  </a:lnTo>
                  <a:lnTo>
                    <a:pt x="21890" y="150226"/>
                  </a:lnTo>
                  <a:lnTo>
                    <a:pt x="24929" y="108223"/>
                  </a:lnTo>
                  <a:lnTo>
                    <a:pt x="44754" y="67689"/>
                  </a:lnTo>
                  <a:lnTo>
                    <a:pt x="58470" y="78459"/>
                  </a:lnTo>
                  <a:lnTo>
                    <a:pt x="59816" y="77227"/>
                  </a:lnTo>
                  <a:lnTo>
                    <a:pt x="59587" y="75627"/>
                  </a:lnTo>
                  <a:lnTo>
                    <a:pt x="60126" y="66142"/>
                  </a:lnTo>
                  <a:lnTo>
                    <a:pt x="60162" y="56265"/>
                  </a:lnTo>
                  <a:lnTo>
                    <a:pt x="59907" y="46361"/>
                  </a:lnTo>
                  <a:lnTo>
                    <a:pt x="59257" y="36587"/>
                  </a:lnTo>
                  <a:lnTo>
                    <a:pt x="59460" y="33501"/>
                  </a:lnTo>
                  <a:lnTo>
                    <a:pt x="57987" y="32345"/>
                  </a:lnTo>
                  <a:lnTo>
                    <a:pt x="17969" y="41730"/>
                  </a:lnTo>
                  <a:lnTo>
                    <a:pt x="14769" y="44143"/>
                  </a:lnTo>
                  <a:lnTo>
                    <a:pt x="28472" y="54900"/>
                  </a:lnTo>
                  <a:lnTo>
                    <a:pt x="7360" y="93310"/>
                  </a:lnTo>
                  <a:lnTo>
                    <a:pt x="0" y="133456"/>
                  </a:lnTo>
                  <a:lnTo>
                    <a:pt x="4918" y="172874"/>
                  </a:lnTo>
                  <a:lnTo>
                    <a:pt x="20643" y="209097"/>
                  </a:lnTo>
                  <a:lnTo>
                    <a:pt x="45699" y="239660"/>
                  </a:lnTo>
                  <a:lnTo>
                    <a:pt x="78614" y="262098"/>
                  </a:lnTo>
                  <a:lnTo>
                    <a:pt x="117915" y="273943"/>
                  </a:lnTo>
                  <a:lnTo>
                    <a:pt x="162127" y="272731"/>
                  </a:lnTo>
                  <a:lnTo>
                    <a:pt x="204436" y="257794"/>
                  </a:lnTo>
                  <a:lnTo>
                    <a:pt x="237214" y="232295"/>
                  </a:lnTo>
                  <a:lnTo>
                    <a:pt x="259966" y="199110"/>
                  </a:lnTo>
                  <a:lnTo>
                    <a:pt x="272199" y="161117"/>
                  </a:lnTo>
                  <a:lnTo>
                    <a:pt x="273420" y="121192"/>
                  </a:lnTo>
                  <a:lnTo>
                    <a:pt x="263134" y="82214"/>
                  </a:lnTo>
                  <a:lnTo>
                    <a:pt x="240848" y="47059"/>
                  </a:lnTo>
                  <a:lnTo>
                    <a:pt x="206069" y="18604"/>
                  </a:lnTo>
                  <a:lnTo>
                    <a:pt x="185740" y="9348"/>
                  </a:lnTo>
                  <a:lnTo>
                    <a:pt x="161687" y="2765"/>
                  </a:lnTo>
                  <a:lnTo>
                    <a:pt x="137023" y="0"/>
                  </a:lnTo>
                  <a:close/>
                </a:path>
              </a:pathLst>
            </a:custGeom>
            <a:solidFill>
              <a:srgbClr val="F9F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98903" y="3162361"/>
              <a:ext cx="90822" cy="98829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3983300" y="3072205"/>
            <a:ext cx="692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Roboto"/>
                <a:cs typeface="Roboto"/>
              </a:rPr>
              <a:t>Individual exercise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27</a:t>
            </a:fld>
            <a:endParaRPr spc="-25" dirty="0"/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6134299" y="3117204"/>
            <a:ext cx="793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15 </a:t>
            </a:r>
            <a:r>
              <a:rPr sz="1200" b="1" spc="-10" dirty="0">
                <a:latin typeface="Roboto"/>
                <a:cs typeface="Roboto"/>
              </a:rPr>
              <a:t>minutes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22" name="object 22" descr="$PPTXTitle"/>
          <p:cNvSpPr txBox="1">
            <a:spLocks noGrp="1"/>
          </p:cNvSpPr>
          <p:nvPr>
            <p:ph type="title"/>
          </p:nvPr>
        </p:nvSpPr>
        <p:spPr>
          <a:xfrm>
            <a:off x="3977617" y="2088055"/>
            <a:ext cx="24415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Narrative</a:t>
            </a:r>
            <a:r>
              <a:rPr sz="3000" b="0" spc="-135" dirty="0">
                <a:latin typeface="Roboto Medium"/>
                <a:cs typeface="Roboto Medium"/>
              </a:rPr>
              <a:t> </a:t>
            </a:r>
            <a:r>
              <a:rPr sz="3000" b="0" spc="-20" dirty="0">
                <a:latin typeface="Roboto Medium"/>
                <a:cs typeface="Roboto Medium"/>
              </a:rPr>
              <a:t>note</a:t>
            </a:r>
            <a:endParaRPr sz="300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7628549" cy="535611"/>
          </a:xfrm>
          <a:prstGeom prst="rect">
            <a:avLst/>
          </a:prstGeom>
        </p:spPr>
        <p:txBody>
          <a:bodyPr vert="horz" wrap="square" lIns="0" tIns="164671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100"/>
              </a:spcBef>
              <a:tabLst>
                <a:tab pos="1849120" algn="l"/>
                <a:tab pos="2078355" algn="l"/>
              </a:tabLst>
            </a:pPr>
            <a:r>
              <a:rPr sz="20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Exercise 4.3</a:t>
            </a:r>
            <a:r>
              <a:rPr sz="2000" b="0" dirty="0">
                <a:latin typeface="Palatino Linotype"/>
                <a:cs typeface="Palatino Linotype"/>
              </a:rPr>
              <a:t>	</a:t>
            </a:r>
            <a:r>
              <a:rPr sz="2400" spc="-50" dirty="0"/>
              <a:t>I</a:t>
            </a:r>
            <a:r>
              <a:rPr sz="2400" dirty="0"/>
              <a:t>	</a:t>
            </a:r>
            <a:r>
              <a:rPr spc="-10" dirty="0"/>
              <a:t>Identify,</a:t>
            </a:r>
            <a:r>
              <a:rPr spc="-35" dirty="0"/>
              <a:t> </a:t>
            </a:r>
            <a:r>
              <a:rPr dirty="0"/>
              <a:t>interpret</a:t>
            </a:r>
            <a:r>
              <a:rPr spc="-30" dirty="0"/>
              <a:t> </a:t>
            </a:r>
            <a:r>
              <a:rPr dirty="0"/>
              <a:t>and</a:t>
            </a:r>
            <a:r>
              <a:rPr spc="-25" dirty="0"/>
              <a:t> </a:t>
            </a:r>
            <a:r>
              <a:rPr dirty="0"/>
              <a:t>anticipate</a:t>
            </a:r>
            <a:r>
              <a:rPr spc="-30" dirty="0"/>
              <a:t> </a:t>
            </a:r>
            <a:r>
              <a:rPr dirty="0"/>
              <a:t>trends</a:t>
            </a:r>
            <a:r>
              <a:rPr spc="-30" dirty="0"/>
              <a:t> </a:t>
            </a:r>
            <a:r>
              <a:rPr dirty="0"/>
              <a:t>-</a:t>
            </a:r>
            <a:r>
              <a:rPr spc="-30" dirty="0"/>
              <a:t> </a:t>
            </a:r>
            <a:r>
              <a:rPr dirty="0"/>
              <a:t>In</a:t>
            </a:r>
            <a:r>
              <a:rPr spc="-35" dirty="0"/>
              <a:t> </a:t>
            </a:r>
            <a:r>
              <a:rPr dirty="0"/>
              <a:t>Your</a:t>
            </a:r>
            <a:r>
              <a:rPr spc="-30" dirty="0"/>
              <a:t> </a:t>
            </a:r>
            <a:r>
              <a:rPr spc="-10" dirty="0"/>
              <a:t>Context</a:t>
            </a:r>
            <a:endParaRPr sz="2400" dirty="0">
              <a:latin typeface="Palatino Linotype"/>
              <a:cs typeface="Palatino Linotyp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2237329"/>
            <a:ext cx="2552065" cy="1031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Back</a:t>
            </a:r>
            <a:r>
              <a:rPr sz="1600" spc="-4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in</a:t>
            </a:r>
            <a:r>
              <a:rPr sz="1600" spc="-4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your</a:t>
            </a:r>
            <a:r>
              <a:rPr sz="1600" spc="-4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group,</a:t>
            </a:r>
            <a:r>
              <a:rPr sz="1600" spc="-4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working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on</a:t>
            </a:r>
            <a:r>
              <a:rPr sz="1600" spc="-30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your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own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context</a:t>
            </a:r>
            <a:r>
              <a:rPr sz="1600" spc="34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-</a:t>
            </a:r>
            <a:r>
              <a:rPr sz="1600" spc="-2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839E"/>
                </a:solidFill>
                <a:latin typeface="Roboto"/>
                <a:cs typeface="Roboto"/>
              </a:rPr>
              <a:t>using </a:t>
            </a:r>
            <a:r>
              <a:rPr sz="1600" dirty="0">
                <a:solidFill>
                  <a:srgbClr val="00839E"/>
                </a:solidFill>
                <a:latin typeface="Roboto"/>
                <a:cs typeface="Roboto"/>
              </a:rPr>
              <a:t>the</a:t>
            </a:r>
            <a:r>
              <a:rPr sz="1600" spc="-45" dirty="0">
                <a:solidFill>
                  <a:srgbClr val="00839E"/>
                </a:solidFill>
                <a:latin typeface="Roboto"/>
                <a:cs typeface="Roboto"/>
              </a:rPr>
              <a:t> </a:t>
            </a:r>
            <a:r>
              <a:rPr sz="1600" b="0" spc="-10" dirty="0">
                <a:solidFill>
                  <a:srgbClr val="00839E"/>
                </a:solidFill>
                <a:latin typeface="Roboto Medium"/>
                <a:cs typeface="Roboto Medium"/>
              </a:rPr>
              <a:t>Future</a:t>
            </a:r>
            <a:r>
              <a:rPr sz="1600" b="0" spc="-8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839E"/>
                </a:solidFill>
                <a:latin typeface="Roboto Medium"/>
                <a:cs typeface="Roboto Medium"/>
              </a:rPr>
              <a:t>Thinking</a:t>
            </a:r>
            <a:r>
              <a:rPr sz="16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839E"/>
                </a:solidFill>
                <a:latin typeface="Roboto Medium"/>
                <a:cs typeface="Roboto Medium"/>
              </a:rPr>
              <a:t>Prompt Questions</a:t>
            </a:r>
            <a:r>
              <a:rPr sz="1600"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839E"/>
                </a:solidFill>
                <a:latin typeface="Roboto Medium"/>
                <a:cs typeface="Roboto Medium"/>
              </a:rPr>
              <a:t>Handout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11300" y="1892375"/>
            <a:ext cx="283210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solidFill>
                  <a:srgbClr val="00839E"/>
                </a:solidFill>
                <a:latin typeface="Roboto Medium"/>
                <a:cs typeface="Roboto Medium"/>
              </a:rPr>
              <a:t>Part</a:t>
            </a:r>
            <a:r>
              <a:rPr sz="13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839E"/>
                </a:solidFill>
                <a:latin typeface="Roboto Medium"/>
                <a:cs typeface="Roboto Medium"/>
              </a:rPr>
              <a:t>1:</a:t>
            </a:r>
            <a:r>
              <a:rPr sz="13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Identify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and</a:t>
            </a:r>
            <a:r>
              <a:rPr sz="1300" b="0" spc="-4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interpret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spc="-25" dirty="0">
                <a:latin typeface="Roboto Medium"/>
                <a:cs typeface="Roboto Medium"/>
              </a:rPr>
              <a:t>the</a:t>
            </a:r>
            <a:r>
              <a:rPr sz="1300" b="0" spc="-10" dirty="0">
                <a:latin typeface="Roboto Medium"/>
                <a:cs typeface="Roboto Medium"/>
              </a:rPr>
              <a:t> trends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concerning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protection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risks identified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in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Module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spc="-25" dirty="0">
                <a:latin typeface="Roboto Medium"/>
                <a:cs typeface="Roboto Medium"/>
              </a:rPr>
              <a:t>1.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11300" y="2867549"/>
            <a:ext cx="27482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solidFill>
                  <a:srgbClr val="00839E"/>
                </a:solidFill>
                <a:latin typeface="Roboto Medium"/>
                <a:cs typeface="Roboto Medium"/>
              </a:rPr>
              <a:t>Part</a:t>
            </a:r>
            <a:r>
              <a:rPr sz="1300"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839E"/>
                </a:solidFill>
                <a:latin typeface="Roboto Medium"/>
                <a:cs typeface="Roboto Medium"/>
              </a:rPr>
              <a:t>2:</a:t>
            </a:r>
            <a:r>
              <a:rPr sz="1300" b="0" spc="-3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Explain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potential</a:t>
            </a:r>
            <a:r>
              <a:rPr sz="1300" b="0" spc="50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evolution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of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trend(s)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in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next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spc="-50" dirty="0">
                <a:latin typeface="Roboto Medium"/>
                <a:cs typeface="Roboto Medium"/>
              </a:rPr>
              <a:t>6 </a:t>
            </a:r>
            <a:r>
              <a:rPr sz="1300" b="0" dirty="0">
                <a:latin typeface="Roboto Medium"/>
                <a:cs typeface="Roboto Medium"/>
              </a:rPr>
              <a:t>months</a:t>
            </a:r>
            <a:r>
              <a:rPr sz="1300" b="0" spc="-4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and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its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impacts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on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affected individuals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and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community.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19999" y="1981592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0" y="0"/>
                </a:moveTo>
                <a:lnTo>
                  <a:pt x="2699994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28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707299" y="2662467"/>
            <a:ext cx="25260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solidFill>
                  <a:srgbClr val="00839E"/>
                </a:solidFill>
                <a:latin typeface="Roboto Medium"/>
                <a:cs typeface="Roboto Medium"/>
              </a:rPr>
              <a:t>Any</a:t>
            </a:r>
            <a:r>
              <a:rPr sz="3000" b="0" spc="-9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3000" b="0" spc="-10" dirty="0">
                <a:solidFill>
                  <a:srgbClr val="00839E"/>
                </a:solidFill>
                <a:latin typeface="Roboto Medium"/>
                <a:cs typeface="Roboto Medium"/>
              </a:rPr>
              <a:t>questions, comments?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7080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1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50583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0" dirty="0">
                <a:latin typeface="Roboto Medium"/>
                <a:cs typeface="Roboto Medium"/>
              </a:rPr>
              <a:t>Identifying</a:t>
            </a:r>
            <a:r>
              <a:rPr sz="3400" b="0" spc="-100" dirty="0">
                <a:latin typeface="Roboto Medium"/>
                <a:cs typeface="Roboto Medium"/>
              </a:rPr>
              <a:t> </a:t>
            </a:r>
            <a:r>
              <a:rPr sz="3400" b="0" spc="-10" dirty="0">
                <a:latin typeface="Roboto Medium"/>
                <a:cs typeface="Roboto Medium"/>
              </a:rPr>
              <a:t>Trends</a:t>
            </a:r>
            <a:endParaRPr sz="3400">
              <a:latin typeface="Roboto Medium"/>
              <a:cs typeface="Robot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210832" y="7106894"/>
            <a:ext cx="307340" cy="296545"/>
            <a:chOff x="210832" y="7106894"/>
            <a:chExt cx="307340" cy="296545"/>
          </a:xfrm>
        </p:grpSpPr>
        <p:sp>
          <p:nvSpPr>
            <p:cNvPr id="7" name="object 7"/>
            <p:cNvSpPr/>
            <p:nvPr/>
          </p:nvSpPr>
          <p:spPr>
            <a:xfrm>
              <a:off x="216065" y="7118528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202242" y="3228404"/>
            <a:ext cx="425513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</a:pPr>
            <a:r>
              <a:rPr sz="1500" b="0" dirty="0">
                <a:latin typeface="Roboto Light"/>
                <a:cs typeface="Roboto Light"/>
              </a:rPr>
              <a:t>In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this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module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839E"/>
                </a:solidFill>
                <a:latin typeface="Roboto Medium"/>
                <a:cs typeface="Roboto Medium"/>
              </a:rPr>
              <a:t>identified</a:t>
            </a:r>
            <a:r>
              <a:rPr sz="15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839E"/>
                </a:solidFill>
                <a:latin typeface="Roboto Medium"/>
                <a:cs typeface="Roboto Medium"/>
              </a:rPr>
              <a:t>protection</a:t>
            </a:r>
            <a:r>
              <a:rPr sz="15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839E"/>
                </a:solidFill>
                <a:latin typeface="Roboto Medium"/>
                <a:cs typeface="Roboto Medium"/>
              </a:rPr>
              <a:t>trends</a:t>
            </a:r>
            <a:r>
              <a:rPr sz="15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spc="-25" dirty="0">
                <a:solidFill>
                  <a:srgbClr val="00839E"/>
                </a:solidFill>
                <a:latin typeface="Roboto Medium"/>
                <a:cs typeface="Roboto Medium"/>
              </a:rPr>
              <a:t>and </a:t>
            </a:r>
            <a:r>
              <a:rPr sz="1500" b="0" dirty="0">
                <a:solidFill>
                  <a:srgbClr val="00839E"/>
                </a:solidFill>
                <a:latin typeface="Roboto Medium"/>
                <a:cs typeface="Roboto Medium"/>
              </a:rPr>
              <a:t>we</a:t>
            </a:r>
            <a:r>
              <a:rPr sz="1500" b="0" spc="-4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839E"/>
                </a:solidFill>
                <a:latin typeface="Roboto Medium"/>
                <a:cs typeface="Roboto Medium"/>
              </a:rPr>
              <a:t>interpreted</a:t>
            </a:r>
            <a:r>
              <a:rPr sz="1500" b="0" spc="-4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839E"/>
                </a:solidFill>
                <a:latin typeface="Roboto Medium"/>
                <a:cs typeface="Roboto Medium"/>
              </a:rPr>
              <a:t>them.</a:t>
            </a:r>
            <a:r>
              <a:rPr sz="15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also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839E"/>
                </a:solidFill>
                <a:latin typeface="Roboto Medium"/>
                <a:cs typeface="Roboto Medium"/>
              </a:rPr>
              <a:t>anticipated</a:t>
            </a:r>
            <a:r>
              <a:rPr sz="1500" b="0" spc="-40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spc="-10" dirty="0">
                <a:solidFill>
                  <a:srgbClr val="00839E"/>
                </a:solidFill>
                <a:latin typeface="Roboto Medium"/>
                <a:cs typeface="Roboto Medium"/>
              </a:rPr>
              <a:t>their evolution</a:t>
            </a:r>
            <a:r>
              <a:rPr sz="1500" b="0" spc="-35" dirty="0">
                <a:solidFill>
                  <a:srgbClr val="00839E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effects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they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might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have,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based</a:t>
            </a:r>
            <a:r>
              <a:rPr sz="1500" b="0" spc="50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on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our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understanding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context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protection patterns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trends.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214939" y="2958357"/>
            <a:ext cx="4262120" cy="0"/>
          </a:xfrm>
          <a:custGeom>
            <a:avLst/>
            <a:gdLst/>
            <a:ahLst/>
            <a:cxnLst/>
            <a:rect l="l" t="t" r="r" b="b"/>
            <a:pathLst>
              <a:path w="4262120">
                <a:moveTo>
                  <a:pt x="426212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 descr="$PPTXTitle"/>
          <p:cNvSpPr txBox="1">
            <a:spLocks noGrp="1"/>
          </p:cNvSpPr>
          <p:nvPr>
            <p:ph type="title"/>
          </p:nvPr>
        </p:nvSpPr>
        <p:spPr>
          <a:xfrm>
            <a:off x="4443958" y="2228880"/>
            <a:ext cx="180467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spc="-55" dirty="0">
                <a:latin typeface="Roboto Medium"/>
                <a:cs typeface="Roboto Medium"/>
              </a:rPr>
              <a:t>Take</a:t>
            </a:r>
            <a:r>
              <a:rPr sz="3000" b="0" spc="-114" dirty="0">
                <a:latin typeface="Roboto Medium"/>
                <a:cs typeface="Roboto Medium"/>
              </a:rPr>
              <a:t> </a:t>
            </a:r>
            <a:r>
              <a:rPr sz="3000" b="0" spc="-20" dirty="0">
                <a:latin typeface="Roboto Medium"/>
                <a:cs typeface="Roboto Medium"/>
              </a:rPr>
              <a:t>away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30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3712567"/>
            <a:ext cx="229806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00"/>
              </a:spcBef>
            </a:pPr>
            <a:r>
              <a:rPr sz="1100" b="0" dirty="0">
                <a:latin typeface="Roboto Medium"/>
                <a:cs typeface="Roboto Medium"/>
              </a:rPr>
              <a:t>For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more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information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on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spc="-10" dirty="0">
                <a:latin typeface="Roboto Medium"/>
                <a:cs typeface="Roboto Medium"/>
              </a:rPr>
              <a:t>content </a:t>
            </a:r>
            <a:r>
              <a:rPr sz="1100" b="0" dirty="0">
                <a:latin typeface="Roboto Medium"/>
                <a:cs typeface="Roboto Medium"/>
              </a:rPr>
              <a:t>of this module, please </a:t>
            </a:r>
            <a:r>
              <a:rPr sz="1100" b="0" spc="-10" dirty="0">
                <a:latin typeface="Roboto Medium"/>
                <a:cs typeface="Roboto Medium"/>
              </a:rPr>
              <a:t>contact:</a:t>
            </a:r>
            <a:endParaRPr sz="1100">
              <a:latin typeface="Roboto Medium"/>
              <a:cs typeface="Roboto Medium"/>
            </a:endParaRPr>
          </a:p>
          <a:p>
            <a:pPr marL="12700" marR="859155">
              <a:lnSpc>
                <a:spcPct val="106100"/>
              </a:lnSpc>
              <a:spcBef>
                <a:spcPts val="395"/>
              </a:spcBef>
            </a:pPr>
            <a:r>
              <a:rPr sz="1100" b="0" dirty="0">
                <a:latin typeface="Roboto Light"/>
                <a:cs typeface="Roboto Light"/>
              </a:rPr>
              <a:t>Nicolas </a:t>
            </a:r>
            <a:r>
              <a:rPr sz="1100" b="0" spc="-10" dirty="0">
                <a:latin typeface="Roboto Light"/>
                <a:cs typeface="Roboto Light"/>
              </a:rPr>
              <a:t>Alvarez </a:t>
            </a:r>
            <a:r>
              <a:rPr sz="1100" b="0" spc="-10" dirty="0">
                <a:latin typeface="Roboto Light"/>
                <a:cs typeface="Roboto Light"/>
                <a:hlinkClick r:id="rId2"/>
              </a:rPr>
              <a:t>nicolas.alvarez@nrc.no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801" y="3393938"/>
            <a:ext cx="2313305" cy="0"/>
          </a:xfrm>
          <a:custGeom>
            <a:avLst/>
            <a:gdLst/>
            <a:ahLst/>
            <a:cxnLst/>
            <a:rect l="l" t="t" r="r" b="b"/>
            <a:pathLst>
              <a:path w="2313305">
                <a:moveTo>
                  <a:pt x="23131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07108" y="741205"/>
            <a:ext cx="3614420" cy="231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843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protection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12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545"/>
              </a:spcBef>
            </a:pPr>
            <a:endParaRPr sz="12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5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 4</a:t>
            </a:r>
            <a:endParaRPr sz="145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1553845">
              <a:lnSpc>
                <a:spcPct val="100000"/>
              </a:lnSpc>
              <a:spcBef>
                <a:spcPts val="810"/>
              </a:spcBef>
            </a:pPr>
            <a:r>
              <a:rPr sz="1700" b="0" spc="-20" dirty="0">
                <a:latin typeface="Roboto Medium"/>
                <a:cs typeface="Roboto Medium"/>
              </a:rPr>
              <a:t>Identify,</a:t>
            </a:r>
            <a:r>
              <a:rPr sz="1700" b="0" spc="-1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interpret</a:t>
            </a:r>
            <a:r>
              <a:rPr sz="1700" b="0" spc="50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and</a:t>
            </a:r>
            <a:r>
              <a:rPr sz="1700" b="0" spc="-65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anticipate</a:t>
            </a:r>
            <a:r>
              <a:rPr sz="1700" b="0" spc="-5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trends</a:t>
            </a:r>
            <a:endParaRPr sz="1700" dirty="0">
              <a:latin typeface="Roboto Medium"/>
              <a:cs typeface="Roboto Medium"/>
            </a:endParaRPr>
          </a:p>
          <a:p>
            <a:pPr marL="12700" marR="803275">
              <a:lnSpc>
                <a:spcPct val="125000"/>
              </a:lnSpc>
              <a:spcBef>
                <a:spcPts val="1160"/>
              </a:spcBef>
            </a:pPr>
            <a:r>
              <a:rPr sz="1200" b="0" dirty="0">
                <a:latin typeface="Roboto Light"/>
                <a:cs typeface="Roboto Light"/>
              </a:rPr>
              <a:t>This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module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designed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familiarise </a:t>
            </a:r>
            <a:r>
              <a:rPr sz="1200" b="0" dirty="0">
                <a:latin typeface="Roboto Light"/>
                <a:cs typeface="Roboto Light"/>
              </a:rPr>
              <a:t>ourselves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with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practice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trend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analysis </a:t>
            </a:r>
            <a:r>
              <a:rPr sz="1200" b="0" dirty="0">
                <a:latin typeface="Roboto Light"/>
                <a:cs typeface="Roboto Light"/>
              </a:rPr>
              <a:t>(identifying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interpreting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trends).</a:t>
            </a:r>
            <a:endParaRPr sz="1200" dirty="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56322" y="6638945"/>
            <a:ext cx="193802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2595" algn="r">
              <a:lnSpc>
                <a:spcPct val="122800"/>
              </a:lnSpc>
              <a:spcBef>
                <a:spcPts val="100"/>
              </a:spcBef>
            </a:pPr>
            <a:r>
              <a:rPr sz="950" b="0" dirty="0">
                <a:latin typeface="Roboto Light"/>
                <a:cs typeface="Roboto Light"/>
              </a:rPr>
              <a:t>Norwegian</a:t>
            </a:r>
            <a:r>
              <a:rPr sz="950" b="0" spc="-10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Refugee</a:t>
            </a:r>
            <a:r>
              <a:rPr sz="950" b="0" spc="-5" dirty="0">
                <a:latin typeface="Roboto Light"/>
                <a:cs typeface="Roboto Light"/>
              </a:rPr>
              <a:t> </a:t>
            </a:r>
            <a:r>
              <a:rPr sz="950" b="0" spc="-10" dirty="0">
                <a:latin typeface="Roboto Light"/>
                <a:cs typeface="Roboto Light"/>
              </a:rPr>
              <a:t>Council </a:t>
            </a:r>
            <a:r>
              <a:rPr sz="950" b="0" dirty="0">
                <a:latin typeface="Roboto Light"/>
                <a:cs typeface="Roboto Light"/>
              </a:rPr>
              <a:t>Prinsens gate 2</a:t>
            </a:r>
            <a:r>
              <a:rPr sz="950" b="0" spc="229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-0152 Oslo, </a:t>
            </a:r>
            <a:r>
              <a:rPr sz="950" b="0" spc="-10" dirty="0">
                <a:latin typeface="Roboto Light"/>
                <a:cs typeface="Roboto Light"/>
              </a:rPr>
              <a:t>Norway </a:t>
            </a:r>
            <a:r>
              <a:rPr sz="950" b="0" dirty="0">
                <a:latin typeface="Roboto Medium"/>
                <a:cs typeface="Roboto Medium"/>
              </a:rPr>
              <a:t>Website:</a:t>
            </a:r>
            <a:r>
              <a:rPr sz="950" b="0" spc="-30" dirty="0">
                <a:latin typeface="Roboto Medium"/>
                <a:cs typeface="Roboto Medium"/>
              </a:rPr>
              <a:t> </a:t>
            </a:r>
            <a:r>
              <a:rPr sz="950" b="0" spc="-10" dirty="0">
                <a:latin typeface="Roboto Light"/>
                <a:cs typeface="Roboto Light"/>
                <a:hlinkClick r:id="rId3"/>
              </a:rPr>
              <a:t>https://www.nrc.no/</a:t>
            </a:r>
            <a:endParaRPr sz="95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spc="-20" dirty="0">
                <a:latin typeface="Roboto Medium"/>
                <a:cs typeface="Roboto Medium"/>
              </a:rPr>
              <a:t>Trends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3058160" cy="1422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general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direction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something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moves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changes </a:t>
            </a:r>
            <a:r>
              <a:rPr sz="1600" b="0" u="sng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over</a:t>
            </a:r>
            <a:r>
              <a:rPr sz="1600" b="0" u="sng" spc="-30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a</a:t>
            </a:r>
            <a:r>
              <a:rPr sz="1600" b="0" u="sng" spc="-35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period</a:t>
            </a:r>
            <a:r>
              <a:rPr sz="1600" b="0" u="sng" spc="-30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of</a:t>
            </a:r>
            <a:r>
              <a:rPr sz="1600" b="0" u="sng" spc="-35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spc="-10" dirty="0">
                <a:solidFill>
                  <a:srgbClr val="00839E"/>
                </a:solidFill>
                <a:uFill>
                  <a:solidFill>
                    <a:srgbClr val="00839E"/>
                  </a:solidFill>
                </a:uFill>
                <a:latin typeface="Roboto Medium"/>
                <a:cs typeface="Roboto Medium"/>
              </a:rPr>
              <a:t>time</a:t>
            </a:r>
            <a:r>
              <a:rPr sz="1600" b="0" u="none" spc="-10" dirty="0">
                <a:latin typeface="Roboto Light"/>
                <a:cs typeface="Roboto Light"/>
              </a:rPr>
              <a:t>.Trends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spc="-25" dirty="0">
                <a:latin typeface="Roboto Light"/>
                <a:cs typeface="Roboto Light"/>
              </a:rPr>
              <a:t>can </a:t>
            </a:r>
            <a:r>
              <a:rPr sz="1600" b="0" u="none" dirty="0">
                <a:latin typeface="Roboto Light"/>
                <a:cs typeface="Roboto Light"/>
              </a:rPr>
              <a:t>show</a:t>
            </a:r>
            <a:r>
              <a:rPr sz="1600" b="0" u="none" spc="-5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either</a:t>
            </a:r>
            <a:r>
              <a:rPr sz="1600" b="0" u="none" spc="-5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an</a:t>
            </a:r>
            <a:r>
              <a:rPr sz="1600" b="0" u="none" spc="-4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increase,</a:t>
            </a:r>
            <a:r>
              <a:rPr sz="1600" b="0" u="none" spc="-50" dirty="0">
                <a:latin typeface="Roboto Light"/>
                <a:cs typeface="Roboto Light"/>
              </a:rPr>
              <a:t> </a:t>
            </a:r>
            <a:r>
              <a:rPr sz="1600" b="0" u="none" spc="-10" dirty="0">
                <a:latin typeface="Roboto Light"/>
                <a:cs typeface="Roboto Light"/>
              </a:rPr>
              <a:t>decrease </a:t>
            </a:r>
            <a:r>
              <a:rPr sz="1600" b="0" u="none" dirty="0">
                <a:latin typeface="Roboto Light"/>
                <a:cs typeface="Roboto Light"/>
              </a:rPr>
              <a:t>or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spc="-10" dirty="0">
                <a:latin typeface="Roboto Light"/>
                <a:cs typeface="Roboto Light"/>
              </a:rPr>
              <a:t>stagnation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over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spc="-10" dirty="0">
                <a:latin typeface="Roboto Light"/>
                <a:cs typeface="Roboto Light"/>
              </a:rPr>
              <a:t>time.</a:t>
            </a:r>
            <a:endParaRPr sz="1600">
              <a:latin typeface="Roboto Light"/>
              <a:cs typeface="Roboto Light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52551" y="2063705"/>
            <a:ext cx="4671229" cy="278874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9473006" y="3707109"/>
            <a:ext cx="65405" cy="234315"/>
            <a:chOff x="9473006" y="3707109"/>
            <a:chExt cx="65405" cy="234315"/>
          </a:xfrm>
        </p:grpSpPr>
        <p:sp>
          <p:nvSpPr>
            <p:cNvPr id="15" name="object 15"/>
            <p:cNvSpPr/>
            <p:nvPr/>
          </p:nvSpPr>
          <p:spPr>
            <a:xfrm>
              <a:off x="9505416" y="3707109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528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473006" y="3851953"/>
              <a:ext cx="65405" cy="89535"/>
            </a:xfrm>
            <a:custGeom>
              <a:avLst/>
              <a:gdLst/>
              <a:ahLst/>
              <a:cxnLst/>
              <a:rect l="l" t="t" r="r" b="b"/>
              <a:pathLst>
                <a:path w="65404" h="89535">
                  <a:moveTo>
                    <a:pt x="64820" y="0"/>
                  </a:moveTo>
                  <a:lnTo>
                    <a:pt x="0" y="0"/>
                  </a:lnTo>
                  <a:lnTo>
                    <a:pt x="32410" y="89052"/>
                  </a:lnTo>
                  <a:lnTo>
                    <a:pt x="648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371955" y="2953366"/>
            <a:ext cx="219075" cy="725805"/>
          </a:xfrm>
          <a:prstGeom prst="rect">
            <a:avLst/>
          </a:prstGeom>
        </p:spPr>
        <p:txBody>
          <a:bodyPr vert="vert270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300" b="0" spc="-10" dirty="0">
                <a:latin typeface="Roboto Medium"/>
                <a:cs typeface="Roboto Medium"/>
              </a:rPr>
              <a:t>Sideways</a:t>
            </a:r>
            <a:endParaRPr sz="1300">
              <a:latin typeface="Roboto Medium"/>
              <a:cs typeface="Roboto Medium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473006" y="2691005"/>
            <a:ext cx="65405" cy="234315"/>
            <a:chOff x="9473006" y="2691005"/>
            <a:chExt cx="65405" cy="234315"/>
          </a:xfrm>
        </p:grpSpPr>
        <p:sp>
          <p:nvSpPr>
            <p:cNvPr id="19" name="object 19"/>
            <p:cNvSpPr/>
            <p:nvPr/>
          </p:nvSpPr>
          <p:spPr>
            <a:xfrm>
              <a:off x="9505416" y="2760371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164528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473006" y="2691005"/>
              <a:ext cx="65405" cy="89535"/>
            </a:xfrm>
            <a:custGeom>
              <a:avLst/>
              <a:gdLst/>
              <a:ahLst/>
              <a:cxnLst/>
              <a:rect l="l" t="t" r="r" b="b"/>
              <a:pathLst>
                <a:path w="65404" h="89535">
                  <a:moveTo>
                    <a:pt x="32410" y="0"/>
                  </a:moveTo>
                  <a:lnTo>
                    <a:pt x="0" y="89052"/>
                  </a:lnTo>
                  <a:lnTo>
                    <a:pt x="64820" y="89052"/>
                  </a:lnTo>
                  <a:lnTo>
                    <a:pt x="324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 rot="19560000">
            <a:off x="5022748" y="4568942"/>
            <a:ext cx="611971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00"/>
              </a:lnSpc>
            </a:pPr>
            <a:r>
              <a:rPr sz="1300" b="0" spc="-10" dirty="0">
                <a:latin typeface="Roboto Medium"/>
                <a:cs typeface="Roboto Medium"/>
              </a:rPr>
              <a:t>Uptr</a:t>
            </a:r>
            <a:r>
              <a:rPr sz="1950" b="0" spc="-15" baseline="2136" dirty="0">
                <a:latin typeface="Roboto Medium"/>
                <a:cs typeface="Roboto Medium"/>
              </a:rPr>
              <a:t>end</a:t>
            </a:r>
            <a:endParaRPr sz="1950" baseline="2136">
              <a:latin typeface="Roboto Medium"/>
              <a:cs typeface="Roboto Medium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602870" y="4314299"/>
            <a:ext cx="198120" cy="140970"/>
            <a:chOff x="5602870" y="4314299"/>
            <a:chExt cx="198120" cy="140970"/>
          </a:xfrm>
        </p:grpSpPr>
        <p:sp>
          <p:nvSpPr>
            <p:cNvPr id="23" name="object 23"/>
            <p:cNvSpPr/>
            <p:nvPr/>
          </p:nvSpPr>
          <p:spPr>
            <a:xfrm>
              <a:off x="5609220" y="4354081"/>
              <a:ext cx="135255" cy="94615"/>
            </a:xfrm>
            <a:custGeom>
              <a:avLst/>
              <a:gdLst/>
              <a:ahLst/>
              <a:cxnLst/>
              <a:rect l="l" t="t" r="r" b="b"/>
              <a:pathLst>
                <a:path w="135254" h="94614">
                  <a:moveTo>
                    <a:pt x="0" y="94373"/>
                  </a:moveTo>
                  <a:lnTo>
                    <a:pt x="134772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709274" y="4314299"/>
              <a:ext cx="92075" cy="78105"/>
            </a:xfrm>
            <a:custGeom>
              <a:avLst/>
              <a:gdLst/>
              <a:ahLst/>
              <a:cxnLst/>
              <a:rect l="l" t="t" r="r" b="b"/>
              <a:pathLst>
                <a:path w="92075" h="78104">
                  <a:moveTo>
                    <a:pt x="91541" y="0"/>
                  </a:moveTo>
                  <a:lnTo>
                    <a:pt x="0" y="24536"/>
                  </a:lnTo>
                  <a:lnTo>
                    <a:pt x="37172" y="77622"/>
                  </a:lnTo>
                  <a:lnTo>
                    <a:pt x="915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 rot="2760000">
            <a:off x="6050635" y="2283656"/>
            <a:ext cx="821932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0"/>
              </a:lnSpc>
            </a:pPr>
            <a:r>
              <a:rPr sz="1950" b="0" spc="-15" baseline="2136" dirty="0">
                <a:latin typeface="Roboto Medium"/>
                <a:cs typeface="Roboto Medium"/>
              </a:rPr>
              <a:t>Downtr</a:t>
            </a:r>
            <a:r>
              <a:rPr sz="1300" b="0" spc="-10" dirty="0">
                <a:latin typeface="Roboto Medium"/>
                <a:cs typeface="Roboto Medium"/>
              </a:rPr>
              <a:t>end</a:t>
            </a:r>
            <a:endParaRPr sz="1300">
              <a:latin typeface="Roboto Medium"/>
              <a:cs typeface="Roboto Medium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793131" y="2727515"/>
            <a:ext cx="166370" cy="177800"/>
            <a:chOff x="6793131" y="2727515"/>
            <a:chExt cx="166370" cy="177800"/>
          </a:xfrm>
        </p:grpSpPr>
        <p:sp>
          <p:nvSpPr>
            <p:cNvPr id="27" name="object 27"/>
            <p:cNvSpPr/>
            <p:nvPr/>
          </p:nvSpPr>
          <p:spPr>
            <a:xfrm>
              <a:off x="6799481" y="2733865"/>
              <a:ext cx="112395" cy="120650"/>
            </a:xfrm>
            <a:custGeom>
              <a:avLst/>
              <a:gdLst/>
              <a:ahLst/>
              <a:cxnLst/>
              <a:rect l="l" t="t" r="r" b="b"/>
              <a:pathLst>
                <a:path w="112395" h="120650">
                  <a:moveTo>
                    <a:pt x="0" y="0"/>
                  </a:moveTo>
                  <a:lnTo>
                    <a:pt x="112204" y="12033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874557" y="2817690"/>
              <a:ext cx="84455" cy="87630"/>
            </a:xfrm>
            <a:custGeom>
              <a:avLst/>
              <a:gdLst/>
              <a:ahLst/>
              <a:cxnLst/>
              <a:rect l="l" t="t" r="r" b="b"/>
              <a:pathLst>
                <a:path w="84454" h="87630">
                  <a:moveTo>
                    <a:pt x="47409" y="0"/>
                  </a:moveTo>
                  <a:lnTo>
                    <a:pt x="0" y="44208"/>
                  </a:lnTo>
                  <a:lnTo>
                    <a:pt x="84442" y="87236"/>
                  </a:lnTo>
                  <a:lnTo>
                    <a:pt x="474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30" name="object 3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Time</a:t>
            </a:r>
            <a:r>
              <a:rPr sz="3000" b="0" spc="-6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periods</a:t>
            </a:r>
            <a:r>
              <a:rPr sz="3000" b="0" spc="-6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to</a:t>
            </a:r>
            <a:r>
              <a:rPr sz="3000" b="0" spc="-6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compare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5779135" cy="28009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4599"/>
              </a:lnSpc>
              <a:spcBef>
                <a:spcPts val="100"/>
              </a:spcBef>
              <a:buClr>
                <a:srgbClr val="00839E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Comparing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last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semester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before,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last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year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year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before.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1695"/>
              </a:spcBef>
              <a:buClr>
                <a:srgbClr val="00839E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Comparing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part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year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same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part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year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before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Light"/>
                <a:cs typeface="Roboto Light"/>
              </a:rPr>
              <a:t>(e.g.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season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first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months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year).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1700"/>
              </a:spcBef>
              <a:buClr>
                <a:srgbClr val="00839E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Looking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evolution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over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year,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over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5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years.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1695"/>
              </a:spcBef>
              <a:buClr>
                <a:srgbClr val="00839E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Time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markers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(agricultural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season,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holidays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season,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Light"/>
                <a:cs typeface="Roboto Light"/>
              </a:rPr>
              <a:t>before/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after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political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change)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also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used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compare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Light"/>
                <a:cs typeface="Roboto Light"/>
              </a:rPr>
              <a:t>relevant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time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periods.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40" name="object 4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  <p:pic>
        <p:nvPicPr>
          <p:cNvPr id="44" name="Gráfico 43">
            <a:extLst>
              <a:ext uri="{FF2B5EF4-FFF2-40B4-BE49-F238E27FC236}">
                <a16:creationId xmlns:a16="http://schemas.microsoft.com/office/drawing/2014/main" id="{3914C257-00BB-AF5E-0203-07834C4302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70445" y="1990104"/>
            <a:ext cx="1977829" cy="19904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9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107922" y="3803329"/>
            <a:ext cx="447611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Why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analyse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trends?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important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to?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978999" y="3493593"/>
            <a:ext cx="4734560" cy="1965960"/>
            <a:chOff x="2978999" y="3493593"/>
            <a:chExt cx="4734560" cy="1965960"/>
          </a:xfrm>
        </p:grpSpPr>
        <p:sp>
          <p:nvSpPr>
            <p:cNvPr id="13" name="object 13"/>
            <p:cNvSpPr/>
            <p:nvPr/>
          </p:nvSpPr>
          <p:spPr>
            <a:xfrm>
              <a:off x="2978999" y="3498355"/>
              <a:ext cx="4734560" cy="0"/>
            </a:xfrm>
            <a:custGeom>
              <a:avLst/>
              <a:gdLst/>
              <a:ahLst/>
              <a:cxnLst/>
              <a:rect l="l" t="t" r="r" b="b"/>
              <a:pathLst>
                <a:path w="4734559">
                  <a:moveTo>
                    <a:pt x="4734001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35701" y="4426206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79" h="1021079">
                  <a:moveTo>
                    <a:pt x="510298" y="0"/>
                  </a:move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35701" y="4426206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79" h="1021079">
                  <a:moveTo>
                    <a:pt x="510298" y="1020597"/>
                  </a:move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close/>
                </a:path>
              </a:pathLst>
            </a:custGeom>
            <a:ln w="25400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83643" y="4474137"/>
              <a:ext cx="925194" cy="925194"/>
            </a:xfrm>
            <a:custGeom>
              <a:avLst/>
              <a:gdLst/>
              <a:ahLst/>
              <a:cxnLst/>
              <a:rect l="l" t="t" r="r" b="b"/>
              <a:pathLst>
                <a:path w="925195" h="925195">
                  <a:moveTo>
                    <a:pt x="462356" y="0"/>
                  </a:moveTo>
                  <a:lnTo>
                    <a:pt x="415081" y="2387"/>
                  </a:lnTo>
                  <a:lnTo>
                    <a:pt x="369173" y="9393"/>
                  </a:lnTo>
                  <a:lnTo>
                    <a:pt x="324863" y="20787"/>
                  </a:lnTo>
                  <a:lnTo>
                    <a:pt x="282383" y="36335"/>
                  </a:lnTo>
                  <a:lnTo>
                    <a:pt x="241966" y="55805"/>
                  </a:lnTo>
                  <a:lnTo>
                    <a:pt x="203845" y="78965"/>
                  </a:lnTo>
                  <a:lnTo>
                    <a:pt x="168251" y="105582"/>
                  </a:lnTo>
                  <a:lnTo>
                    <a:pt x="135418" y="135424"/>
                  </a:lnTo>
                  <a:lnTo>
                    <a:pt x="105577" y="168259"/>
                  </a:lnTo>
                  <a:lnTo>
                    <a:pt x="78961" y="203854"/>
                  </a:lnTo>
                  <a:lnTo>
                    <a:pt x="55802" y="241976"/>
                  </a:lnTo>
                  <a:lnTo>
                    <a:pt x="36333" y="282394"/>
                  </a:lnTo>
                  <a:lnTo>
                    <a:pt x="20786" y="324874"/>
                  </a:lnTo>
                  <a:lnTo>
                    <a:pt x="9393" y="369185"/>
                  </a:lnTo>
                  <a:lnTo>
                    <a:pt x="2387" y="415094"/>
                  </a:lnTo>
                  <a:lnTo>
                    <a:pt x="0" y="462368"/>
                  </a:lnTo>
                  <a:lnTo>
                    <a:pt x="2387" y="509641"/>
                  </a:lnTo>
                  <a:lnTo>
                    <a:pt x="9393" y="555548"/>
                  </a:lnTo>
                  <a:lnTo>
                    <a:pt x="20786" y="599857"/>
                  </a:lnTo>
                  <a:lnTo>
                    <a:pt x="36333" y="642336"/>
                  </a:lnTo>
                  <a:lnTo>
                    <a:pt x="55802" y="682752"/>
                  </a:lnTo>
                  <a:lnTo>
                    <a:pt x="78961" y="720873"/>
                  </a:lnTo>
                  <a:lnTo>
                    <a:pt x="105577" y="756467"/>
                  </a:lnTo>
                  <a:lnTo>
                    <a:pt x="135418" y="789301"/>
                  </a:lnTo>
                  <a:lnTo>
                    <a:pt x="168251" y="819143"/>
                  </a:lnTo>
                  <a:lnTo>
                    <a:pt x="203845" y="845760"/>
                  </a:lnTo>
                  <a:lnTo>
                    <a:pt x="241966" y="868919"/>
                  </a:lnTo>
                  <a:lnTo>
                    <a:pt x="282383" y="888390"/>
                  </a:lnTo>
                  <a:lnTo>
                    <a:pt x="324863" y="903937"/>
                  </a:lnTo>
                  <a:lnTo>
                    <a:pt x="369173" y="915331"/>
                  </a:lnTo>
                  <a:lnTo>
                    <a:pt x="415081" y="922337"/>
                  </a:lnTo>
                  <a:lnTo>
                    <a:pt x="462356" y="924725"/>
                  </a:lnTo>
                  <a:lnTo>
                    <a:pt x="509630" y="922337"/>
                  </a:lnTo>
                  <a:lnTo>
                    <a:pt x="555539" y="915331"/>
                  </a:lnTo>
                  <a:lnTo>
                    <a:pt x="599849" y="903937"/>
                  </a:lnTo>
                  <a:lnTo>
                    <a:pt x="642328" y="888390"/>
                  </a:lnTo>
                  <a:lnTo>
                    <a:pt x="682745" y="868919"/>
                  </a:lnTo>
                  <a:lnTo>
                    <a:pt x="720866" y="845760"/>
                  </a:lnTo>
                  <a:lnTo>
                    <a:pt x="756460" y="819143"/>
                  </a:lnTo>
                  <a:lnTo>
                    <a:pt x="789293" y="789301"/>
                  </a:lnTo>
                  <a:lnTo>
                    <a:pt x="819134" y="756467"/>
                  </a:lnTo>
                  <a:lnTo>
                    <a:pt x="845750" y="720873"/>
                  </a:lnTo>
                  <a:lnTo>
                    <a:pt x="868909" y="682752"/>
                  </a:lnTo>
                  <a:lnTo>
                    <a:pt x="888379" y="642336"/>
                  </a:lnTo>
                  <a:lnTo>
                    <a:pt x="903926" y="599857"/>
                  </a:lnTo>
                  <a:lnTo>
                    <a:pt x="915319" y="555548"/>
                  </a:lnTo>
                  <a:lnTo>
                    <a:pt x="922325" y="509641"/>
                  </a:lnTo>
                  <a:lnTo>
                    <a:pt x="924712" y="462368"/>
                  </a:lnTo>
                  <a:lnTo>
                    <a:pt x="922325" y="415094"/>
                  </a:lnTo>
                  <a:lnTo>
                    <a:pt x="915319" y="369185"/>
                  </a:lnTo>
                  <a:lnTo>
                    <a:pt x="903926" y="324874"/>
                  </a:lnTo>
                  <a:lnTo>
                    <a:pt x="888379" y="282394"/>
                  </a:lnTo>
                  <a:lnTo>
                    <a:pt x="868909" y="241976"/>
                  </a:lnTo>
                  <a:lnTo>
                    <a:pt x="845750" y="203854"/>
                  </a:lnTo>
                  <a:lnTo>
                    <a:pt x="819134" y="168259"/>
                  </a:lnTo>
                  <a:lnTo>
                    <a:pt x="789293" y="135424"/>
                  </a:lnTo>
                  <a:lnTo>
                    <a:pt x="756460" y="105582"/>
                  </a:lnTo>
                  <a:lnTo>
                    <a:pt x="720866" y="78965"/>
                  </a:lnTo>
                  <a:lnTo>
                    <a:pt x="682745" y="55805"/>
                  </a:lnTo>
                  <a:lnTo>
                    <a:pt x="642328" y="36335"/>
                  </a:lnTo>
                  <a:lnTo>
                    <a:pt x="599849" y="20787"/>
                  </a:lnTo>
                  <a:lnTo>
                    <a:pt x="555539" y="9393"/>
                  </a:lnTo>
                  <a:lnTo>
                    <a:pt x="509630" y="2387"/>
                  </a:lnTo>
                  <a:lnTo>
                    <a:pt x="462356" y="0"/>
                  </a:lnTo>
                  <a:close/>
                </a:path>
              </a:pathLst>
            </a:custGeom>
            <a:solidFill>
              <a:srgbClr val="E7F5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209200" y="4697009"/>
              <a:ext cx="273685" cy="479425"/>
            </a:xfrm>
            <a:custGeom>
              <a:avLst/>
              <a:gdLst/>
              <a:ahLst/>
              <a:cxnLst/>
              <a:rect l="l" t="t" r="r" b="b"/>
              <a:pathLst>
                <a:path w="273685" h="479425">
                  <a:moveTo>
                    <a:pt x="265543" y="75971"/>
                  </a:moveTo>
                  <a:lnTo>
                    <a:pt x="138163" y="75971"/>
                  </a:lnTo>
                  <a:lnTo>
                    <a:pt x="158889" y="79376"/>
                  </a:lnTo>
                  <a:lnTo>
                    <a:pt x="173693" y="89593"/>
                  </a:lnTo>
                  <a:lnTo>
                    <a:pt x="182574" y="106623"/>
                  </a:lnTo>
                  <a:lnTo>
                    <a:pt x="185534" y="130467"/>
                  </a:lnTo>
                  <a:lnTo>
                    <a:pt x="184965" y="139385"/>
                  </a:lnTo>
                  <a:lnTo>
                    <a:pt x="162725" y="183495"/>
                  </a:lnTo>
                  <a:lnTo>
                    <a:pt x="139839" y="207022"/>
                  </a:lnTo>
                  <a:lnTo>
                    <a:pt x="127168" y="220045"/>
                  </a:lnTo>
                  <a:lnTo>
                    <a:pt x="102031" y="259702"/>
                  </a:lnTo>
                  <a:lnTo>
                    <a:pt x="92352" y="310151"/>
                  </a:lnTo>
                  <a:lnTo>
                    <a:pt x="91706" y="331558"/>
                  </a:lnTo>
                  <a:lnTo>
                    <a:pt x="169443" y="331558"/>
                  </a:lnTo>
                  <a:lnTo>
                    <a:pt x="170662" y="311899"/>
                  </a:lnTo>
                  <a:lnTo>
                    <a:pt x="173563" y="296618"/>
                  </a:lnTo>
                  <a:lnTo>
                    <a:pt x="178931" y="282343"/>
                  </a:lnTo>
                  <a:lnTo>
                    <a:pt x="186769" y="269072"/>
                  </a:lnTo>
                  <a:lnTo>
                    <a:pt x="197078" y="256806"/>
                  </a:lnTo>
                  <a:lnTo>
                    <a:pt x="221678" y="231990"/>
                  </a:lnTo>
                  <a:lnTo>
                    <a:pt x="235018" y="217503"/>
                  </a:lnTo>
                  <a:lnTo>
                    <a:pt x="262064" y="178028"/>
                  </a:lnTo>
                  <a:lnTo>
                    <a:pt x="272874" y="139813"/>
                  </a:lnTo>
                  <a:lnTo>
                    <a:pt x="273596" y="126314"/>
                  </a:lnTo>
                  <a:lnTo>
                    <a:pt x="271439" y="98689"/>
                  </a:lnTo>
                  <a:lnTo>
                    <a:pt x="271376" y="97889"/>
                  </a:lnTo>
                  <a:lnTo>
                    <a:pt x="265627" y="76287"/>
                  </a:lnTo>
                  <a:lnTo>
                    <a:pt x="265543" y="75971"/>
                  </a:lnTo>
                  <a:close/>
                </a:path>
                <a:path w="273685" h="479425">
                  <a:moveTo>
                    <a:pt x="138163" y="0"/>
                  </a:moveTo>
                  <a:lnTo>
                    <a:pt x="81118" y="8702"/>
                  </a:lnTo>
                  <a:lnTo>
                    <a:pt x="37503" y="34797"/>
                  </a:lnTo>
                  <a:lnTo>
                    <a:pt x="9678" y="76287"/>
                  </a:lnTo>
                  <a:lnTo>
                    <a:pt x="59" y="130467"/>
                  </a:lnTo>
                  <a:lnTo>
                    <a:pt x="0" y="131140"/>
                  </a:lnTo>
                  <a:lnTo>
                    <a:pt x="88061" y="131140"/>
                  </a:lnTo>
                  <a:lnTo>
                    <a:pt x="89171" y="118931"/>
                  </a:lnTo>
                  <a:lnTo>
                    <a:pt x="91894" y="108115"/>
                  </a:lnTo>
                  <a:lnTo>
                    <a:pt x="117930" y="79640"/>
                  </a:lnTo>
                  <a:lnTo>
                    <a:pt x="138163" y="75971"/>
                  </a:lnTo>
                  <a:lnTo>
                    <a:pt x="265543" y="75971"/>
                  </a:lnTo>
                  <a:lnTo>
                    <a:pt x="264717" y="72867"/>
                  </a:lnTo>
                  <a:lnTo>
                    <a:pt x="238074" y="33032"/>
                  </a:lnTo>
                  <a:lnTo>
                    <a:pt x="195329" y="8258"/>
                  </a:lnTo>
                  <a:lnTo>
                    <a:pt x="169029" y="2176"/>
                  </a:lnTo>
                  <a:lnTo>
                    <a:pt x="170188" y="2176"/>
                  </a:lnTo>
                  <a:lnTo>
                    <a:pt x="138163" y="0"/>
                  </a:lnTo>
                  <a:close/>
                </a:path>
                <a:path w="273685" h="479425">
                  <a:moveTo>
                    <a:pt x="132092" y="380809"/>
                  </a:moveTo>
                  <a:lnTo>
                    <a:pt x="90669" y="402218"/>
                  </a:lnTo>
                  <a:lnTo>
                    <a:pt x="82905" y="430225"/>
                  </a:lnTo>
                  <a:lnTo>
                    <a:pt x="83748" y="440347"/>
                  </a:lnTo>
                  <a:lnTo>
                    <a:pt x="112088" y="475543"/>
                  </a:lnTo>
                  <a:lnTo>
                    <a:pt x="132092" y="478993"/>
                  </a:lnTo>
                  <a:lnTo>
                    <a:pt x="142631" y="478130"/>
                  </a:lnTo>
                  <a:lnTo>
                    <a:pt x="177911" y="449549"/>
                  </a:lnTo>
                  <a:lnTo>
                    <a:pt x="181292" y="430225"/>
                  </a:lnTo>
                  <a:lnTo>
                    <a:pt x="180428" y="419944"/>
                  </a:lnTo>
                  <a:lnTo>
                    <a:pt x="151717" y="384297"/>
                  </a:lnTo>
                  <a:lnTo>
                    <a:pt x="132092" y="380809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 descr="$PPTXTitle"/>
          <p:cNvSpPr txBox="1">
            <a:spLocks noGrp="1"/>
          </p:cNvSpPr>
          <p:nvPr>
            <p:ph type="title"/>
          </p:nvPr>
        </p:nvSpPr>
        <p:spPr>
          <a:xfrm>
            <a:off x="3723072" y="2745055"/>
            <a:ext cx="32467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Plenary</a:t>
            </a:r>
            <a:r>
              <a:rPr sz="3000" b="0" spc="1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discussion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Decreasing</a:t>
            </a:r>
            <a:r>
              <a:rPr sz="3000" b="0" spc="-9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trend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3215005" cy="17018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600" b="0" dirty="0">
                <a:latin typeface="Roboto Light"/>
                <a:cs typeface="Roboto Light"/>
              </a:rPr>
              <a:t>Sea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ice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Arctic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decreased</a:t>
            </a:r>
            <a:endParaRPr sz="1600">
              <a:latin typeface="Roboto Light"/>
              <a:cs typeface="Roboto Light"/>
            </a:endParaRPr>
          </a:p>
          <a:p>
            <a:pPr marL="12700" marR="5080">
              <a:lnSpc>
                <a:spcPct val="114599"/>
              </a:lnSpc>
            </a:pPr>
            <a:r>
              <a:rPr sz="1600" b="0" spc="-10" dirty="0">
                <a:latin typeface="Roboto Light"/>
                <a:cs typeface="Roboto Light"/>
              </a:rPr>
              <a:t>dramatically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since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late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70s. </a:t>
            </a:r>
            <a:r>
              <a:rPr sz="1600" b="0" dirty="0">
                <a:latin typeface="Roboto Light"/>
                <a:cs typeface="Roboto Light"/>
              </a:rPr>
              <a:t>Between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1978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2012,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spc="-10" dirty="0">
                <a:latin typeface="Roboto Light"/>
                <a:cs typeface="Roboto Light"/>
              </a:rPr>
              <a:t>average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summer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ice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Arctic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(measured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September)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has </a:t>
            </a:r>
            <a:r>
              <a:rPr sz="1600" b="0" dirty="0">
                <a:latin typeface="Roboto Light"/>
                <a:cs typeface="Roboto Light"/>
              </a:rPr>
              <a:t>decreased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by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approximately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40%</a:t>
            </a:r>
            <a:r>
              <a:rPr sz="1600" b="0" spc="-50" dirty="0">
                <a:latin typeface="Roboto Light"/>
                <a:cs typeface="Roboto Light"/>
              </a:rPr>
              <a:t> .</a:t>
            </a:r>
            <a:endParaRPr sz="1600">
              <a:latin typeface="Roboto Light"/>
              <a:cs typeface="Roboto Light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80317" y="1976831"/>
            <a:ext cx="4991684" cy="4503178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97697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Decreasing</a:t>
            </a:r>
            <a:r>
              <a:rPr sz="3000" b="0" spc="-65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trend</a:t>
            </a:r>
            <a:r>
              <a:rPr sz="3000" b="0" spc="-70" dirty="0">
                <a:latin typeface="Roboto Medium"/>
                <a:cs typeface="Roboto Medium"/>
              </a:rPr>
              <a:t> </a:t>
            </a:r>
            <a:r>
              <a:rPr sz="3000" b="0" dirty="0">
                <a:latin typeface="Roboto Medium"/>
                <a:cs typeface="Roboto Medium"/>
              </a:rPr>
              <a:t>–</a:t>
            </a:r>
            <a:r>
              <a:rPr sz="3000" b="0" spc="-65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protection</a:t>
            </a:r>
            <a:r>
              <a:rPr sz="3000" b="0" spc="-7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example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3004185" cy="1143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Since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January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2025,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has </a:t>
            </a:r>
            <a:r>
              <a:rPr sz="1600" b="0" dirty="0">
                <a:latin typeface="Roboto Light"/>
                <a:cs typeface="Roboto Light"/>
              </a:rPr>
              <a:t>been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10%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reduction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number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women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Aluna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camp </a:t>
            </a:r>
            <a:r>
              <a:rPr sz="1600" b="0" dirty="0">
                <a:latin typeface="Roboto Light"/>
                <a:cs typeface="Roboto Light"/>
              </a:rPr>
              <a:t>reporting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harassment.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381101" y="1998042"/>
            <a:ext cx="3468370" cy="2316480"/>
            <a:chOff x="5381101" y="1998042"/>
            <a:chExt cx="3468370" cy="2316480"/>
          </a:xfrm>
        </p:grpSpPr>
        <p:sp>
          <p:nvSpPr>
            <p:cNvPr id="14" name="object 14"/>
            <p:cNvSpPr/>
            <p:nvPr/>
          </p:nvSpPr>
          <p:spPr>
            <a:xfrm>
              <a:off x="5387453" y="292582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87453" y="2695467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87453" y="2465109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87453" y="223475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87453" y="3386538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8745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87447" y="2004396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0" y="0"/>
                  </a:moveTo>
                  <a:lnTo>
                    <a:pt x="3455365" y="0"/>
                  </a:lnTo>
                  <a:lnTo>
                    <a:pt x="3455365" y="2303576"/>
                  </a:lnTo>
                  <a:lnTo>
                    <a:pt x="0" y="230357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8745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53924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0888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7852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84816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17810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15174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69599" y="2004392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2303576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2138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9102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60670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23031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99955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612459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38210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92138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9102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87453" y="384725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87453" y="3616896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87453" y="4077611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429810" y="2443812"/>
              <a:ext cx="2986405" cy="1470025"/>
            </a:xfrm>
            <a:custGeom>
              <a:avLst/>
              <a:gdLst/>
              <a:ahLst/>
              <a:cxnLst/>
              <a:rect l="l" t="t" r="r" b="b"/>
              <a:pathLst>
                <a:path w="2986404" h="1470025">
                  <a:moveTo>
                    <a:pt x="0" y="558"/>
                  </a:moveTo>
                  <a:lnTo>
                    <a:pt x="413308" y="480529"/>
                  </a:lnTo>
                  <a:lnTo>
                    <a:pt x="888568" y="0"/>
                  </a:lnTo>
                  <a:lnTo>
                    <a:pt x="1346593" y="716076"/>
                  </a:lnTo>
                  <a:lnTo>
                    <a:pt x="1799907" y="453859"/>
                  </a:lnTo>
                  <a:lnTo>
                    <a:pt x="2870949" y="1369377"/>
                  </a:lnTo>
                  <a:lnTo>
                    <a:pt x="2986163" y="1469948"/>
                  </a:lnTo>
                </a:path>
              </a:pathLst>
            </a:custGeom>
            <a:ln w="76200">
              <a:solidFill>
                <a:srgbClr val="0083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282522" y="3770026"/>
              <a:ext cx="298450" cy="287655"/>
            </a:xfrm>
            <a:custGeom>
              <a:avLst/>
              <a:gdLst/>
              <a:ahLst/>
              <a:cxnLst/>
              <a:rect l="l" t="t" r="r" b="b"/>
              <a:pathLst>
                <a:path w="298450" h="287654">
                  <a:moveTo>
                    <a:pt x="199898" y="0"/>
                  </a:moveTo>
                  <a:lnTo>
                    <a:pt x="0" y="228980"/>
                  </a:lnTo>
                  <a:lnTo>
                    <a:pt x="298221" y="287591"/>
                  </a:lnTo>
                  <a:lnTo>
                    <a:pt x="199898" y="0"/>
                  </a:lnTo>
                  <a:close/>
                </a:path>
              </a:pathLst>
            </a:custGeom>
            <a:solidFill>
              <a:srgbClr val="0083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87453" y="292582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87453" y="2695467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387453" y="2465109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387453" y="223475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87453" y="3386538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8745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87447" y="2004396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0" y="0"/>
                  </a:moveTo>
                  <a:lnTo>
                    <a:pt x="3455365" y="0"/>
                  </a:lnTo>
                  <a:lnTo>
                    <a:pt x="3455365" y="2303576"/>
                  </a:lnTo>
                  <a:lnTo>
                    <a:pt x="0" y="230357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8745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53924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30888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07852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84816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617810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15174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769599" y="2004392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2303576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92138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769102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460670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23031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999955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612459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38210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92138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69102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87453" y="384725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387453" y="3616896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387453" y="4077611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429810" y="2443812"/>
              <a:ext cx="2986405" cy="1470025"/>
            </a:xfrm>
            <a:custGeom>
              <a:avLst/>
              <a:gdLst/>
              <a:ahLst/>
              <a:cxnLst/>
              <a:rect l="l" t="t" r="r" b="b"/>
              <a:pathLst>
                <a:path w="2986404" h="1470025">
                  <a:moveTo>
                    <a:pt x="0" y="558"/>
                  </a:moveTo>
                  <a:lnTo>
                    <a:pt x="413308" y="480529"/>
                  </a:lnTo>
                  <a:lnTo>
                    <a:pt x="888568" y="0"/>
                  </a:lnTo>
                  <a:lnTo>
                    <a:pt x="1346593" y="716076"/>
                  </a:lnTo>
                  <a:lnTo>
                    <a:pt x="1799907" y="453859"/>
                  </a:lnTo>
                  <a:lnTo>
                    <a:pt x="2870949" y="1369377"/>
                  </a:lnTo>
                  <a:lnTo>
                    <a:pt x="2986163" y="1469948"/>
                  </a:lnTo>
                </a:path>
              </a:pathLst>
            </a:custGeom>
            <a:ln w="76200">
              <a:solidFill>
                <a:srgbClr val="0083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282522" y="3770026"/>
              <a:ext cx="298450" cy="287655"/>
            </a:xfrm>
            <a:custGeom>
              <a:avLst/>
              <a:gdLst/>
              <a:ahLst/>
              <a:cxnLst/>
              <a:rect l="l" t="t" r="r" b="b"/>
              <a:pathLst>
                <a:path w="298450" h="287654">
                  <a:moveTo>
                    <a:pt x="199898" y="0"/>
                  </a:moveTo>
                  <a:lnTo>
                    <a:pt x="0" y="228980"/>
                  </a:lnTo>
                  <a:lnTo>
                    <a:pt x="298221" y="287591"/>
                  </a:lnTo>
                  <a:lnTo>
                    <a:pt x="199898" y="0"/>
                  </a:lnTo>
                  <a:close/>
                </a:path>
              </a:pathLst>
            </a:custGeom>
            <a:solidFill>
              <a:srgbClr val="0083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87451" y="2004392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3455365" y="2303576"/>
                  </a:moveTo>
                  <a:lnTo>
                    <a:pt x="0" y="2303576"/>
                  </a:lnTo>
                  <a:lnTo>
                    <a:pt x="0" y="0"/>
                  </a:lnTo>
                </a:path>
                <a:path w="3455670" h="2303779">
                  <a:moveTo>
                    <a:pt x="3455365" y="2303576"/>
                  </a:moveTo>
                  <a:lnTo>
                    <a:pt x="0" y="2303576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/>
          <p:nvPr/>
        </p:nvSpPr>
        <p:spPr>
          <a:xfrm>
            <a:off x="719999" y="16804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75" name="object 7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76" name="object 7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31591"/>
            <a:ext cx="10692130" cy="628650"/>
            <a:chOff x="0" y="6931591"/>
            <a:chExt cx="10692130" cy="6286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31591"/>
              <a:ext cx="10692003" cy="62841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6065" y="7118527"/>
              <a:ext cx="139065" cy="273685"/>
            </a:xfrm>
            <a:custGeom>
              <a:avLst/>
              <a:gdLst/>
              <a:ahLst/>
              <a:cxnLst/>
              <a:rect l="l" t="t" r="r" b="b"/>
              <a:pathLst>
                <a:path w="139065" h="273684">
                  <a:moveTo>
                    <a:pt x="0" y="279"/>
                  </a:moveTo>
                  <a:lnTo>
                    <a:pt x="44956" y="6970"/>
                  </a:lnTo>
                  <a:lnTo>
                    <a:pt x="82497" y="26381"/>
                  </a:lnTo>
                  <a:lnTo>
                    <a:pt x="112100" y="55980"/>
                  </a:lnTo>
                  <a:lnTo>
                    <a:pt x="131514" y="93517"/>
                  </a:lnTo>
                  <a:lnTo>
                    <a:pt x="138485" y="136740"/>
                  </a:lnTo>
                  <a:lnTo>
                    <a:pt x="131514" y="179964"/>
                  </a:lnTo>
                  <a:lnTo>
                    <a:pt x="112100" y="217501"/>
                  </a:lnTo>
                  <a:lnTo>
                    <a:pt x="82497" y="247100"/>
                  </a:lnTo>
                  <a:lnTo>
                    <a:pt x="44956" y="266511"/>
                  </a:lnTo>
                  <a:lnTo>
                    <a:pt x="1732" y="273481"/>
                  </a:lnTo>
                  <a:lnTo>
                    <a:pt x="0" y="273202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6065" y="7106907"/>
              <a:ext cx="297180" cy="296545"/>
            </a:xfrm>
            <a:custGeom>
              <a:avLst/>
              <a:gdLst/>
              <a:ahLst/>
              <a:cxnLst/>
              <a:rect l="l" t="t" r="r" b="b"/>
              <a:pathLst>
                <a:path w="297180" h="296545">
                  <a:moveTo>
                    <a:pt x="27901" y="148374"/>
                  </a:moveTo>
                  <a:lnTo>
                    <a:pt x="25844" y="138176"/>
                  </a:lnTo>
                  <a:lnTo>
                    <a:pt x="20231" y="129857"/>
                  </a:lnTo>
                  <a:lnTo>
                    <a:pt x="11925" y="124256"/>
                  </a:lnTo>
                  <a:lnTo>
                    <a:pt x="1739" y="122199"/>
                  </a:lnTo>
                  <a:lnTo>
                    <a:pt x="0" y="122542"/>
                  </a:lnTo>
                  <a:lnTo>
                    <a:pt x="0" y="174193"/>
                  </a:lnTo>
                  <a:lnTo>
                    <a:pt x="1739" y="174548"/>
                  </a:lnTo>
                  <a:lnTo>
                    <a:pt x="11925" y="172491"/>
                  </a:lnTo>
                  <a:lnTo>
                    <a:pt x="20231" y="166878"/>
                  </a:lnTo>
                  <a:lnTo>
                    <a:pt x="25844" y="158559"/>
                  </a:lnTo>
                  <a:lnTo>
                    <a:pt x="27901" y="148374"/>
                  </a:lnTo>
                  <a:close/>
                </a:path>
                <a:path w="297180" h="296545">
                  <a:moveTo>
                    <a:pt x="176212" y="296430"/>
                  </a:moveTo>
                  <a:lnTo>
                    <a:pt x="174218" y="286550"/>
                  </a:lnTo>
                  <a:lnTo>
                    <a:pt x="168605" y="278231"/>
                  </a:lnTo>
                  <a:lnTo>
                    <a:pt x="160286" y="272630"/>
                  </a:lnTo>
                  <a:lnTo>
                    <a:pt x="150101" y="270573"/>
                  </a:lnTo>
                  <a:lnTo>
                    <a:pt x="139915" y="272630"/>
                  </a:lnTo>
                  <a:lnTo>
                    <a:pt x="131597" y="278231"/>
                  </a:lnTo>
                  <a:lnTo>
                    <a:pt x="125984" y="286550"/>
                  </a:lnTo>
                  <a:lnTo>
                    <a:pt x="123990" y="296430"/>
                  </a:lnTo>
                  <a:lnTo>
                    <a:pt x="176212" y="296430"/>
                  </a:lnTo>
                  <a:close/>
                </a:path>
                <a:path w="297180" h="296545">
                  <a:moveTo>
                    <a:pt x="176276" y="0"/>
                  </a:moveTo>
                  <a:lnTo>
                    <a:pt x="123926" y="0"/>
                  </a:lnTo>
                  <a:lnTo>
                    <a:pt x="125984" y="10185"/>
                  </a:lnTo>
                  <a:lnTo>
                    <a:pt x="131597" y="18503"/>
                  </a:lnTo>
                  <a:lnTo>
                    <a:pt x="139915" y="24117"/>
                  </a:lnTo>
                  <a:lnTo>
                    <a:pt x="150101" y="26174"/>
                  </a:lnTo>
                  <a:lnTo>
                    <a:pt x="160286" y="24117"/>
                  </a:lnTo>
                  <a:lnTo>
                    <a:pt x="168605" y="18503"/>
                  </a:lnTo>
                  <a:lnTo>
                    <a:pt x="174218" y="10185"/>
                  </a:lnTo>
                  <a:lnTo>
                    <a:pt x="176276" y="0"/>
                  </a:lnTo>
                  <a:close/>
                </a:path>
                <a:path w="297180" h="296545">
                  <a:moveTo>
                    <a:pt x="296608" y="122567"/>
                  </a:moveTo>
                  <a:lnTo>
                    <a:pt x="288290" y="124256"/>
                  </a:lnTo>
                  <a:lnTo>
                    <a:pt x="279971" y="129857"/>
                  </a:lnTo>
                  <a:lnTo>
                    <a:pt x="274358" y="138176"/>
                  </a:lnTo>
                  <a:lnTo>
                    <a:pt x="272300" y="148374"/>
                  </a:lnTo>
                  <a:lnTo>
                    <a:pt x="274358" y="158559"/>
                  </a:lnTo>
                  <a:lnTo>
                    <a:pt x="279971" y="166878"/>
                  </a:lnTo>
                  <a:lnTo>
                    <a:pt x="288290" y="172491"/>
                  </a:lnTo>
                  <a:lnTo>
                    <a:pt x="296608" y="174167"/>
                  </a:lnTo>
                  <a:lnTo>
                    <a:pt x="296608" y="122567"/>
                  </a:lnTo>
                  <a:close/>
                </a:path>
              </a:pathLst>
            </a:custGeom>
            <a:solidFill>
              <a:srgbClr val="0083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6065" y="7118828"/>
              <a:ext cx="297180" cy="273050"/>
            </a:xfrm>
            <a:custGeom>
              <a:avLst/>
              <a:gdLst/>
              <a:ahLst/>
              <a:cxnLst/>
              <a:rect l="l" t="t" r="r" b="b"/>
              <a:pathLst>
                <a:path w="297180" h="273050">
                  <a:moveTo>
                    <a:pt x="0" y="43026"/>
                  </a:moveTo>
                  <a:lnTo>
                    <a:pt x="38234" y="50045"/>
                  </a:lnTo>
                  <a:lnTo>
                    <a:pt x="88134" y="99945"/>
                  </a:lnTo>
                  <a:lnTo>
                    <a:pt x="95504" y="136439"/>
                  </a:lnTo>
                  <a:lnTo>
                    <a:pt x="88134" y="172934"/>
                  </a:lnTo>
                  <a:lnTo>
                    <a:pt x="68038" y="202738"/>
                  </a:lnTo>
                  <a:lnTo>
                    <a:pt x="38234" y="222834"/>
                  </a:lnTo>
                  <a:lnTo>
                    <a:pt x="1739" y="230203"/>
                  </a:lnTo>
                  <a:lnTo>
                    <a:pt x="0" y="229852"/>
                  </a:lnTo>
                </a:path>
                <a:path w="297180" h="273050">
                  <a:moveTo>
                    <a:pt x="296608" y="272879"/>
                  </a:moveTo>
                  <a:lnTo>
                    <a:pt x="255256" y="266210"/>
                  </a:lnTo>
                  <a:lnTo>
                    <a:pt x="217720" y="246799"/>
                  </a:lnTo>
                  <a:lnTo>
                    <a:pt x="188119" y="217200"/>
                  </a:lnTo>
                  <a:lnTo>
                    <a:pt x="168706" y="179663"/>
                  </a:lnTo>
                  <a:lnTo>
                    <a:pt x="161734" y="136439"/>
                  </a:lnTo>
                  <a:lnTo>
                    <a:pt x="168706" y="93216"/>
                  </a:lnTo>
                  <a:lnTo>
                    <a:pt x="188119" y="55679"/>
                  </a:lnTo>
                  <a:lnTo>
                    <a:pt x="217720" y="26079"/>
                  </a:lnTo>
                  <a:lnTo>
                    <a:pt x="255256" y="6669"/>
                  </a:lnTo>
                  <a:lnTo>
                    <a:pt x="296608" y="0"/>
                  </a:lnTo>
                </a:path>
              </a:pathLst>
            </a:custGeom>
            <a:ln w="10464">
              <a:solidFill>
                <a:srgbClr val="00839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556" y="7156649"/>
              <a:ext cx="102349" cy="197238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dirty="0">
                <a:latin typeface="Roboto Medium"/>
                <a:cs typeface="Roboto Medium"/>
              </a:rPr>
              <a:t>Increasing</a:t>
            </a:r>
            <a:r>
              <a:rPr sz="3000" b="0" spc="-30" dirty="0">
                <a:latin typeface="Roboto Medium"/>
                <a:cs typeface="Roboto Medium"/>
              </a:rPr>
              <a:t> </a:t>
            </a:r>
            <a:r>
              <a:rPr sz="3000" b="0" spc="-10" dirty="0">
                <a:latin typeface="Roboto Medium"/>
                <a:cs typeface="Roboto Medium"/>
              </a:rPr>
              <a:t>trend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299" y="1877770"/>
            <a:ext cx="3208655" cy="1701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From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2019-</a:t>
            </a:r>
            <a:r>
              <a:rPr sz="1600" b="0" dirty="0">
                <a:latin typeface="Roboto Light"/>
                <a:cs typeface="Roboto Light"/>
              </a:rPr>
              <a:t>2021,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average </a:t>
            </a:r>
            <a:r>
              <a:rPr sz="1600" b="0" dirty="0">
                <a:latin typeface="Roboto Light"/>
                <a:cs typeface="Roboto Light"/>
              </a:rPr>
              <a:t>temperature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between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June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</a:t>
            </a:r>
            <a:r>
              <a:rPr sz="1600" b="0" spc="50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July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city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X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was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28°c.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past </a:t>
            </a:r>
            <a:r>
              <a:rPr sz="1600" b="0" dirty="0">
                <a:latin typeface="Roboto Light"/>
                <a:cs typeface="Roboto Light"/>
              </a:rPr>
              <a:t>3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years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(2022-</a:t>
            </a:r>
            <a:r>
              <a:rPr sz="1600" b="0" dirty="0">
                <a:latin typeface="Roboto Light"/>
                <a:cs typeface="Roboto Light"/>
              </a:rPr>
              <a:t>2024)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average </a:t>
            </a:r>
            <a:r>
              <a:rPr sz="1600" b="0" dirty="0">
                <a:latin typeface="Roboto Light"/>
                <a:cs typeface="Roboto Light"/>
              </a:rPr>
              <a:t>temperature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between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June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July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degrees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higher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(30°c).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387112" y="1998042"/>
            <a:ext cx="3468370" cy="2316480"/>
            <a:chOff x="5387112" y="1998042"/>
            <a:chExt cx="3468370" cy="2316480"/>
          </a:xfrm>
        </p:grpSpPr>
        <p:sp>
          <p:nvSpPr>
            <p:cNvPr id="14" name="object 14"/>
            <p:cNvSpPr/>
            <p:nvPr/>
          </p:nvSpPr>
          <p:spPr>
            <a:xfrm>
              <a:off x="5393463" y="292582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93463" y="2695467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93463" y="2465109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93463" y="223475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93463" y="3386538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9346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93463" y="2004396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0" y="0"/>
                  </a:moveTo>
                  <a:lnTo>
                    <a:pt x="3455365" y="0"/>
                  </a:lnTo>
                  <a:lnTo>
                    <a:pt x="3455365" y="2303576"/>
                  </a:lnTo>
                  <a:lnTo>
                    <a:pt x="0" y="230357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93463" y="3156182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54525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14893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84535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854177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2382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157754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75608" y="2004392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2303576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27397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9703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66681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236324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005966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618470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388112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927397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97038" y="2004395"/>
              <a:ext cx="0" cy="2303780"/>
            </a:xfrm>
            <a:custGeom>
              <a:avLst/>
              <a:gdLst/>
              <a:ahLst/>
              <a:cxnLst/>
              <a:rect l="l" t="t" r="r" b="b"/>
              <a:pathLst>
                <a:path h="2303779">
                  <a:moveTo>
                    <a:pt x="0" y="0"/>
                  </a:moveTo>
                  <a:lnTo>
                    <a:pt x="0" y="2303576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93463" y="3847254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93463" y="3616896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93463" y="4077611"/>
              <a:ext cx="3455670" cy="0"/>
            </a:xfrm>
            <a:custGeom>
              <a:avLst/>
              <a:gdLst/>
              <a:ahLst/>
              <a:cxnLst/>
              <a:rect l="l" t="t" r="r" b="b"/>
              <a:pathLst>
                <a:path w="3455670">
                  <a:moveTo>
                    <a:pt x="0" y="0"/>
                  </a:moveTo>
                  <a:lnTo>
                    <a:pt x="3455365" y="0"/>
                  </a:lnTo>
                </a:path>
              </a:pathLst>
            </a:custGeom>
            <a:ln w="9525">
              <a:solidFill>
                <a:srgbClr val="EBEB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435820" y="2370237"/>
              <a:ext cx="3009265" cy="1649095"/>
            </a:xfrm>
            <a:custGeom>
              <a:avLst/>
              <a:gdLst/>
              <a:ahLst/>
              <a:cxnLst/>
              <a:rect l="l" t="t" r="r" b="b"/>
              <a:pathLst>
                <a:path w="3009265" h="1649095">
                  <a:moveTo>
                    <a:pt x="0" y="1649044"/>
                  </a:moveTo>
                  <a:lnTo>
                    <a:pt x="413308" y="1131570"/>
                  </a:lnTo>
                  <a:lnTo>
                    <a:pt x="888555" y="1630984"/>
                  </a:lnTo>
                  <a:lnTo>
                    <a:pt x="1346593" y="859650"/>
                  </a:lnTo>
                  <a:lnTo>
                    <a:pt x="1799907" y="1139901"/>
                  </a:lnTo>
                  <a:lnTo>
                    <a:pt x="3009265" y="0"/>
                  </a:lnTo>
                </a:path>
              </a:pathLst>
            </a:custGeom>
            <a:ln w="76199">
              <a:solidFill>
                <a:srgbClr val="0083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308477" y="2220210"/>
              <a:ext cx="295910" cy="291465"/>
            </a:xfrm>
            <a:custGeom>
              <a:avLst/>
              <a:gdLst/>
              <a:ahLst/>
              <a:cxnLst/>
              <a:rect l="l" t="t" r="r" b="b"/>
              <a:pathLst>
                <a:path w="295909" h="291464">
                  <a:moveTo>
                    <a:pt x="295783" y="0"/>
                  </a:moveTo>
                  <a:lnTo>
                    <a:pt x="0" y="69938"/>
                  </a:lnTo>
                  <a:lnTo>
                    <a:pt x="208495" y="291134"/>
                  </a:lnTo>
                  <a:lnTo>
                    <a:pt x="295783" y="0"/>
                  </a:lnTo>
                  <a:close/>
                </a:path>
              </a:pathLst>
            </a:custGeom>
            <a:solidFill>
              <a:srgbClr val="0083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93462" y="2004392"/>
              <a:ext cx="3455670" cy="2303780"/>
            </a:xfrm>
            <a:custGeom>
              <a:avLst/>
              <a:gdLst/>
              <a:ahLst/>
              <a:cxnLst/>
              <a:rect l="l" t="t" r="r" b="b"/>
              <a:pathLst>
                <a:path w="3455670" h="2303779">
                  <a:moveTo>
                    <a:pt x="3455365" y="2303576"/>
                  </a:moveTo>
                  <a:lnTo>
                    <a:pt x="0" y="2303576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/>
          <p:nvPr/>
        </p:nvSpPr>
        <p:spPr>
          <a:xfrm>
            <a:off x="719999" y="16804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8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46" name="object 4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4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Identify,</a:t>
            </a:r>
            <a:r>
              <a:rPr spc="30" dirty="0"/>
              <a:t> </a:t>
            </a:r>
            <a:r>
              <a:rPr dirty="0"/>
              <a:t>interpret</a:t>
            </a:r>
            <a:r>
              <a:rPr spc="30" dirty="0"/>
              <a:t> </a:t>
            </a:r>
            <a:r>
              <a:rPr dirty="0"/>
              <a:t>and</a:t>
            </a:r>
            <a:r>
              <a:rPr spc="30" dirty="0"/>
              <a:t> </a:t>
            </a:r>
            <a:r>
              <a:rPr dirty="0"/>
              <a:t>anticipate</a:t>
            </a:r>
            <a:r>
              <a:rPr spc="30" dirty="0"/>
              <a:t> </a:t>
            </a:r>
            <a:r>
              <a:rPr spc="-10" dirty="0"/>
              <a:t>trends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2A90FB2D955F47A720B6D3CE6E4C9A" ma:contentTypeVersion="13" ma:contentTypeDescription="Create a new document." ma:contentTypeScope="" ma:versionID="79f1e4007ea9d9affe1e40fc05cf30b8">
  <xsd:schema xmlns:xsd="http://www.w3.org/2001/XMLSchema" xmlns:xs="http://www.w3.org/2001/XMLSchema" xmlns:p="http://schemas.microsoft.com/office/2006/metadata/properties" xmlns:ns2="f7845480-3952-4ab0-8880-7f583a2d8ed2" xmlns:ns3="56499386-8d59-40ac-8a03-a9963ff55e05" targetNamespace="http://schemas.microsoft.com/office/2006/metadata/properties" ma:root="true" ma:fieldsID="34eddff45c299a93f97f8889c7a706ab" ns2:_="" ns3:_="">
    <xsd:import namespace="f7845480-3952-4ab0-8880-7f583a2d8ed2"/>
    <xsd:import namespace="56499386-8d59-40ac-8a03-a9963ff55e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45480-3952-4ab0-8880-7f583a2d8e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851e875-a665-42c1-a59f-633611ec1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499386-8d59-40ac-8a03-a9963ff55e0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2157df4-656c-4050-833b-a0cd74793f2e}" ma:internalName="TaxCatchAll" ma:showField="CatchAllData" ma:web="56499386-8d59-40ac-8a03-a9963ff55e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845480-3952-4ab0-8880-7f583a2d8ed2">
      <Terms xmlns="http://schemas.microsoft.com/office/infopath/2007/PartnerControls"/>
    </lcf76f155ced4ddcb4097134ff3c332f>
    <TaxCatchAll xmlns="56499386-8d59-40ac-8a03-a9963ff55e05" xsi:nil="true"/>
  </documentManagement>
</p:properties>
</file>

<file path=customXml/itemProps1.xml><?xml version="1.0" encoding="utf-8"?>
<ds:datastoreItem xmlns:ds="http://schemas.openxmlformats.org/officeDocument/2006/customXml" ds:itemID="{E3F893B2-8E6B-4E76-8E02-AC794248D76F}"/>
</file>

<file path=customXml/itemProps2.xml><?xml version="1.0" encoding="utf-8"?>
<ds:datastoreItem xmlns:ds="http://schemas.openxmlformats.org/officeDocument/2006/customXml" ds:itemID="{04A01121-22C1-4693-9285-0D410E033AFD}"/>
</file>

<file path=customXml/itemProps3.xml><?xml version="1.0" encoding="utf-8"?>
<ds:datastoreItem xmlns:ds="http://schemas.openxmlformats.org/officeDocument/2006/customXml" ds:itemID="{C8F23D73-D56A-4B5F-910C-1707D7777E3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1784</Words>
  <Application>Microsoft Office PowerPoint</Application>
  <PresentationFormat>Personalizado</PresentationFormat>
  <Paragraphs>243</Paragraphs>
  <Slides>31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9" baseType="lpstr">
      <vt:lpstr>Aptos</vt:lpstr>
      <vt:lpstr>Noto Serif</vt:lpstr>
      <vt:lpstr>Palatino Linotype</vt:lpstr>
      <vt:lpstr>Roboto</vt:lpstr>
      <vt:lpstr>Roboto Light</vt:lpstr>
      <vt:lpstr>Roboto Medium</vt:lpstr>
      <vt:lpstr>Times New Roman</vt:lpstr>
      <vt:lpstr>Office Theme</vt:lpstr>
      <vt:lpstr>Module 4</vt:lpstr>
      <vt:lpstr>Module 4 Objectives</vt:lpstr>
      <vt:lpstr>Identifying Trends</vt:lpstr>
      <vt:lpstr>Trends</vt:lpstr>
      <vt:lpstr>Time periods to compare</vt:lpstr>
      <vt:lpstr>Plenary discussion</vt:lpstr>
      <vt:lpstr>Decreasing trend</vt:lpstr>
      <vt:lpstr>Decreasing trend – protection example</vt:lpstr>
      <vt:lpstr>Increasing trend</vt:lpstr>
      <vt:lpstr>Increasing trend – protection example</vt:lpstr>
      <vt:lpstr>Stagnating trend</vt:lpstr>
      <vt:lpstr>Optional extra example</vt:lpstr>
      <vt:lpstr>Optional extra example</vt:lpstr>
      <vt:lpstr>Linear and Nonlinear trends</vt:lpstr>
      <vt:lpstr>Exercise 4.1</vt:lpstr>
      <vt:lpstr>Interpreting Trends</vt:lpstr>
      <vt:lpstr>Interpretation – the WHY</vt:lpstr>
      <vt:lpstr>Trend interpretation</vt:lpstr>
      <vt:lpstr>Trends related to protection risks</vt:lpstr>
      <vt:lpstr>Anticipating Trends</vt:lpstr>
      <vt:lpstr>Anticipation</vt:lpstr>
      <vt:lpstr>Anticipatory analysis tool</vt:lpstr>
      <vt:lpstr>Practice Identifying, Interpreting and Anticipating Trends</vt:lpstr>
      <vt:lpstr>Case Study I Exercise 4.2</vt:lpstr>
      <vt:lpstr>Case Study I Debrief</vt:lpstr>
      <vt:lpstr>Case Study I Debrief</vt:lpstr>
      <vt:lpstr>Narrative note</vt:lpstr>
      <vt:lpstr>Exercise 4.3 I Identify, interpret and anticipate trends - In Your Context</vt:lpstr>
      <vt:lpstr>Any questions, comments?</vt:lpstr>
      <vt:lpstr>Take away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Yésica Vázquez</cp:lastModifiedBy>
  <cp:revision>2</cp:revision>
  <dcterms:created xsi:type="dcterms:W3CDTF">2025-12-17T20:19:14Z</dcterms:created>
  <dcterms:modified xsi:type="dcterms:W3CDTF">2025-12-17T20:33:28Z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2025-12-17T00:00:00Z</vt:filetime>
  </property>
  <property fmtid="{D5CDD505-2E9C-101B-9397-08002B2CF9AE}" pid="3" name="Creator">
    <vt:lpwstr>Adobe InDesign 20.0 (Windows)</vt:lpwstr>
  </property>
  <property fmtid="{D5CDD505-2E9C-101B-9397-08002B2CF9AE}" pid="4" name="LastSaved">
    <vt:filetime>2025-12-17T00:00:00Z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0x010100DC2A90FB2D955F47A720B6D3CE6E4C9A</vt:lpwstr>
  </property>
  <property fmtid="{D5CDD505-2E9C-101B-9397-08002B2CF9AE}" pid="7" name="Order">
    <vt:r8>142100</vt:r8>
  </property>
  <property fmtid="{D5CDD505-2E9C-101B-9397-08002B2CF9AE}" pid="8" name="xd_Signature">
    <vt:bool>false</vt:bool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MediaServiceImageTags">
    <vt:lpwstr/>
  </property>
</Properties>
</file>